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9"/>
  </p:notesMasterIdLst>
  <p:sldIdLst>
    <p:sldId id="297" r:id="rId2"/>
    <p:sldId id="269" r:id="rId3"/>
    <p:sldId id="300" r:id="rId4"/>
    <p:sldId id="271" r:id="rId5"/>
    <p:sldId id="302" r:id="rId6"/>
    <p:sldId id="273" r:id="rId7"/>
    <p:sldId id="303" r:id="rId8"/>
    <p:sldId id="308" r:id="rId9"/>
    <p:sldId id="260" r:id="rId10"/>
    <p:sldId id="256" r:id="rId11"/>
    <p:sldId id="329" r:id="rId12"/>
    <p:sldId id="312" r:id="rId13"/>
    <p:sldId id="266" r:id="rId14"/>
    <p:sldId id="264" r:id="rId15"/>
    <p:sldId id="265" r:id="rId16"/>
    <p:sldId id="318" r:id="rId17"/>
    <p:sldId id="282" r:id="rId18"/>
    <p:sldId id="285" r:id="rId19"/>
    <p:sldId id="284" r:id="rId20"/>
    <p:sldId id="281" r:id="rId21"/>
    <p:sldId id="323" r:id="rId22"/>
    <p:sldId id="324" r:id="rId23"/>
    <p:sldId id="262" r:id="rId24"/>
    <p:sldId id="325" r:id="rId25"/>
    <p:sldId id="286" r:id="rId26"/>
    <p:sldId id="331" r:id="rId27"/>
    <p:sldId id="32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8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63627-EC25-4AE4-AB2C-14F309EE79AC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AFA7A-1284-4950-A87E-86CE2C2A9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AFA7A-1284-4950-A87E-86CE2C2A91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63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AFA7A-1284-4950-A87E-86CE2C2A91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5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5FB2-6352-427D-8591-AC4732328F54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67F4-2085-4BC1-85B9-F3F67C057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7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5FB2-6352-427D-8591-AC4732328F54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67F4-2085-4BC1-85B9-F3F67C057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4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5FB2-6352-427D-8591-AC4732328F54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67F4-2085-4BC1-85B9-F3F67C057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2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5FB2-6352-427D-8591-AC4732328F54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67F4-2085-4BC1-85B9-F3F67C057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77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5FB2-6352-427D-8591-AC4732328F54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67F4-2085-4BC1-85B9-F3F67C057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3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5FB2-6352-427D-8591-AC4732328F54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67F4-2085-4BC1-85B9-F3F67C057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6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5FB2-6352-427D-8591-AC4732328F54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67F4-2085-4BC1-85B9-F3F67C057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9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5FB2-6352-427D-8591-AC4732328F54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67F4-2085-4BC1-85B9-F3F67C057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3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5FB2-6352-427D-8591-AC4732328F54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67F4-2085-4BC1-85B9-F3F67C057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5FB2-6352-427D-8591-AC4732328F54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67F4-2085-4BC1-85B9-F3F67C057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3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5FB2-6352-427D-8591-AC4732328F54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67F4-2085-4BC1-85B9-F3F67C057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41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0A5FB2-6352-427D-8591-AC4732328F54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ED67F4-2085-4BC1-85B9-F3F67C057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5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F38D46B9-925F-7D46-E87E-7413E6A18A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HKCEM</a:t>
            </a:r>
            <a:br>
              <a:rPr lang="en-US" dirty="0"/>
            </a:br>
            <a:r>
              <a:rPr lang="en-US" dirty="0"/>
              <a:t>JCM</a:t>
            </a:r>
            <a:br>
              <a:rPr lang="en-US" dirty="0"/>
            </a:br>
            <a:r>
              <a:rPr lang="en-US" dirty="0"/>
              <a:t>OSCE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648E90B1-6189-3A89-D779-E3B21E26BE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 July 2025</a:t>
            </a:r>
          </a:p>
          <a:p>
            <a:r>
              <a:rPr lang="en-US" dirty="0"/>
              <a:t>United Christian Hospital</a:t>
            </a:r>
          </a:p>
        </p:txBody>
      </p:sp>
    </p:spTree>
    <p:extLst>
      <p:ext uri="{BB962C8B-B14F-4D97-AF65-F5344CB8AC3E}">
        <p14:creationId xmlns:p14="http://schemas.microsoft.com/office/powerpoint/2010/main" val="1016511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283CE90C-FBA8-B2E3-0D03-74AA9308F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65126"/>
            <a:ext cx="914399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Case 3</a:t>
            </a:r>
            <a:br>
              <a:rPr lang="en-US" dirty="0"/>
            </a:br>
            <a:r>
              <a:rPr lang="en-US" dirty="0"/>
              <a:t>1. What are the abnormal ECG findings? </a:t>
            </a:r>
            <a:r>
              <a:rPr lang="en-US" sz="1600" dirty="0"/>
              <a:t>(2 points)</a:t>
            </a:r>
            <a:br>
              <a:rPr lang="en-US" sz="1600" dirty="0"/>
            </a:br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477BA57-8438-518A-615E-BBFD29A55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5492"/>
            <a:ext cx="9144000" cy="480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21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CF7090-0745-6622-D0F6-325DAB598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F29D9DA2-4659-51C0-5B3F-1629C645E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183362" y="-1666174"/>
            <a:ext cx="15233574" cy="8010525"/>
          </a:xfrm>
          <a:prstGeom prst="rect">
            <a:avLst/>
          </a:prstGeom>
        </p:spPr>
      </p:pic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0336E53F-CDD2-6775-4E44-E0DA48793B97}"/>
              </a:ext>
            </a:extLst>
          </p:cNvPr>
          <p:cNvCxnSpPr/>
          <p:nvPr/>
        </p:nvCxnSpPr>
        <p:spPr>
          <a:xfrm flipV="1">
            <a:off x="7344076" y="5964153"/>
            <a:ext cx="0" cy="7603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78BFFCBB-E26B-8F3F-1312-E9C2EC8D5D71}"/>
              </a:ext>
            </a:extLst>
          </p:cNvPr>
          <p:cNvCxnSpPr/>
          <p:nvPr/>
        </p:nvCxnSpPr>
        <p:spPr>
          <a:xfrm flipV="1">
            <a:off x="6764957" y="5964153"/>
            <a:ext cx="0" cy="7603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9BCD2D82-5A09-E07C-20D6-3A28410A4E00}"/>
              </a:ext>
            </a:extLst>
          </p:cNvPr>
          <p:cNvSpPr txBox="1"/>
          <p:nvPr/>
        </p:nvSpPr>
        <p:spPr>
          <a:xfrm>
            <a:off x="1130968" y="2857925"/>
            <a:ext cx="68820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Bazett’s</a:t>
            </a:r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</a:rPr>
              <a:t> formula:</a:t>
            </a:r>
          </a:p>
          <a:p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</a:rPr>
              <a:t>QTc = QT / √RR</a:t>
            </a:r>
          </a:p>
          <a:p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</a:rPr>
              <a:t>520ms=9x0.04/√(12x0.04)</a:t>
            </a:r>
          </a:p>
        </p:txBody>
      </p:sp>
    </p:spTree>
    <p:extLst>
      <p:ext uri="{BB962C8B-B14F-4D97-AF65-F5344CB8AC3E}">
        <p14:creationId xmlns:p14="http://schemas.microsoft.com/office/powerpoint/2010/main" val="1778640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CC599C-C762-C105-9966-A46DE9B8C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B672ACA-9CE5-4CE0-9F12-87BCA2EDE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are the abnormal ECG findings? </a:t>
            </a:r>
            <a:r>
              <a:rPr lang="en-US" sz="2000" dirty="0"/>
              <a:t>(2 points)</a:t>
            </a:r>
          </a:p>
          <a:p>
            <a:pPr lvl="1"/>
            <a:r>
              <a:rPr lang="en-US" dirty="0"/>
              <a:t>Sinus tachycardia, prolonged QTc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likely cause of the ECG findings and the underlying causative agent? </a:t>
            </a:r>
            <a:r>
              <a:rPr lang="en-US" sz="2000" dirty="0"/>
              <a:t>(2 points)</a:t>
            </a:r>
          </a:p>
          <a:p>
            <a:pPr lvl="1"/>
            <a:r>
              <a:rPr lang="en-US" dirty="0"/>
              <a:t>Hypokalemia</a:t>
            </a:r>
          </a:p>
          <a:p>
            <a:pPr lvl="1"/>
            <a:r>
              <a:rPr lang="en-US" dirty="0"/>
              <a:t>Etomidate/Space Oil drug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another metabolic complication which can be caused by that agent? </a:t>
            </a:r>
            <a:r>
              <a:rPr lang="en-US" sz="2000" dirty="0"/>
              <a:t>(1 point)</a:t>
            </a:r>
          </a:p>
          <a:p>
            <a:pPr lvl="1"/>
            <a:r>
              <a:rPr lang="en-US" dirty="0"/>
              <a:t>Adrenal insufficiency</a:t>
            </a:r>
          </a:p>
        </p:txBody>
      </p:sp>
    </p:spTree>
    <p:extLst>
      <p:ext uri="{BB962C8B-B14F-4D97-AF65-F5344CB8AC3E}">
        <p14:creationId xmlns:p14="http://schemas.microsoft.com/office/powerpoint/2010/main" val="3267903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A7EDCF-0A0C-B11A-40A2-6659E85AA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4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1E4F50-EC75-397B-EEB8-124C21DCF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M/63</a:t>
            </a:r>
          </a:p>
          <a:p>
            <a:endParaRPr lang="en-US" dirty="0"/>
          </a:p>
          <a:p>
            <a:r>
              <a:rPr lang="en-US" dirty="0"/>
              <a:t>Fell from a motorbike (static) with right hand landed</a:t>
            </a:r>
          </a:p>
          <a:p>
            <a:endParaRPr lang="en-US" dirty="0"/>
          </a:p>
          <a:p>
            <a:r>
              <a:rPr lang="en-US" dirty="0"/>
              <a:t>Tenderness over right palm</a:t>
            </a:r>
          </a:p>
        </p:txBody>
      </p:sp>
    </p:spTree>
    <p:extLst>
      <p:ext uri="{BB962C8B-B14F-4D97-AF65-F5344CB8AC3E}">
        <p14:creationId xmlns:p14="http://schemas.microsoft.com/office/powerpoint/2010/main" val="1644074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X 光影像, 醫學影像, X 光照相術, X 光 的圖片">
            <a:extLst>
              <a:ext uri="{FF2B5EF4-FFF2-40B4-BE49-F238E27FC236}">
                <a16:creationId xmlns:a16="http://schemas.microsoft.com/office/drawing/2014/main" id="{30E23ABE-7A6F-989E-C1EB-9EB8D30C6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60" y="0"/>
            <a:ext cx="8162879" cy="825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76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X 光影像, 醫療, 醫學影像, X 光照相術 的圖片&#10;&#10;AI 產生的內容可能不正確。">
            <a:extLst>
              <a:ext uri="{FF2B5EF4-FFF2-40B4-BE49-F238E27FC236}">
                <a16:creationId xmlns:a16="http://schemas.microsoft.com/office/drawing/2014/main" id="{0B975675-7220-3F65-0E8A-27BCD1A42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09" y="0"/>
            <a:ext cx="8232981" cy="771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76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37E651-EC5E-E0C7-2F5D-02940D309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4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789FE1-FB20-CEB7-6774-6787388B2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the diagnosis? </a:t>
            </a:r>
            <a:r>
              <a:rPr lang="en-US" sz="2000" dirty="0"/>
              <a:t>(2 points)</a:t>
            </a:r>
          </a:p>
          <a:p>
            <a:pPr lvl="1"/>
            <a:r>
              <a:rPr lang="en-US" dirty="0"/>
              <a:t>Right 5</a:t>
            </a:r>
            <a:r>
              <a:rPr lang="en-US" baseline="30000" dirty="0"/>
              <a:t>th</a:t>
            </a:r>
            <a:r>
              <a:rPr lang="en-US" dirty="0"/>
              <a:t> CMC dislocation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usual mechanism of injury? </a:t>
            </a:r>
            <a:r>
              <a:rPr lang="en-US" sz="2200" dirty="0"/>
              <a:t>(1 point)</a:t>
            </a:r>
          </a:p>
          <a:p>
            <a:pPr lvl="1"/>
            <a:r>
              <a:rPr lang="en-US" dirty="0"/>
              <a:t>Direct force impact on the ulnar side of hand with clenched fist, or</a:t>
            </a:r>
          </a:p>
          <a:p>
            <a:pPr lvl="1"/>
            <a:r>
              <a:rPr lang="en-US" dirty="0"/>
              <a:t>Axial loading force along the longitudinal axis of the fifth MC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definitive treatment? </a:t>
            </a:r>
            <a:r>
              <a:rPr lang="en-US" sz="2000" dirty="0"/>
              <a:t>(2 points)</a:t>
            </a:r>
          </a:p>
          <a:p>
            <a:pPr lvl="1"/>
            <a:r>
              <a:rPr lang="en-US" dirty="0"/>
              <a:t>Close reduction and immobilization</a:t>
            </a:r>
          </a:p>
          <a:p>
            <a:pPr lvl="1"/>
            <a:r>
              <a:rPr lang="en-US" dirty="0"/>
              <a:t>Open reduction (if CR failed) and surgical fixation (if the joint is unstable)</a:t>
            </a:r>
          </a:p>
        </p:txBody>
      </p:sp>
    </p:spTree>
    <p:extLst>
      <p:ext uri="{BB962C8B-B14F-4D97-AF65-F5344CB8AC3E}">
        <p14:creationId xmlns:p14="http://schemas.microsoft.com/office/powerpoint/2010/main" val="1035967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0E3567-E442-CA35-AD11-C4E59129D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5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233D3C-A8A5-8065-84C2-5005FB895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F/92</a:t>
            </a:r>
          </a:p>
          <a:p>
            <a:r>
              <a:rPr lang="en-US" dirty="0"/>
              <a:t>Known suspected CA rectum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Found decreased GC</a:t>
            </a:r>
          </a:p>
          <a:p>
            <a:endParaRPr lang="en-US" dirty="0"/>
          </a:p>
          <a:p>
            <a:r>
              <a:rPr lang="en-US" dirty="0"/>
              <a:t>Vital signs</a:t>
            </a:r>
          </a:p>
          <a:p>
            <a:pPr lvl="1"/>
            <a:r>
              <a:rPr lang="en-US" dirty="0"/>
              <a:t>BP 120/71, pulse 119/min</a:t>
            </a:r>
          </a:p>
          <a:p>
            <a:pPr lvl="1"/>
            <a:r>
              <a:rPr lang="en-US" dirty="0"/>
              <a:t>SpO2 99%</a:t>
            </a:r>
          </a:p>
          <a:p>
            <a:pPr lvl="1"/>
            <a:r>
              <a:rPr lang="en-US" dirty="0"/>
              <a:t>Temp 38.6°C </a:t>
            </a:r>
          </a:p>
          <a:p>
            <a:pPr lvl="1"/>
            <a:r>
              <a:rPr lang="en-US" dirty="0" err="1"/>
              <a:t>H’stix</a:t>
            </a:r>
            <a:r>
              <a:rPr lang="en-US" dirty="0"/>
              <a:t> 5.2mmol/L</a:t>
            </a:r>
          </a:p>
          <a:p>
            <a:r>
              <a:rPr lang="en-US" dirty="0"/>
              <a:t>Abdomen non-tender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073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X 光影像, 醫學影像, 放射學, X 光照相術 的圖片&#10;&#10;AI 產生的內容可能不正確。">
            <a:extLst>
              <a:ext uri="{FF2B5EF4-FFF2-40B4-BE49-F238E27FC236}">
                <a16:creationId xmlns:a16="http://schemas.microsoft.com/office/drawing/2014/main" id="{89060DFE-632E-74A8-41AC-33DDCC228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67" y="0"/>
            <a:ext cx="6491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23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X 光影像, 醫學影像, 放射學, 醫學射線照相 的圖片&#10;&#10;AI 產生的內容可能不正確。">
            <a:extLst>
              <a:ext uri="{FF2B5EF4-FFF2-40B4-BE49-F238E27FC236}">
                <a16:creationId xmlns:a16="http://schemas.microsoft.com/office/drawing/2014/main" id="{65027725-D801-127C-85BE-592FFBCDC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43" y="0"/>
            <a:ext cx="7494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77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05686D-23B9-7B2F-783F-8807289BB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6041CB-BDB9-8474-45BB-4EFBB1010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M/3</a:t>
            </a:r>
          </a:p>
          <a:p>
            <a:r>
              <a:rPr lang="en-US" dirty="0"/>
              <a:t>Known Autism</a:t>
            </a:r>
          </a:p>
          <a:p>
            <a:r>
              <a:rPr lang="en-US" dirty="0"/>
              <a:t>Dry cough 2/12</a:t>
            </a:r>
          </a:p>
          <a:p>
            <a:pPr lvl="1"/>
            <a:r>
              <a:rPr lang="en-US" dirty="0"/>
              <a:t>Seen by GP, told reactive airway and Ventolin was given</a:t>
            </a:r>
          </a:p>
          <a:p>
            <a:pPr lvl="1"/>
            <a:r>
              <a:rPr lang="en-US" dirty="0"/>
              <a:t>Attended AED for no improvement</a:t>
            </a:r>
          </a:p>
          <a:p>
            <a:r>
              <a:rPr lang="en-US" dirty="0"/>
              <a:t>Vital signs</a:t>
            </a:r>
          </a:p>
          <a:p>
            <a:pPr lvl="1"/>
            <a:r>
              <a:rPr lang="en-US" dirty="0"/>
              <a:t>BP 107/73 p 143/min</a:t>
            </a:r>
          </a:p>
          <a:p>
            <a:pPr lvl="1"/>
            <a:r>
              <a:rPr lang="en-US" dirty="0"/>
              <a:t>SpO2 97% room air</a:t>
            </a:r>
          </a:p>
          <a:p>
            <a:pPr lvl="1"/>
            <a:r>
              <a:rPr lang="en-US" dirty="0"/>
              <a:t>Temp 36.8°C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15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X 光影像, 醫學影像, 放射學, X 光照相術 的圖片&#10;&#10;AI 產生的內容可能不正確。">
            <a:extLst>
              <a:ext uri="{FF2B5EF4-FFF2-40B4-BE49-F238E27FC236}">
                <a16:creationId xmlns:a16="http://schemas.microsoft.com/office/drawing/2014/main" id="{D80A355C-8188-F6C8-C82B-C0309040A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13" y="0"/>
            <a:ext cx="6105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54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7EF8B4-BBCD-986B-E96F-AF18F446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5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3D5846-3A8C-5861-476A-01012A3A4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What is the diagnosis?  </a:t>
            </a:r>
            <a:r>
              <a:rPr lang="en-US" sz="2000" b="1" dirty="0"/>
              <a:t>(2 points)</a:t>
            </a:r>
          </a:p>
          <a:p>
            <a:pPr lvl="1"/>
            <a:r>
              <a:rPr lang="en-US" b="1" dirty="0"/>
              <a:t>Pneumoretroperitoneum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the X-ray findings support your diagnosis? </a:t>
            </a:r>
            <a:r>
              <a:rPr lang="en-US" sz="2000" dirty="0"/>
              <a:t>(3 points)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19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7EF8B4-BBCD-986B-E96F-AF18F446F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Case 5</a:t>
            </a:r>
            <a:br>
              <a:rPr lang="en-US" dirty="0"/>
            </a:br>
            <a:r>
              <a:rPr lang="en-US" sz="3600" dirty="0"/>
              <a:t>2. What are the X-ray findings support your diagnosis?</a:t>
            </a:r>
            <a:br>
              <a:rPr lang="en-US" sz="3600" dirty="0"/>
            </a:br>
            <a:r>
              <a:rPr lang="en-US" sz="3600" dirty="0"/>
              <a:t>	Pneumoretroperitoneum </a:t>
            </a:r>
            <a:br>
              <a:rPr lang="en-US" dirty="0"/>
            </a:br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3D5846-3A8C-5861-476A-01012A3A4B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552576"/>
            <a:ext cx="4514850" cy="5305424"/>
          </a:xfrm>
        </p:spPr>
        <p:txBody>
          <a:bodyPr>
            <a:normAutofit/>
          </a:bodyPr>
          <a:lstStyle/>
          <a:p>
            <a:r>
              <a:rPr lang="en-US" dirty="0"/>
              <a:t>Free gas:</a:t>
            </a:r>
          </a:p>
          <a:p>
            <a:pPr lvl="1"/>
            <a:r>
              <a:rPr lang="en-US" sz="2200" dirty="0"/>
              <a:t>outlining the borders of kidneys or iliopsoas muscle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accumulates under the diaphragm either medially or laterally (vs crescent-shaped air under diaphragm in pneumoperitoneum)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Lack of other features of pneumoperitoneum (such as continuous diaphragm sign, Cupola sign and </a:t>
            </a:r>
            <a:r>
              <a:rPr lang="en-US" sz="2200" dirty="0" err="1"/>
              <a:t>Rigler</a:t>
            </a:r>
            <a:r>
              <a:rPr lang="en-US" sz="2200" dirty="0"/>
              <a:t> sign)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406C4818-CA0E-2ACF-9F3C-387F3DB5C3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91025" y="2293540"/>
            <a:ext cx="5235574" cy="392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98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588908-D86A-261F-2A4D-D738851A1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6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0813CF-4180-185A-F7A6-456A34665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M/70</a:t>
            </a:r>
          </a:p>
          <a:p>
            <a:r>
              <a:rPr lang="en-US" dirty="0"/>
              <a:t>Smoker</a:t>
            </a:r>
          </a:p>
          <a:p>
            <a:endParaRPr lang="en-US" dirty="0"/>
          </a:p>
          <a:p>
            <a:r>
              <a:rPr lang="en-US" dirty="0"/>
              <a:t>Cough for months</a:t>
            </a:r>
          </a:p>
          <a:p>
            <a:r>
              <a:rPr lang="en-US" dirty="0"/>
              <a:t>SOB few days</a:t>
            </a:r>
          </a:p>
          <a:p>
            <a:endParaRPr lang="en-US" dirty="0"/>
          </a:p>
          <a:p>
            <a:r>
              <a:rPr lang="en-US" dirty="0"/>
              <a:t>Vital signs</a:t>
            </a:r>
          </a:p>
          <a:p>
            <a:pPr lvl="1"/>
            <a:r>
              <a:rPr lang="en-US" dirty="0"/>
              <a:t>BP 198/100, pulse 126/min</a:t>
            </a:r>
          </a:p>
          <a:p>
            <a:pPr lvl="1"/>
            <a:r>
              <a:rPr lang="en-US" dirty="0"/>
              <a:t>SpO2 97% on 2L O2</a:t>
            </a:r>
          </a:p>
          <a:p>
            <a:pPr lvl="1"/>
            <a:r>
              <a:rPr lang="en-US" dirty="0"/>
              <a:t>afebrile</a:t>
            </a:r>
          </a:p>
        </p:txBody>
      </p:sp>
    </p:spTree>
    <p:extLst>
      <p:ext uri="{BB962C8B-B14F-4D97-AF65-F5344CB8AC3E}">
        <p14:creationId xmlns:p14="http://schemas.microsoft.com/office/powerpoint/2010/main" val="421335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DBD489-420F-31B0-8470-283265830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6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104881-EDFC-7484-5847-2DC549EC6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are the abnormal ECG findings? </a:t>
            </a:r>
            <a:r>
              <a:rPr lang="en-US" sz="2000" dirty="0"/>
              <a:t>(2 points)</a:t>
            </a:r>
          </a:p>
          <a:p>
            <a:pPr lvl="1"/>
            <a:r>
              <a:rPr lang="en-US" dirty="0"/>
              <a:t>Sinus tachycardia</a:t>
            </a:r>
          </a:p>
          <a:p>
            <a:pPr lvl="1"/>
            <a:r>
              <a:rPr lang="en-US" dirty="0"/>
              <a:t>Electrical alternans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E6FA8BF-592F-C891-0C54-25B95DB7D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3" y="3429000"/>
            <a:ext cx="5553074" cy="325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12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DBD489-420F-31B0-8470-283265830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6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104881-EDFC-7484-5847-2DC549EC6B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2. State three abnormal CXR findings</a:t>
            </a:r>
          </a:p>
          <a:p>
            <a:r>
              <a:rPr lang="en-US" dirty="0"/>
              <a:t>Globular heart</a:t>
            </a:r>
          </a:p>
          <a:p>
            <a:r>
              <a:rPr lang="en-US" dirty="0"/>
              <a:t> Pulmonary congestion</a:t>
            </a:r>
          </a:p>
          <a:p>
            <a:r>
              <a:rPr lang="en-US" dirty="0"/>
              <a:t> LUZ mass with multiple lung shadows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97599B3-FE1C-9145-8EEE-1A95DC7DE9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33925" y="1690688"/>
            <a:ext cx="4410075" cy="516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64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DBD489-420F-31B0-8470-283265830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6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104881-EDFC-7484-5847-2DC549EC6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3. What is the likely diagnosis? (2 points)</a:t>
            </a:r>
          </a:p>
          <a:p>
            <a:pPr marL="0" indent="0">
              <a:buNone/>
            </a:pPr>
            <a:r>
              <a:rPr lang="en-US" dirty="0"/>
              <a:t>Malignant Pericardial effusion with underlying metastatic CA lung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6C000B7-2684-2F9D-B412-412EFFBC3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3724682"/>
            <a:ext cx="5353050" cy="313331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DE4E067-AC03-C81E-3C7B-31611C869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956" y="2867025"/>
            <a:ext cx="3329594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17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DF20C5C0-24A2-28A6-2219-59FB05394F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6F871190-4E04-07BB-34C2-41FFF8FE7A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92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867C49-8038-CCFD-9BB9-4115032C7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65126"/>
            <a:ext cx="922972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Case 1</a:t>
            </a:r>
            <a:br>
              <a:rPr lang="en-US" dirty="0"/>
            </a:br>
            <a:r>
              <a:rPr lang="en-US" dirty="0"/>
              <a:t>1. What are the abnormal CXR findings? </a:t>
            </a:r>
            <a:r>
              <a:rPr lang="en-US" sz="1800" dirty="0"/>
              <a:t>(2 points)</a:t>
            </a:r>
            <a:br>
              <a:rPr lang="en-US" sz="1800" dirty="0"/>
            </a:br>
            <a:endParaRPr 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6B6BA30C-F854-0767-6517-47FD9C33D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83" y="1467330"/>
            <a:ext cx="6181559" cy="627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5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B06F1F1-D64F-C395-AB53-2C00C478A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5668"/>
            <a:ext cx="3644660" cy="3644660"/>
          </a:xfrm>
          <a:prstGeom prst="rect">
            <a:avLst/>
          </a:prstGeom>
        </p:spPr>
      </p:pic>
      <p:pic>
        <p:nvPicPr>
          <p:cNvPr id="7" name="圖片 6" descr="一張含有 黑與白, 圖畫, 寫生, 藝術 的圖片&#10;&#10;AI 產生的內容可能不正確。">
            <a:extLst>
              <a:ext uri="{FF2B5EF4-FFF2-40B4-BE49-F238E27FC236}">
                <a16:creationId xmlns:a16="http://schemas.microsoft.com/office/drawing/2014/main" id="{7104E05D-C449-BBD6-997D-5A3BAE4D14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822" y="2288306"/>
            <a:ext cx="3556242" cy="3556242"/>
          </a:xfrm>
          <a:prstGeom prst="rect">
            <a:avLst/>
          </a:prstGeom>
        </p:spPr>
      </p:pic>
      <p:pic>
        <p:nvPicPr>
          <p:cNvPr id="11" name="圖片 10" descr="一張含有 黑與白, 寫生, 圖畫, 藝術 的圖片&#10;&#10;AI 產生的內容可能不正確。">
            <a:extLst>
              <a:ext uri="{FF2B5EF4-FFF2-40B4-BE49-F238E27FC236}">
                <a16:creationId xmlns:a16="http://schemas.microsoft.com/office/drawing/2014/main" id="{2631611F-7297-724A-82B4-736DD5A727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25" y="3071181"/>
            <a:ext cx="4291644" cy="429164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1DE59CF-27E4-3ABA-D0EB-1360E7045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Case 1</a:t>
            </a:r>
            <a:br>
              <a:rPr lang="en-US" dirty="0"/>
            </a:br>
            <a:r>
              <a:rPr lang="en-US" dirty="0"/>
              <a:t>2. What are the abnormal CT findings? </a:t>
            </a:r>
            <a:r>
              <a:rPr lang="en-US" sz="2200" dirty="0"/>
              <a:t>(2 points)</a:t>
            </a:r>
            <a:br>
              <a:rPr lang="en-US" sz="22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55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1AE8EA-5EC9-13FE-6DA3-AAC6E6B91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76B8D6-54E8-DF53-9B59-D77E032C1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are the abnormal CXR findings? </a:t>
            </a:r>
            <a:r>
              <a:rPr lang="en-US" sz="2000" dirty="0"/>
              <a:t>(2 points)</a:t>
            </a:r>
          </a:p>
          <a:p>
            <a:pPr lvl="1"/>
            <a:r>
              <a:rPr lang="en-US" dirty="0"/>
              <a:t>Relative </a:t>
            </a:r>
            <a:r>
              <a:rPr lang="en-US" dirty="0" err="1"/>
              <a:t>lucency</a:t>
            </a:r>
            <a:r>
              <a:rPr lang="en-US" dirty="0"/>
              <a:t> of right lung field</a:t>
            </a:r>
          </a:p>
          <a:p>
            <a:pPr lvl="1"/>
            <a:r>
              <a:rPr lang="en-US" dirty="0"/>
              <a:t>Mild flattening of right hemidiaphragm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the abnormal CT findings? </a:t>
            </a:r>
            <a:r>
              <a:rPr lang="en-US" sz="2000" dirty="0"/>
              <a:t>(2 points)</a:t>
            </a:r>
          </a:p>
          <a:p>
            <a:pPr lvl="1"/>
            <a:r>
              <a:rPr lang="en-US" dirty="0"/>
              <a:t>Diffuse increase in lung attenuation and volume reduction of left lung</a:t>
            </a:r>
          </a:p>
          <a:p>
            <a:pPr lvl="1"/>
            <a:r>
              <a:rPr lang="en-US" dirty="0"/>
              <a:t>Intraluminal density obstructing right distal main bronchus, suspected foreign body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definitive management? </a:t>
            </a:r>
            <a:r>
              <a:rPr lang="en-US" sz="2000" dirty="0"/>
              <a:t>(1 point)</a:t>
            </a:r>
          </a:p>
          <a:p>
            <a:pPr lvl="1"/>
            <a:r>
              <a:rPr lang="en-US" dirty="0"/>
              <a:t>Bronchoscopy and retrieval of foreign body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301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800A7D-F9C5-73C6-3213-45944E97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EB3B18C-F713-BF95-E65D-03229419B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F/89</a:t>
            </a:r>
          </a:p>
          <a:p>
            <a:r>
              <a:rPr lang="en-US" dirty="0"/>
              <a:t>Known chronic rheumatic heart disease</a:t>
            </a:r>
          </a:p>
          <a:p>
            <a:endParaRPr lang="en-US" dirty="0"/>
          </a:p>
          <a:p>
            <a:r>
              <a:rPr lang="en-US" dirty="0"/>
              <a:t>Complains of SOB for three days</a:t>
            </a:r>
          </a:p>
          <a:p>
            <a:endParaRPr lang="en-US" dirty="0"/>
          </a:p>
          <a:p>
            <a:r>
              <a:rPr lang="en-US" dirty="0"/>
              <a:t>Vital signs</a:t>
            </a:r>
          </a:p>
          <a:p>
            <a:pPr lvl="1"/>
            <a:r>
              <a:rPr lang="en-US" dirty="0"/>
              <a:t>BP 124/64, pulse 88/min</a:t>
            </a:r>
          </a:p>
          <a:p>
            <a:pPr lvl="1"/>
            <a:r>
              <a:rPr lang="en-US" dirty="0"/>
              <a:t>SpO2 98% on 2L O2</a:t>
            </a:r>
          </a:p>
          <a:p>
            <a:pPr lvl="1"/>
            <a:r>
              <a:rPr lang="en-US" dirty="0"/>
              <a:t>Afebrile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448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904D2A-7261-460E-9E30-ACC40C8E7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Case 2</a:t>
            </a:r>
            <a:br>
              <a:rPr lang="en-US" sz="4000" dirty="0"/>
            </a:br>
            <a:r>
              <a:rPr lang="en-US" sz="4000" dirty="0"/>
              <a:t>1. What is the device shown from the X-ray? 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78FA697-0AEC-4D55-945D-5C95CB3BD9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835476"/>
            <a:ext cx="4514850" cy="5032341"/>
          </a:xfrm>
          <a:prstGeom prst="rect">
            <a:avLst/>
          </a:prstGeom>
        </p:spPr>
      </p:pic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B8D5DEF6-F217-0F60-DD3C-C92A8FEAF9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29149" y="1841228"/>
            <a:ext cx="4512867" cy="501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83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86EE1D-B11E-66DD-5708-970F24AB8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179DD8-11F7-CDC0-B720-947A3BF45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the device shown from the X-ray? </a:t>
            </a:r>
            <a:r>
              <a:rPr lang="en-US" sz="2000" dirty="0"/>
              <a:t>(1 point)</a:t>
            </a:r>
          </a:p>
          <a:p>
            <a:pPr lvl="1"/>
            <a:r>
              <a:rPr lang="en-US" dirty="0"/>
              <a:t>Epicardial lead pacemaker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Name two reasons for not using a transvenous device. </a:t>
            </a:r>
            <a:r>
              <a:rPr lang="en-US" sz="2000" dirty="0"/>
              <a:t>(2 points)</a:t>
            </a:r>
          </a:p>
          <a:p>
            <a:pPr lvl="1"/>
            <a:r>
              <a:rPr lang="en-US" dirty="0"/>
              <a:t>Abnormal anatomy/previous surgery</a:t>
            </a:r>
          </a:p>
          <a:p>
            <a:pPr lvl="1"/>
            <a:r>
              <a:rPr lang="en-US" dirty="0"/>
              <a:t>Venous obstruction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Name two disadvantages of the device compared with a transvenous device. </a:t>
            </a:r>
            <a:r>
              <a:rPr lang="en-US" sz="2000" dirty="0"/>
              <a:t>(Any 2)</a:t>
            </a:r>
          </a:p>
          <a:p>
            <a:pPr lvl="1"/>
            <a:r>
              <a:rPr lang="en-US" dirty="0"/>
              <a:t>Higher incidence of lead failure</a:t>
            </a:r>
          </a:p>
          <a:p>
            <a:pPr lvl="1"/>
            <a:r>
              <a:rPr lang="en-US" dirty="0"/>
              <a:t>Potential for increased thresholds</a:t>
            </a:r>
          </a:p>
          <a:p>
            <a:pPr lvl="1"/>
            <a:r>
              <a:rPr lang="en-US" dirty="0"/>
              <a:t>Less durability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157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3C3E37-F5CA-AD81-C77A-605D98C5F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3C4106A-B5B9-B31E-CA92-97B440982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M/32</a:t>
            </a:r>
          </a:p>
          <a:p>
            <a:r>
              <a:rPr lang="en-US" dirty="0"/>
              <a:t>Known substance abuser, vaping habit</a:t>
            </a:r>
          </a:p>
          <a:p>
            <a:endParaRPr lang="en-US" dirty="0"/>
          </a:p>
          <a:p>
            <a:r>
              <a:rPr lang="en-US" dirty="0"/>
              <a:t>Found confused and generalized weakness</a:t>
            </a:r>
          </a:p>
          <a:p>
            <a:endParaRPr lang="en-US" dirty="0"/>
          </a:p>
          <a:p>
            <a:r>
              <a:rPr lang="en-US" dirty="0"/>
              <a:t>Vital sings</a:t>
            </a:r>
          </a:p>
          <a:p>
            <a:pPr lvl="1"/>
            <a:r>
              <a:rPr lang="en-US" dirty="0"/>
              <a:t>GSC 12 E3V4M5</a:t>
            </a:r>
          </a:p>
          <a:p>
            <a:pPr lvl="1"/>
            <a:r>
              <a:rPr lang="en-US" dirty="0"/>
              <a:t>BP 110/60, pulse 120/min </a:t>
            </a:r>
          </a:p>
          <a:p>
            <a:pPr lvl="1"/>
            <a:r>
              <a:rPr lang="en-US" dirty="0"/>
              <a:t>SpO2 100%</a:t>
            </a:r>
          </a:p>
          <a:p>
            <a:pPr lvl="1"/>
            <a:r>
              <a:rPr lang="en-US" dirty="0"/>
              <a:t>Afebrile</a:t>
            </a:r>
          </a:p>
          <a:p>
            <a:pPr lvl="1"/>
            <a:r>
              <a:rPr lang="en-US" dirty="0" err="1"/>
              <a:t>H’stix</a:t>
            </a:r>
            <a:r>
              <a:rPr lang="en-US" dirty="0"/>
              <a:t> 5.1 mmol/L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721042"/>
      </p:ext>
    </p:extLst>
  </p:cSld>
  <p:clrMapOvr>
    <a:masterClrMapping/>
  </p:clrMapOvr>
</p:sld>
</file>

<file path=ppt/theme/theme1.xml><?xml version="1.0" encoding="utf-8"?>
<a:theme xmlns:a="http://schemas.openxmlformats.org/drawingml/2006/main" name="佈景主題1">
  <a:themeElements>
    <a:clrScheme name="Office 佈景主題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佈景主題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佈景主題1" id="{FFF611BB-3E6E-453F-B44D-98EA53414BCA}" vid="{DD3B8EAF-E346-4A26-B415-BDE2BCD2B93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10000</TotalTime>
  <Words>725</Words>
  <Application>Microsoft Office PowerPoint</Application>
  <PresentationFormat>如螢幕大小 (4:3)</PresentationFormat>
  <Paragraphs>137</Paragraphs>
  <Slides>27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1" baseType="lpstr">
      <vt:lpstr>Aptos</vt:lpstr>
      <vt:lpstr>Aptos Display</vt:lpstr>
      <vt:lpstr>Arial</vt:lpstr>
      <vt:lpstr>佈景主題1</vt:lpstr>
      <vt:lpstr>HKCEM JCM OSCE</vt:lpstr>
      <vt:lpstr>Case 1</vt:lpstr>
      <vt:lpstr>Case 1 1. What are the abnormal CXR findings? (2 points) </vt:lpstr>
      <vt:lpstr>Case 1 2. What are the abnormal CT findings? (2 points) </vt:lpstr>
      <vt:lpstr>Case 1</vt:lpstr>
      <vt:lpstr>Case 2</vt:lpstr>
      <vt:lpstr>Case 2 1. What is the device shown from the X-ray? </vt:lpstr>
      <vt:lpstr>Case 2</vt:lpstr>
      <vt:lpstr>Case 3</vt:lpstr>
      <vt:lpstr>Case 3 1. What are the abnormal ECG findings? (2 points) </vt:lpstr>
      <vt:lpstr>PowerPoint 簡報</vt:lpstr>
      <vt:lpstr>Case 3</vt:lpstr>
      <vt:lpstr>Case 4</vt:lpstr>
      <vt:lpstr>PowerPoint 簡報</vt:lpstr>
      <vt:lpstr>PowerPoint 簡報</vt:lpstr>
      <vt:lpstr>Case 4</vt:lpstr>
      <vt:lpstr>Case 5</vt:lpstr>
      <vt:lpstr>PowerPoint 簡報</vt:lpstr>
      <vt:lpstr>PowerPoint 簡報</vt:lpstr>
      <vt:lpstr>PowerPoint 簡報</vt:lpstr>
      <vt:lpstr>Case 5</vt:lpstr>
      <vt:lpstr>Case 5 2. What are the X-ray findings support your diagnosis?  Pneumoretroperitoneum  </vt:lpstr>
      <vt:lpstr>Case 6</vt:lpstr>
      <vt:lpstr>Case 6</vt:lpstr>
      <vt:lpstr>Case 6</vt:lpstr>
      <vt:lpstr>Case 6</vt:lpstr>
      <vt:lpstr>END</vt:lpstr>
    </vt:vector>
  </TitlesOfParts>
  <Company>UCH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Albert FUNG Dr, UCH CON(A&amp;E)</dc:creator>
  <cp:lastModifiedBy>Albert FUNG Dr, UCH CON(A&amp;E)</cp:lastModifiedBy>
  <cp:revision>21</cp:revision>
  <dcterms:created xsi:type="dcterms:W3CDTF">2025-05-27T08:38:58Z</dcterms:created>
  <dcterms:modified xsi:type="dcterms:W3CDTF">2025-06-30T08:37:53Z</dcterms:modified>
</cp:coreProperties>
</file>