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73" r:id="rId9"/>
    <p:sldId id="274" r:id="rId10"/>
    <p:sldId id="276" r:id="rId11"/>
    <p:sldId id="275" r:id="rId12"/>
    <p:sldId id="262" r:id="rId13"/>
    <p:sldId id="263" r:id="rId14"/>
    <p:sldId id="264" r:id="rId15"/>
    <p:sldId id="265" r:id="rId16"/>
    <p:sldId id="266" r:id="rId17"/>
    <p:sldId id="267" r:id="rId18"/>
    <p:sldId id="271" r:id="rId19"/>
    <p:sldId id="268" r:id="rId20"/>
    <p:sldId id="269" r:id="rId21"/>
    <p:sldId id="270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234" y="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465335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3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800"/>
            </a:pPr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2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20180103 </a:t>
            </a:r>
            <a:r>
              <a:rPr dirty="0" smtClean="0">
                <a:latin typeface="Calibri" panose="020F0502020204030204" pitchFamily="34" charset="0"/>
                <a:cs typeface="Calibri" panose="020F0502020204030204" pitchFamily="34" charset="0"/>
              </a:rPr>
              <a:t>JCM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OCSE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Shape 120"/>
          <p:cNvSpPr>
            <a:spLocks noGrp="1"/>
          </p:cNvSpPr>
          <p:nvPr>
            <p:ph type="subTitle" sz="quarter" idx="1"/>
          </p:nvPr>
        </p:nvSpPr>
        <p:spPr>
          <a:xfrm>
            <a:off x="1270000" y="5029200"/>
            <a:ext cx="10464800" cy="20078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8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Prepare by 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A&amp;E Department, </a:t>
            </a:r>
            <a:r>
              <a:rPr dirty="0" smtClean="0">
                <a:latin typeface="Calibri" panose="020F0502020204030204" pitchFamily="34" charset="0"/>
                <a:cs typeface="Calibri" panose="020F0502020204030204" pitchFamily="34" charset="0"/>
              </a:rPr>
              <a:t>QMH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Case 1</a:t>
            </a:r>
            <a:endParaRPr lang="zh-HK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4073500"/>
          </a:xfrm>
        </p:spPr>
        <p:txBody>
          <a:bodyPr>
            <a:normAutofit/>
          </a:bodyPr>
          <a:lstStyle/>
          <a:p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The patient has no </a:t>
            </a:r>
            <a:r>
              <a:rPr lang="en-US" altLang="zh-HK" dirty="0">
                <a:latin typeface="Calibri" panose="020F0502020204030204" pitchFamily="34" charset="0"/>
                <a:cs typeface="Calibri" panose="020F0502020204030204" pitchFamily="34" charset="0"/>
              </a:rPr>
              <a:t>history of </a:t>
            </a:r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HT</a:t>
            </a:r>
          </a:p>
          <a:p>
            <a:r>
              <a:rPr lang="en-US" altLang="zh-HK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altLang="zh-HK" dirty="0">
                <a:latin typeface="Calibri" panose="020F0502020204030204" pitchFamily="34" charset="0"/>
                <a:cs typeface="Calibri" panose="020F0502020204030204" pitchFamily="34" charset="0"/>
              </a:rPr>
              <a:t>recent head injury</a:t>
            </a:r>
          </a:p>
          <a:p>
            <a:r>
              <a:rPr lang="en-US" altLang="zh-HK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n OC pills for 1 year</a:t>
            </a:r>
            <a:endParaRPr lang="zh-HK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01253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Case 1</a:t>
            </a:r>
            <a:endParaRPr lang="zh-HK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22275" indent="-422275" defTabSz="554990">
              <a:spcBef>
                <a:spcPts val="3900"/>
              </a:spcBef>
              <a:defRPr sz="3400"/>
            </a:pPr>
            <a:r>
              <a:rPr lang="en-US" altLang="zh-HK" dirty="0">
                <a:latin typeface="Calibri" panose="020F0502020204030204" pitchFamily="34" charset="0"/>
                <a:cs typeface="Calibri" panose="020F0502020204030204" pitchFamily="34" charset="0"/>
              </a:rPr>
              <a:t>Q3. What is the </a:t>
            </a:r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most likely diagnosis</a:t>
            </a:r>
            <a:r>
              <a:rPr lang="en-US" altLang="zh-HK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422275" indent="-422275" defTabSz="554990">
              <a:spcBef>
                <a:spcPts val="3900"/>
              </a:spcBef>
              <a:defRPr sz="3400"/>
            </a:pPr>
            <a:r>
              <a:rPr lang="en-US" altLang="zh-HK" dirty="0">
                <a:latin typeface="Calibri" panose="020F0502020204030204" pitchFamily="34" charset="0"/>
                <a:cs typeface="Calibri" panose="020F0502020204030204" pitchFamily="34" charset="0"/>
              </a:rPr>
              <a:t>Q4. What further </a:t>
            </a:r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investigations </a:t>
            </a:r>
            <a:r>
              <a:rPr lang="en-US" altLang="zh-HK" dirty="0">
                <a:latin typeface="Calibri" panose="020F0502020204030204" pitchFamily="34" charset="0"/>
                <a:cs typeface="Calibri" panose="020F0502020204030204" pitchFamily="34" charset="0"/>
              </a:rPr>
              <a:t>would you order?</a:t>
            </a:r>
          </a:p>
          <a:p>
            <a:pPr marL="422275" indent="-422275" defTabSz="554990">
              <a:spcBef>
                <a:spcPts val="3900"/>
              </a:spcBef>
              <a:defRPr sz="3400"/>
            </a:pPr>
            <a:r>
              <a:rPr lang="en-US" altLang="zh-HK" dirty="0">
                <a:latin typeface="Calibri" panose="020F0502020204030204" pitchFamily="34" charset="0"/>
                <a:cs typeface="Calibri" panose="020F0502020204030204" pitchFamily="34" charset="0"/>
              </a:rPr>
              <a:t>Q5. Name 4 precipitating factors for causing the above condition. </a:t>
            </a:r>
          </a:p>
          <a:p>
            <a:pPr marL="422275" indent="-422275" defTabSz="554990">
              <a:spcBef>
                <a:spcPts val="3900"/>
              </a:spcBef>
              <a:defRPr sz="3400"/>
            </a:pPr>
            <a:r>
              <a:rPr lang="en-US" altLang="zh-HK" dirty="0">
                <a:latin typeface="Calibri" panose="020F0502020204030204" pitchFamily="34" charset="0"/>
                <a:cs typeface="Calibri" panose="020F0502020204030204" pitchFamily="34" charset="0"/>
              </a:rPr>
              <a:t>Q6. Name 3 treatment options.</a:t>
            </a:r>
          </a:p>
          <a:p>
            <a:endParaRPr lang="zh-HK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68912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Case 2</a:t>
            </a:r>
          </a:p>
        </p:txBody>
      </p:sp>
      <p:sp>
        <p:nvSpPr>
          <p:cNvPr id="144" name="Shape 144"/>
          <p:cNvSpPr>
            <a:spLocks noGrp="1"/>
          </p:cNvSpPr>
          <p:nvPr>
            <p:ph type="body" sz="quarter" idx="1"/>
          </p:nvPr>
        </p:nvSpPr>
        <p:spPr>
          <a:xfrm>
            <a:off x="453728" y="2603500"/>
            <a:ext cx="4641156" cy="62865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11150" indent="-311150" defTabSz="408940">
              <a:spcBef>
                <a:spcPts val="2900"/>
              </a:spcBef>
              <a:defRPr sz="2500"/>
            </a:pPr>
            <a:r>
              <a:rPr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F/32</a:t>
            </a: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11150" indent="-311150" defTabSz="408940">
              <a:spcBef>
                <a:spcPts val="2900"/>
              </a:spcBef>
              <a:defRPr sz="2500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etastatic </a:t>
            </a:r>
            <a:r>
              <a:rPr sz="3200" dirty="0">
                <a:latin typeface="Calibri" panose="020F0502020204030204" pitchFamily="34" charset="0"/>
                <a:cs typeface="Calibri" panose="020F0502020204030204" pitchFamily="34" charset="0"/>
              </a:rPr>
              <a:t>carcinoma of </a:t>
            </a:r>
            <a:r>
              <a:rPr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breast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on palliative care</a:t>
            </a:r>
            <a:endParaRPr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11150" indent="-311150" defTabSz="408940">
              <a:spcBef>
                <a:spcPts val="2900"/>
              </a:spcBef>
              <a:defRPr sz="2500"/>
            </a:pPr>
            <a:r>
              <a:rPr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BP 79/48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 109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emp </a:t>
            </a:r>
            <a:r>
              <a:rPr sz="3200" dirty="0">
                <a:latin typeface="Calibri" panose="020F0502020204030204" pitchFamily="34" charset="0"/>
                <a:cs typeface="Calibri" panose="020F0502020204030204" pitchFamily="34" charset="0"/>
              </a:rPr>
              <a:t>37.2</a:t>
            </a:r>
          </a:p>
          <a:p>
            <a:pPr marL="311150" indent="-311150" defTabSz="408940">
              <a:spcBef>
                <a:spcPts val="2900"/>
              </a:spcBef>
              <a:defRPr sz="2500"/>
            </a:pPr>
            <a:endParaRPr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11150" indent="-311150" defTabSz="408940">
              <a:spcBef>
                <a:spcPts val="2900"/>
              </a:spcBef>
              <a:defRPr sz="2500"/>
            </a:pPr>
            <a:endParaRPr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11150" indent="-311150" defTabSz="408940">
              <a:spcBef>
                <a:spcPts val="2900"/>
              </a:spcBef>
              <a:defRPr sz="2500"/>
            </a:pPr>
            <a:endParaRPr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5" name="image7.jpeg" descr="OSCE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9154" y="2804547"/>
            <a:ext cx="7062689" cy="58844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Case 2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latin typeface="Calibri" panose="020F0502020204030204" pitchFamily="34" charset="0"/>
                <a:cs typeface="Calibri" panose="020F0502020204030204" pitchFamily="34" charset="0"/>
              </a:rPr>
              <a:t>Q1. Name 3 radiological findings</a:t>
            </a:r>
          </a:p>
          <a:p>
            <a:r>
              <a:rPr>
                <a:latin typeface="Calibri" panose="020F0502020204030204" pitchFamily="34" charset="0"/>
                <a:cs typeface="Calibri" panose="020F0502020204030204" pitchFamily="34" charset="0"/>
              </a:rPr>
              <a:t>Q2. What is the condition called?</a:t>
            </a:r>
          </a:p>
          <a:p>
            <a:r>
              <a:rPr>
                <a:latin typeface="Calibri" panose="020F0502020204030204" pitchFamily="34" charset="0"/>
                <a:cs typeface="Calibri" panose="020F0502020204030204" pitchFamily="34" charset="0"/>
              </a:rPr>
              <a:t>Q3. Name 3 causes for the above condition.</a:t>
            </a:r>
          </a:p>
          <a:p>
            <a:r>
              <a:rPr>
                <a:latin typeface="Calibri" panose="020F0502020204030204" pitchFamily="34" charset="0"/>
                <a:cs typeface="Calibri" panose="020F0502020204030204" pitchFamily="34" charset="0"/>
              </a:rPr>
              <a:t>Q4. What is the immediate treatment?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Case 3</a:t>
            </a:r>
          </a:p>
        </p:txBody>
      </p:sp>
      <p:sp>
        <p:nvSpPr>
          <p:cNvPr id="151" name="Shape 151"/>
          <p:cNvSpPr>
            <a:spLocks noGrp="1"/>
          </p:cNvSpPr>
          <p:nvPr>
            <p:ph type="body" idx="1"/>
          </p:nvPr>
        </p:nvSpPr>
        <p:spPr>
          <a:xfrm>
            <a:off x="1029792" y="1996480"/>
            <a:ext cx="11305256" cy="1358867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422275" indent="-422275" defTabSz="554990">
              <a:spcBef>
                <a:spcPts val="3900"/>
              </a:spcBef>
              <a:defRPr sz="3400"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22275" indent="-422275" defTabSz="554990">
              <a:spcBef>
                <a:spcPts val="3900"/>
              </a:spcBef>
              <a:defRPr sz="3400"/>
            </a:pPr>
            <a:r>
              <a:rPr dirty="0" smtClean="0">
                <a:latin typeface="Calibri" panose="020F0502020204030204" pitchFamily="34" charset="0"/>
                <a:cs typeface="Calibri" panose="020F0502020204030204" pitchFamily="34" charset="0"/>
              </a:rPr>
              <a:t>M/50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, left knee sprain while skiing, left knee effusion noted</a:t>
            </a:r>
          </a:p>
          <a:p>
            <a:pPr marL="422275" indent="-422275" defTabSz="554990">
              <a:spcBef>
                <a:spcPts val="3900"/>
              </a:spcBef>
              <a:defRPr sz="3400"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2" name="image8.jpeg" descr="WSH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3848" y="3313729"/>
            <a:ext cx="4565712" cy="6398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9.jpeg" descr="WSH0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15090" y="3313729"/>
            <a:ext cx="4513220" cy="63982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latin typeface="Calibri" panose="020F0502020204030204" pitchFamily="34" charset="0"/>
                <a:cs typeface="Calibri" panose="020F0502020204030204" pitchFamily="34" charset="0"/>
              </a:rPr>
              <a:t>Case 3</a:t>
            </a:r>
          </a:p>
        </p:txBody>
      </p:sp>
      <p:sp>
        <p:nvSpPr>
          <p:cNvPr id="156" name="Shape 15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latin typeface="Calibri" panose="020F0502020204030204" pitchFamily="34" charset="0"/>
                <a:cs typeface="Calibri" panose="020F0502020204030204" pitchFamily="34" charset="0"/>
              </a:rPr>
              <a:t>Q1. What is the X-ray finding?</a:t>
            </a:r>
          </a:p>
          <a:p>
            <a:r>
              <a:rPr>
                <a:latin typeface="Calibri" panose="020F0502020204030204" pitchFamily="34" charset="0"/>
                <a:cs typeface="Calibri" panose="020F0502020204030204" pitchFamily="34" charset="0"/>
              </a:rPr>
              <a:t>Q2. What is the fracture called?</a:t>
            </a:r>
          </a:p>
          <a:p>
            <a:r>
              <a:rPr>
                <a:latin typeface="Calibri" panose="020F0502020204030204" pitchFamily="34" charset="0"/>
                <a:cs typeface="Calibri" panose="020F0502020204030204" pitchFamily="34" charset="0"/>
              </a:rPr>
              <a:t>Q3. What are the mechanisms of injury?</a:t>
            </a:r>
          </a:p>
          <a:p>
            <a:r>
              <a:rPr>
                <a:latin typeface="Calibri" panose="020F0502020204030204" pitchFamily="34" charset="0"/>
                <a:cs typeface="Calibri" panose="020F0502020204030204" pitchFamily="34" charset="0"/>
              </a:rPr>
              <a:t>Q4. Name 2 associated injuries at the knee.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latin typeface="Calibri" panose="020F0502020204030204" pitchFamily="34" charset="0"/>
                <a:cs typeface="Calibri" panose="020F0502020204030204" pitchFamily="34" charset="0"/>
              </a:rPr>
              <a:t>Case 4</a:t>
            </a:r>
          </a:p>
        </p:txBody>
      </p:sp>
      <p:sp>
        <p:nvSpPr>
          <p:cNvPr id="159" name="Shape 159"/>
          <p:cNvSpPr>
            <a:spLocks noGrp="1"/>
          </p:cNvSpPr>
          <p:nvPr>
            <p:ph type="body" idx="1"/>
          </p:nvPr>
        </p:nvSpPr>
        <p:spPr>
          <a:xfrm>
            <a:off x="952500" y="2212504"/>
            <a:ext cx="11099800" cy="194421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dirty="0" smtClean="0">
                <a:latin typeface="Calibri" panose="020F0502020204030204" pitchFamily="34" charset="0"/>
                <a:cs typeface="Calibri" panose="020F0502020204030204" pitchFamily="34" charset="0"/>
              </a:rPr>
              <a:t>/84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, past history of CA breast and HT, presented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dirty="0" smtClean="0">
                <a:latin typeface="Calibri" panose="020F0502020204030204" pitchFamily="34" charset="0"/>
                <a:cs typeface="Calibri" panose="020F0502020204030204" pitchFamily="34" charset="0"/>
              </a:rPr>
              <a:t>tongue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base blister for 3 </a:t>
            </a:r>
            <a:r>
              <a:rPr dirty="0" smtClean="0">
                <a:latin typeface="Calibri" panose="020F0502020204030204" pitchFamily="34" charset="0"/>
                <a:cs typeface="Calibri" panose="020F0502020204030204" pitchFamily="34" charset="0"/>
              </a:rPr>
              <a:t>days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dirty="0" smtClean="0">
                <a:latin typeface="Calibri" panose="020F0502020204030204" pitchFamily="34" charset="0"/>
                <a:cs typeface="Calibri" panose="020F0502020204030204" pitchFamily="34" charset="0"/>
              </a:rPr>
              <a:t>epsis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with septic shock on arrival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0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17824" y="4084711"/>
            <a:ext cx="4176464" cy="5568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74407" y="4084710"/>
            <a:ext cx="4176463" cy="55686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latin typeface="Calibri" panose="020F0502020204030204" pitchFamily="34" charset="0"/>
                <a:cs typeface="Calibri" panose="020F0502020204030204" pitchFamily="34" charset="0"/>
              </a:rPr>
              <a:t>Case 4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2275" indent="-422275" defTabSz="554990">
              <a:spcBef>
                <a:spcPts val="3900"/>
              </a:spcBef>
              <a:defRPr sz="3420"/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Q1. Describe 2 clinical photo features.</a:t>
            </a:r>
          </a:p>
          <a:p>
            <a:pPr marL="422275" indent="-422275" defTabSz="554990">
              <a:spcBef>
                <a:spcPts val="3900"/>
              </a:spcBef>
              <a:defRPr sz="3420"/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Q2. What is the condition called?</a:t>
            </a:r>
          </a:p>
          <a:p>
            <a:pPr marL="422275" indent="-422275" defTabSz="554990">
              <a:spcBef>
                <a:spcPts val="3900"/>
              </a:spcBef>
              <a:defRPr sz="3420"/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Q3. Which structure of the </a:t>
            </a:r>
            <a:r>
              <a:rPr dirty="0" smtClean="0">
                <a:latin typeface="Calibri" panose="020F0502020204030204" pitchFamily="34" charset="0"/>
                <a:cs typeface="Calibri" panose="020F0502020204030204" pitchFamily="34" charset="0"/>
              </a:rPr>
              <a:t>neck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  <a:r>
              <a:rPr dirty="0" smtClean="0">
                <a:latin typeface="Calibri" panose="020F0502020204030204" pitchFamily="34" charset="0"/>
                <a:cs typeface="Calibri" panose="020F0502020204030204" pitchFamily="34" charset="0"/>
              </a:rPr>
              <a:t> involved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latin typeface="Calibri" panose="020F0502020204030204" pitchFamily="34" charset="0"/>
                <a:cs typeface="Calibri" panose="020F0502020204030204" pitchFamily="34" charset="0"/>
              </a:rPr>
              <a:t>Case 4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2275" indent="-422275" defTabSz="554990">
              <a:spcBef>
                <a:spcPts val="3900"/>
              </a:spcBef>
              <a:defRPr sz="3420"/>
            </a:pPr>
            <a:r>
              <a:rPr dirty="0" smtClean="0">
                <a:latin typeface="Calibri" panose="020F0502020204030204" pitchFamily="34" charset="0"/>
                <a:cs typeface="Calibri" panose="020F0502020204030204" pitchFamily="34" charset="0"/>
              </a:rPr>
              <a:t>Q4. Name the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most likely </a:t>
            </a:r>
            <a:r>
              <a:rPr dirty="0" smtClean="0">
                <a:latin typeface="Calibri" panose="020F0502020204030204" pitchFamily="34" charset="0"/>
                <a:cs typeface="Calibri" panose="020F0502020204030204" pitchFamily="34" charset="0"/>
              </a:rPr>
              <a:t>causative agents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22275" indent="-422275" defTabSz="554990">
              <a:spcBef>
                <a:spcPts val="3900"/>
              </a:spcBef>
              <a:defRPr sz="3420"/>
            </a:pPr>
            <a:r>
              <a:rPr dirty="0" smtClean="0">
                <a:latin typeface="Calibri" panose="020F0502020204030204" pitchFamily="34" charset="0"/>
                <a:cs typeface="Calibri" panose="020F0502020204030204" pitchFamily="34" charset="0"/>
              </a:rPr>
              <a:t>Q5. What are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dirty="0" smtClean="0">
                <a:latin typeface="Calibri" panose="020F0502020204030204" pitchFamily="34" charset="0"/>
                <a:cs typeface="Calibri" panose="020F0502020204030204" pitchFamily="34" charset="0"/>
              </a:rPr>
              <a:t>4 types of Necrotizing fasciitis?</a:t>
            </a:r>
          </a:p>
          <a:p>
            <a:pPr marL="422275" indent="-422275" defTabSz="554990">
              <a:spcBef>
                <a:spcPts val="3900"/>
              </a:spcBef>
              <a:defRPr sz="3420"/>
            </a:pPr>
            <a:r>
              <a:rPr dirty="0" smtClean="0">
                <a:latin typeface="Calibri" panose="020F0502020204030204" pitchFamily="34" charset="0"/>
                <a:cs typeface="Calibri" panose="020F0502020204030204" pitchFamily="34" charset="0"/>
              </a:rPr>
              <a:t>Q6. Name 3 treatment modalities for the above condition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125800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latin typeface="Calibri" panose="020F0502020204030204" pitchFamily="34" charset="0"/>
                <a:cs typeface="Calibri" panose="020F0502020204030204" pitchFamily="34" charset="0"/>
              </a:rPr>
              <a:t>Case 5</a:t>
            </a:r>
          </a:p>
        </p:txBody>
      </p:sp>
      <p:sp>
        <p:nvSpPr>
          <p:cNvPr id="167" name="Shape 167"/>
          <p:cNvSpPr>
            <a:spLocks noGrp="1"/>
          </p:cNvSpPr>
          <p:nvPr>
            <p:ph type="body" idx="1"/>
          </p:nvPr>
        </p:nvSpPr>
        <p:spPr>
          <a:xfrm>
            <a:off x="952500" y="2140496"/>
            <a:ext cx="11099800" cy="1512168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F/50,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known IVDA, </a:t>
            </a:r>
            <a:r>
              <a:rPr dirty="0" smtClean="0">
                <a:latin typeface="Calibri" panose="020F0502020204030204" pitchFamily="34" charset="0"/>
                <a:cs typeface="Calibri" panose="020F0502020204030204" pitchFamily="34" charset="0"/>
              </a:rPr>
              <a:t>presented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with left hip </a:t>
            </a:r>
            <a:r>
              <a:rPr dirty="0" smtClean="0">
                <a:latin typeface="Calibri" panose="020F0502020204030204" pitchFamily="34" charset="0"/>
                <a:cs typeface="Calibri" panose="020F0502020204030204" pitchFamily="34" charset="0"/>
              </a:rPr>
              <a:t>pai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8" name="image12.jpeg" descr="WKN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7743" y="3724672"/>
            <a:ext cx="6512497" cy="59046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age13.jpeg" descr="WKN0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22480" y="3730848"/>
            <a:ext cx="5256584" cy="5838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Case 1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F/30, good past health</a:t>
            </a:r>
          </a:p>
          <a:p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C/O severe right </a:t>
            </a:r>
            <a:r>
              <a:rPr dirty="0" err="1">
                <a:latin typeface="Calibri" panose="020F0502020204030204" pitchFamily="34" charset="0"/>
                <a:cs typeface="Calibri" panose="020F0502020204030204" pitchFamily="34" charset="0"/>
              </a:rPr>
              <a:t>peri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-orbital headache x 1/7 associated with repeated vomiting and mild blurring of </a:t>
            </a:r>
            <a:r>
              <a:rPr dirty="0" smtClean="0">
                <a:latin typeface="Calibri" panose="020F0502020204030204" pitchFamily="34" charset="0"/>
                <a:cs typeface="Calibri" panose="020F0502020204030204" pitchFamily="34" charset="0"/>
              </a:rPr>
              <a:t>vision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dirty="0" smtClean="0">
                <a:latin typeface="Calibri" panose="020F0502020204030204" pitchFamily="34" charset="0"/>
                <a:cs typeface="Calibri" panose="020F0502020204030204" pitchFamily="34" charset="0"/>
              </a:rPr>
              <a:t>CT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brain was ordered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Case 5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2" name="Shape 1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Q1. </a:t>
            </a:r>
            <a:r>
              <a:rPr dirty="0" smtClean="0">
                <a:latin typeface="Calibri" panose="020F0502020204030204" pitchFamily="34" charset="0"/>
                <a:cs typeface="Calibri" panose="020F0502020204030204" pitchFamily="34" charset="0"/>
              </a:rPr>
              <a:t>Describe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XR features</a:t>
            </a:r>
            <a:r>
              <a:rPr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Q2</a:t>
            </a:r>
            <a:r>
              <a:rPr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What is t</a:t>
            </a:r>
            <a:r>
              <a:rPr dirty="0" smtClean="0">
                <a:latin typeface="Calibri" panose="020F0502020204030204" pitchFamily="34" charset="0"/>
                <a:cs typeface="Calibri" panose="020F0502020204030204" pitchFamily="34" charset="0"/>
              </a:rPr>
              <a:t>he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most likely diagnosis?</a:t>
            </a:r>
          </a:p>
          <a:p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Q3.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Name t</a:t>
            </a:r>
            <a:r>
              <a:rPr dirty="0" smtClean="0">
                <a:latin typeface="Calibri" panose="020F0502020204030204" pitchFamily="34" charset="0"/>
                <a:cs typeface="Calibri" panose="020F0502020204030204" pitchFamily="34" charset="0"/>
              </a:rPr>
              <a:t>wo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most common causative agents in this group of patients.</a:t>
            </a:r>
          </a:p>
          <a:p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Q4. What are the antibiotics of </a:t>
            </a:r>
            <a:r>
              <a:rPr dirty="0" smtClean="0">
                <a:latin typeface="Calibri" panose="020F0502020204030204" pitchFamily="34" charset="0"/>
                <a:cs typeface="Calibri" panose="020F0502020204030204" pitchFamily="34" charset="0"/>
              </a:rPr>
              <a:t>choice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Case 1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7" name="image1.jpeg" descr="OEE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7717" y="2716561"/>
            <a:ext cx="6068699" cy="606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2.jpeg" descr="OEE0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09013" y="2716561"/>
            <a:ext cx="6068702" cy="6068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Case 1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2" name="image3.jpeg" descr="OEE0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7784" y="2364357"/>
            <a:ext cx="5549900" cy="554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age4.jpeg" descr="OEE0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77669" y="2356520"/>
            <a:ext cx="5557740" cy="5557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Case 1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137" name="image5.jpeg" descr="OEE0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7784" y="2636738"/>
            <a:ext cx="5408414" cy="5408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age6.jpeg" descr="OEE08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02400" y="2646610"/>
            <a:ext cx="5400600" cy="5400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Case 1</a:t>
            </a:r>
          </a:p>
        </p:txBody>
      </p:sp>
      <p:sp>
        <p:nvSpPr>
          <p:cNvPr id="141" name="Shape 141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1481212"/>
          </a:xfrm>
          <a:prstGeom prst="rect">
            <a:avLst/>
          </a:prstGeom>
        </p:spPr>
        <p:txBody>
          <a:bodyPr/>
          <a:lstStyle/>
          <a:p>
            <a:pPr marL="422275" indent="-422275" defTabSz="554990">
              <a:spcBef>
                <a:spcPts val="3900"/>
              </a:spcBef>
              <a:defRPr sz="3400"/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Q1. What are the differential diagnoses</a:t>
            </a:r>
            <a:r>
              <a:rPr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Case 1</a:t>
            </a:r>
            <a:endParaRPr lang="zh-HK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48" y="2644552"/>
            <a:ext cx="4876800" cy="487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416" y="2644552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327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600" y="2746903"/>
            <a:ext cx="4876800" cy="487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latin typeface="Calibri" panose="020F0502020204030204" pitchFamily="34" charset="0"/>
                <a:ea typeface="GungsuhChe" panose="02030609000101010101" pitchFamily="49" charset="-127"/>
                <a:cs typeface="Calibri" panose="020F0502020204030204" pitchFamily="34" charset="0"/>
              </a:rPr>
              <a:t>Case 1</a:t>
            </a:r>
            <a:endParaRPr lang="zh-HK" altLang="en-US" dirty="0">
              <a:latin typeface="Calibri" panose="020F0502020204030204" pitchFamily="34" charset="0"/>
              <a:ea typeface="GungsuhChe" panose="02030609000101010101" pitchFamily="49" charset="-127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136" y="2746903"/>
            <a:ext cx="4876800" cy="4876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360" y="2736777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766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Case 1</a:t>
            </a:r>
            <a:endParaRPr lang="zh-HK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1697236"/>
          </a:xfrm>
        </p:spPr>
        <p:txBody>
          <a:bodyPr/>
          <a:lstStyle/>
          <a:p>
            <a:pPr marL="422275" indent="-422275" defTabSz="554990">
              <a:spcBef>
                <a:spcPts val="3900"/>
              </a:spcBef>
              <a:defRPr sz="3400"/>
            </a:pPr>
            <a:endParaRPr lang="en-US" altLang="zh-H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22275" indent="-422275" defTabSz="554990">
              <a:spcBef>
                <a:spcPts val="3900"/>
              </a:spcBef>
              <a:defRPr sz="3400"/>
            </a:pPr>
            <a:r>
              <a:rPr lang="en-US" altLang="zh-HK" dirty="0">
                <a:latin typeface="Calibri" panose="020F0502020204030204" pitchFamily="34" charset="0"/>
                <a:cs typeface="Calibri" panose="020F0502020204030204" pitchFamily="34" charset="0"/>
              </a:rPr>
              <a:t>Q2. Name 2 sites involved on the CT brain shown.</a:t>
            </a:r>
          </a:p>
          <a:p>
            <a:endParaRPr lang="zh-HK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41012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372</Words>
  <Application>Microsoft Office PowerPoint</Application>
  <PresentationFormat>Custom</PresentationFormat>
  <Paragraphs>63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White</vt:lpstr>
      <vt:lpstr>20180103 JCM OCSE</vt:lpstr>
      <vt:lpstr>Case 1</vt:lpstr>
      <vt:lpstr>Case 1</vt:lpstr>
      <vt:lpstr>Case 1</vt:lpstr>
      <vt:lpstr>Case 1</vt:lpstr>
      <vt:lpstr>Case 1</vt:lpstr>
      <vt:lpstr>Case 1</vt:lpstr>
      <vt:lpstr>Case 1</vt:lpstr>
      <vt:lpstr>Case 1</vt:lpstr>
      <vt:lpstr>Case 1</vt:lpstr>
      <vt:lpstr>Case 1</vt:lpstr>
      <vt:lpstr>Case 2</vt:lpstr>
      <vt:lpstr>Case 2</vt:lpstr>
      <vt:lpstr>Case 3</vt:lpstr>
      <vt:lpstr>Case 3</vt:lpstr>
      <vt:lpstr>Case 4</vt:lpstr>
      <vt:lpstr>Case 4</vt:lpstr>
      <vt:lpstr>Case 4</vt:lpstr>
      <vt:lpstr>Case 5</vt:lpstr>
      <vt:lpstr>Case 5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20180103 JCM OCSE</dc:title>
  <dc:creator>C L TANG Dr, QMH Assoc CONS(A&amp;E)</dc:creator>
  <cp:lastModifiedBy>C L TANG Dr, QMH Assoc CONS(A&amp;E)</cp:lastModifiedBy>
  <cp:revision>5</cp:revision>
  <dcterms:modified xsi:type="dcterms:W3CDTF">2018-01-02T07:49:24Z</dcterms:modified>
</cp:coreProperties>
</file>