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78"/>
  </p:notesMasterIdLst>
  <p:sldIdLst>
    <p:sldId id="256" r:id="rId2"/>
    <p:sldId id="277" r:id="rId3"/>
    <p:sldId id="257" r:id="rId4"/>
    <p:sldId id="258" r:id="rId5"/>
    <p:sldId id="261" r:id="rId6"/>
    <p:sldId id="286" r:id="rId7"/>
    <p:sldId id="274" r:id="rId8"/>
    <p:sldId id="339" r:id="rId9"/>
    <p:sldId id="272" r:id="rId10"/>
    <p:sldId id="287" r:id="rId11"/>
    <p:sldId id="288" r:id="rId12"/>
    <p:sldId id="276" r:id="rId13"/>
    <p:sldId id="280" r:id="rId14"/>
    <p:sldId id="290" r:id="rId15"/>
    <p:sldId id="275" r:id="rId16"/>
    <p:sldId id="285" r:id="rId17"/>
    <p:sldId id="284" r:id="rId18"/>
    <p:sldId id="291" r:id="rId19"/>
    <p:sldId id="289" r:id="rId20"/>
    <p:sldId id="293" r:id="rId21"/>
    <p:sldId id="295" r:id="rId22"/>
    <p:sldId id="292" r:id="rId23"/>
    <p:sldId id="262" r:id="rId24"/>
    <p:sldId id="294" r:id="rId25"/>
    <p:sldId id="263" r:id="rId26"/>
    <p:sldId id="305" r:id="rId27"/>
    <p:sldId id="300" r:id="rId28"/>
    <p:sldId id="306" r:id="rId29"/>
    <p:sldId id="301" r:id="rId30"/>
    <p:sldId id="307" r:id="rId31"/>
    <p:sldId id="302" r:id="rId32"/>
    <p:sldId id="308" r:id="rId33"/>
    <p:sldId id="303" r:id="rId34"/>
    <p:sldId id="309" r:id="rId35"/>
    <p:sldId id="264" r:id="rId36"/>
    <p:sldId id="310" r:id="rId37"/>
    <p:sldId id="265" r:id="rId38"/>
    <p:sldId id="311" r:id="rId39"/>
    <p:sldId id="296" r:id="rId40"/>
    <p:sldId id="312" r:id="rId41"/>
    <p:sldId id="313" r:id="rId42"/>
    <p:sldId id="297" r:id="rId43"/>
    <p:sldId id="314" r:id="rId44"/>
    <p:sldId id="298" r:id="rId45"/>
    <p:sldId id="299" r:id="rId46"/>
    <p:sldId id="315" r:id="rId47"/>
    <p:sldId id="316" r:id="rId48"/>
    <p:sldId id="266" r:id="rId49"/>
    <p:sldId id="317" r:id="rId50"/>
    <p:sldId id="267" r:id="rId51"/>
    <p:sldId id="322" r:id="rId52"/>
    <p:sldId id="318" r:id="rId53"/>
    <p:sldId id="323" r:id="rId54"/>
    <p:sldId id="319" r:id="rId55"/>
    <p:sldId id="324" r:id="rId56"/>
    <p:sldId id="320" r:id="rId57"/>
    <p:sldId id="326" r:id="rId58"/>
    <p:sldId id="271" r:id="rId59"/>
    <p:sldId id="325" r:id="rId60"/>
    <p:sldId id="321" r:id="rId61"/>
    <p:sldId id="327" r:id="rId62"/>
    <p:sldId id="340" r:id="rId63"/>
    <p:sldId id="329" r:id="rId64"/>
    <p:sldId id="328" r:id="rId65"/>
    <p:sldId id="268" r:id="rId66"/>
    <p:sldId id="330" r:id="rId67"/>
    <p:sldId id="269" r:id="rId68"/>
    <p:sldId id="335" r:id="rId69"/>
    <p:sldId id="331" r:id="rId70"/>
    <p:sldId id="336" r:id="rId71"/>
    <p:sldId id="332" r:id="rId72"/>
    <p:sldId id="337" r:id="rId73"/>
    <p:sldId id="333" r:id="rId74"/>
    <p:sldId id="338" r:id="rId75"/>
    <p:sldId id="342" r:id="rId76"/>
    <p:sldId id="270" r:id="rId7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464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9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46533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Table 1. </a:t>
            </a:r>
            <a:r>
              <a:rPr lang="en-US">
                <a:latin typeface="Arial" charset="0"/>
                <a:cs typeface="Arial" charset="0"/>
              </a:rPr>
              <a:t>Strength of Recommendations and Quality of the Evidence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01707CC-5516-4161-8358-580EBCEF48FF}" type="slidenum">
              <a:rPr lang="en-US" sz="1200"/>
              <a:pPr algn="r" eaLnBrk="1" hangingPunct="1"/>
              <a:t>62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75360" y="4546398"/>
            <a:ext cx="11054080" cy="256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5360" y="2384215"/>
            <a:ext cx="11054080" cy="2187785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50720" y="4571998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650240" y="2006380"/>
            <a:ext cx="11704320" cy="256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261626" y="390596"/>
            <a:ext cx="2092934" cy="855023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50240" y="390596"/>
            <a:ext cx="9509786" cy="855023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0240" y="2006380"/>
            <a:ext cx="11704320" cy="256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4038" y="9103360"/>
            <a:ext cx="4551680" cy="403627"/>
          </a:xfrm>
        </p:spPr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581799" y="9103360"/>
            <a:ext cx="5310293" cy="403627"/>
          </a:xfrm>
        </p:spPr>
        <p:txBody>
          <a:bodyPr/>
          <a:lstStyle/>
          <a:p>
            <a:endParaRPr kumimoji="0" lang="zh-CN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75360" y="4470397"/>
            <a:ext cx="11054080" cy="256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290" y="4470398"/>
            <a:ext cx="11054080" cy="1937173"/>
          </a:xfrm>
        </p:spPr>
        <p:txBody>
          <a:bodyPr anchor="t"/>
          <a:lstStyle>
            <a:lvl1pPr algn="ctr">
              <a:defRPr sz="57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27290" y="2336799"/>
            <a:ext cx="11054080" cy="2133599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50240" y="2006380"/>
            <a:ext cx="11704320" cy="256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50240" y="2006380"/>
            <a:ext cx="11704320" cy="256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650230" indent="0">
              <a:buNone/>
              <a:defRPr sz="2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300460" indent="0">
              <a:buNone/>
              <a:defRPr sz="2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950690" indent="0">
              <a:buNone/>
              <a:defRPr sz="23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600919" indent="0">
              <a:buNone/>
              <a:defRPr sz="23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650230" indent="0">
              <a:buNone/>
              <a:defRPr sz="2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300460" indent="0">
              <a:buNone/>
              <a:defRPr sz="2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950690" indent="0">
              <a:buNone/>
              <a:defRPr sz="23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600919" indent="0">
              <a:buNone/>
              <a:defRPr sz="23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0240" y="2006380"/>
            <a:ext cx="11704320" cy="256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2382" y="1498377"/>
            <a:ext cx="8396800" cy="256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62382" y="325120"/>
            <a:ext cx="8392181" cy="1198857"/>
          </a:xfrm>
        </p:spPr>
        <p:txBody>
          <a:bodyPr anchor="b"/>
          <a:lstStyle>
            <a:lvl1pPr algn="ctr"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62382" y="1625577"/>
            <a:ext cx="8392178" cy="73152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50247" y="1625577"/>
            <a:ext cx="3210536" cy="7315251"/>
          </a:xfrm>
        </p:spPr>
        <p:txBody>
          <a:bodyPr anchor="ctr"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8613" y="433493"/>
            <a:ext cx="9103360" cy="975360"/>
          </a:xfrm>
        </p:spPr>
        <p:txBody>
          <a:bodyPr anchor="ctr"/>
          <a:lstStyle>
            <a:lvl1pPr algn="l">
              <a:defRPr sz="3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97763" y="1625600"/>
            <a:ext cx="10273064" cy="566068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359573" y="7694506"/>
            <a:ext cx="8046774" cy="1144693"/>
          </a:xfrm>
        </p:spPr>
        <p:txBody>
          <a:bodyPr anchor="ctr"/>
          <a:lstStyle>
            <a:lvl1pPr marL="0" indent="0" algn="r">
              <a:buNone/>
              <a:defRPr sz="1700" b="0"/>
            </a:lvl1pPr>
            <a:lvl2pPr marL="650230" indent="0" algn="r">
              <a:buNone/>
              <a:defRPr sz="1700" b="0"/>
            </a:lvl2pPr>
            <a:lvl3pPr marL="1300460" indent="0" algn="r">
              <a:buNone/>
              <a:defRPr sz="1700" b="0"/>
            </a:lvl3pPr>
            <a:lvl4pPr marL="1950690" indent="0" algn="r">
              <a:buNone/>
              <a:defRPr sz="1700" b="0"/>
            </a:lvl4pPr>
            <a:lvl5pPr marL="2600919" indent="0" algn="r">
              <a:buNone/>
              <a:defRPr sz="1700" b="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pPr/>
              <a:t>03-Jan-18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9497600"/>
            <a:ext cx="13004800" cy="256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664988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8373" y="9103360"/>
            <a:ext cx="4551680" cy="403627"/>
          </a:xfrm>
          <a:prstGeom prst="rect">
            <a:avLst/>
          </a:prstGeom>
        </p:spPr>
        <p:txBody>
          <a:bodyPr vert="horz" lIns="130046" tIns="65023" rIns="130046" bIns="65023" rtlCol="0" anchor="b"/>
          <a:lstStyle>
            <a:lvl1pPr algn="l" eaLnBrk="1" latinLnBrk="0" hangingPunct="1">
              <a:defRPr kumimoji="0"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1DF6C85-580E-49AA-8C0F-7282E851D184}" type="datetimeFigureOut">
              <a:rPr lang="en-US" smtClean="0"/>
              <a:pPr/>
              <a:t>03-Jan-18</a:t>
            </a:fld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586134" y="9103360"/>
            <a:ext cx="5310293" cy="403627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 eaLnBrk="1" latinLnBrk="0" hangingPunct="1">
              <a:defRPr kumimoji="0"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zh-CN" altLang="en-US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852160" y="9103360"/>
            <a:ext cx="1300480" cy="403149"/>
          </a:xfrm>
          <a:prstGeom prst="rect">
            <a:avLst/>
          </a:prstGeom>
          <a:noFill/>
        </p:spPr>
        <p:txBody>
          <a:bodyPr vert="horz" lIns="65023" tIns="65023" rIns="65023" bIns="65023" rtlCol="0" anchor="ctr"/>
          <a:lstStyle>
            <a:lvl1pPr algn="ctr" eaLnBrk="1" latinLnBrk="0" hangingPunct="1">
              <a:defRPr kumimoji="0" sz="16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3004800" cy="1536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eaLnBrk="1" latinLnBrk="0" hangingPunct="1">
        <a:spcBef>
          <a:spcPct val="0"/>
        </a:spcBef>
        <a:buNone/>
        <a:defRPr kumimoji="0" sz="6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487672" indent="-487672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rtl="0" eaLnBrk="1" latinLnBrk="0" hangingPunct="1">
        <a:spcBef>
          <a:spcPct val="20000"/>
        </a:spcBef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rtl="0" eaLnBrk="1" latinLnBrk="0" hangingPunct="1">
        <a:spcBef>
          <a:spcPct val="20000"/>
        </a:spcBef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rtl="0" eaLnBrk="1" latinLnBrk="0" hangingPunct="1">
        <a:spcBef>
          <a:spcPct val="20000"/>
        </a:spcBef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rtl="0" eaLnBrk="1" latinLnBrk="0" hangingPunct="1">
        <a:spcBef>
          <a:spcPct val="20000"/>
        </a:spcBef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8000" b="1" dirty="0">
                <a:latin typeface="Calibri" panose="020F0502020204030204" pitchFamily="34" charset="0"/>
                <a:cs typeface="Calibri" panose="020F0502020204030204" pitchFamily="34" charset="0"/>
              </a:rPr>
              <a:t>20180103 </a:t>
            </a:r>
            <a: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Joint Clinical Meeting</a:t>
            </a:r>
            <a:b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OSCE</a:t>
            </a:r>
            <a:endParaRPr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subTitle" idx="1"/>
          </p:nvPr>
        </p:nvSpPr>
        <p:spPr>
          <a:xfrm>
            <a:off x="1270000" y="5029200"/>
            <a:ext cx="10464800" cy="2743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 sz="5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Dr S YEUNG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A&amp;E Department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Queen Mary Hospital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083300"/>
          </a:xfrm>
        </p:spPr>
        <p:txBody>
          <a:bodyPr vert="horz" lIns="130046" tIns="65023" rIns="130046" bIns="65023" rtlCol="0">
            <a:normAutofit/>
          </a:bodyPr>
          <a:lstStyle/>
          <a:p>
            <a:pPr marL="422275" indent="-422275" defTabSz="554990">
              <a:defRPr sz="3400"/>
            </a:pP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r>
              <a:rPr lang="en-US" altLang="zh-HK" sz="4100" dirty="0">
                <a:latin typeface="Calibri" panose="020F0502020204030204" pitchFamily="34" charset="0"/>
                <a:cs typeface="Calibri" panose="020F0502020204030204" pitchFamily="34" charset="0"/>
              </a:rPr>
              <a:t>. Name 2 sites involved on the CT brain shown.</a:t>
            </a:r>
          </a:p>
          <a:p>
            <a:pPr marL="422275" indent="-422275" defTabSz="554990">
              <a:defRPr sz="3400"/>
            </a:pP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marL="991226" lvl="1" indent="-422275" defTabSz="554990">
              <a:defRPr sz="3400"/>
            </a:pPr>
            <a:r>
              <a:rPr lang="en-US" altLang="zh-HK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Superior </a:t>
            </a:r>
            <a:r>
              <a:rPr lang="en-US" altLang="zh-HK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sagittal</a:t>
            </a:r>
            <a:r>
              <a:rPr lang="en-US" altLang="zh-HK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sinus</a:t>
            </a:r>
            <a:endParaRPr lang="en-US" altLang="zh-HK" sz="35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1226" lvl="1" indent="-422275" defTabSz="554990">
              <a:defRPr sz="3400"/>
            </a:pPr>
            <a:r>
              <a:rPr lang="en-US" altLang="zh-HK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Right sigmoid sinus</a:t>
            </a:r>
          </a:p>
          <a:p>
            <a:pPr marL="991226" lvl="1" indent="-422275" defTabSz="554990">
              <a:defRPr sz="3400"/>
            </a:pPr>
            <a:r>
              <a:rPr lang="en-US" altLang="zh-HK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Right transverse sinus</a:t>
            </a:r>
          </a:p>
          <a:p>
            <a:pPr marL="991226" lvl="1" indent="-422275" defTabSz="554990">
              <a:defRPr sz="3400"/>
            </a:pPr>
            <a:r>
              <a:rPr lang="en-US" altLang="zh-HK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Right internal jugular vein</a:t>
            </a:r>
          </a:p>
        </p:txBody>
      </p:sp>
    </p:spTree>
    <p:extLst>
      <p:ext uri="{BB962C8B-B14F-4D97-AF65-F5344CB8AC3E}">
        <p14:creationId xmlns="" xmlns:p14="http://schemas.microsoft.com/office/powerpoint/2010/main" val="3861410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venous sinus thrombosis osce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609600"/>
            <a:ext cx="10065925" cy="8153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4073500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On further history taking,</a:t>
            </a:r>
          </a:p>
          <a:p>
            <a:pPr lvl="1"/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patient has no 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history of 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HT</a:t>
            </a:r>
          </a:p>
          <a:p>
            <a:pPr lvl="1"/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patient has no 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</a:rPr>
              <a:t>recent head injury</a:t>
            </a:r>
          </a:p>
          <a:p>
            <a:pPr lvl="1"/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patient has been on OC pills for 1 year</a:t>
            </a:r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012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4073500"/>
          </a:xfrm>
        </p:spPr>
        <p:txBody>
          <a:bodyPr>
            <a:normAutofit/>
          </a:bodyPr>
          <a:lstStyle/>
          <a:p>
            <a:r>
              <a:rPr lang="en-US" altLang="zh-HK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Q3. What is the most likely diagnosis for this patient?</a:t>
            </a:r>
            <a:endParaRPr lang="zh-HK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012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4073500"/>
          </a:xfrm>
        </p:spPr>
        <p:txBody>
          <a:bodyPr>
            <a:normAutofit/>
          </a:bodyPr>
          <a:lstStyle/>
          <a:p>
            <a:r>
              <a:rPr lang="en-US" altLang="zh-HK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Q3. What is the most likely diagnosis for this patient?</a:t>
            </a:r>
          </a:p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>Answer: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Cerebral venous sinus thrombosis</a:t>
            </a:r>
          </a:p>
          <a:p>
            <a:endParaRPr lang="zh-HK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012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22275" indent="-422275" defTabSz="554990">
              <a:spcBef>
                <a:spcPts val="3900"/>
              </a:spcBef>
              <a:defRPr sz="3400"/>
            </a:pP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r>
              <a:rPr lang="en-US" altLang="zh-HK" sz="4100" dirty="0">
                <a:latin typeface="Calibri" panose="020F0502020204030204" pitchFamily="34" charset="0"/>
                <a:cs typeface="Calibri" panose="020F0502020204030204" pitchFamily="34" charset="0"/>
              </a:rPr>
              <a:t>. What further </a:t>
            </a: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investigations </a:t>
            </a:r>
            <a:r>
              <a:rPr lang="en-US" altLang="zh-HK" sz="4100" dirty="0">
                <a:latin typeface="Calibri" panose="020F0502020204030204" pitchFamily="34" charset="0"/>
                <a:cs typeface="Calibri" panose="020F0502020204030204" pitchFamily="34" charset="0"/>
              </a:rPr>
              <a:t>would you order?</a:t>
            </a:r>
          </a:p>
          <a:p>
            <a:pPr>
              <a:buNone/>
            </a:pPr>
            <a:endParaRPr lang="zh-HK" altLang="en-US"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689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130046" tIns="65023" rIns="130046" bIns="65023" rtlCol="0">
            <a:normAutofit/>
          </a:bodyPr>
          <a:lstStyle/>
          <a:p>
            <a:pPr marL="422275" indent="-422275" defTabSz="554990">
              <a:defRPr sz="3400"/>
            </a:pP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r>
              <a:rPr lang="en-US" altLang="zh-HK" sz="4100" dirty="0">
                <a:latin typeface="Calibri" panose="020F0502020204030204" pitchFamily="34" charset="0"/>
                <a:cs typeface="Calibri" panose="020F0502020204030204" pitchFamily="34" charset="0"/>
              </a:rPr>
              <a:t>. What further </a:t>
            </a: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investigations </a:t>
            </a:r>
            <a:r>
              <a:rPr lang="en-US" altLang="zh-HK" sz="4100" dirty="0">
                <a:latin typeface="Calibri" panose="020F0502020204030204" pitchFamily="34" charset="0"/>
                <a:cs typeface="Calibri" panose="020F0502020204030204" pitchFamily="34" charset="0"/>
              </a:rPr>
              <a:t>would you order</a:t>
            </a: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22275" indent="-422275" defTabSz="554990">
              <a:defRPr sz="3400"/>
            </a:pP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marL="991226" lvl="1" indent="-422275" defTabSz="554990">
              <a:defRPr sz="3400"/>
            </a:pPr>
            <a:r>
              <a:rPr lang="en-US" altLang="zh-HK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Contrast CT</a:t>
            </a:r>
          </a:p>
          <a:p>
            <a:pPr marL="991226" lvl="1" indent="-422275" defTabSz="554990">
              <a:defRPr sz="3400"/>
            </a:pPr>
            <a:r>
              <a:rPr lang="en-US" altLang="zh-HK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CT angiogram/</a:t>
            </a:r>
            <a:r>
              <a:rPr lang="en-US" altLang="zh-HK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venogram</a:t>
            </a:r>
            <a:r>
              <a:rPr lang="en-US" altLang="zh-HK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brain and neck</a:t>
            </a:r>
          </a:p>
          <a:p>
            <a:pPr marL="991226" lvl="1" indent="-422275" defTabSz="554990">
              <a:defRPr sz="3400"/>
            </a:pPr>
            <a:r>
              <a:rPr lang="en-US" altLang="zh-HK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MRI + MRA + MRV brain and neck</a:t>
            </a:r>
          </a:p>
          <a:p>
            <a:pPr>
              <a:buFont typeface="Wingdings 2"/>
              <a:buNone/>
            </a:pPr>
            <a:endParaRPr lang="zh-HK" altLang="en-US"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689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Case 1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2275" indent="-422275" defTabSz="554990">
              <a:spcBef>
                <a:spcPts val="3900"/>
              </a:spcBef>
              <a:defRPr sz="3400"/>
            </a:pP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Q5. Name 4 precipitating factors for causing the above condition. 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Case 1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22275" indent="-422275" defTabSz="554990">
              <a:spcBef>
                <a:spcPts val="3900"/>
              </a:spcBef>
              <a:defRPr sz="3400"/>
            </a:pPr>
            <a:r>
              <a:rPr lang="en-US" altLang="zh-HK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Q5. Name 4 precipitating factors for causing the above condition. </a:t>
            </a:r>
          </a:p>
          <a:p>
            <a:pPr marL="422275" indent="-422275" defTabSz="554990">
              <a:spcBef>
                <a:spcPts val="3900"/>
              </a:spcBef>
              <a:defRPr sz="3400"/>
            </a:pPr>
            <a:r>
              <a:rPr lang="en-US" altLang="zh-HK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Neoplasm / Intracranial tumors /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paraneoplastic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Pregnancy/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puerperium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/ Oral contraceptives</a:t>
            </a:r>
          </a:p>
          <a:p>
            <a:pPr lvl="1"/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Coagulopathies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Surgeries / iatrogenic, head trauma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AVM 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Infection 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Autoimmune disease</a:t>
            </a:r>
          </a:p>
          <a:p>
            <a:pPr lvl="1"/>
            <a:r>
              <a:rPr lang="en-US" sz="3200" dirty="0" smtClean="0">
                <a:latin typeface="Calibri" pitchFamily="34" charset="0"/>
                <a:cs typeface="Calibri" pitchFamily="34" charset="0"/>
              </a:rPr>
              <a:t>30% idiopathic</a:t>
            </a:r>
            <a:endParaRPr lang="en-US" altLang="zh-HK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57800" y="8201561"/>
            <a:ext cx="833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Int</a:t>
            </a:r>
            <a:r>
              <a:rPr lang="en-US" sz="2000" dirty="0" smtClean="0"/>
              <a:t> J Stroke. 2009 Apr;</a:t>
            </a:r>
          </a:p>
          <a:p>
            <a:r>
              <a:rPr lang="en-US" sz="2000" dirty="0" smtClean="0"/>
              <a:t>Cerebral venous sinus thrombosis risk factors.</a:t>
            </a:r>
          </a:p>
          <a:p>
            <a:r>
              <a:rPr lang="en-US" sz="2000" dirty="0" err="1" smtClean="0"/>
              <a:t>Saadatnia</a:t>
            </a:r>
            <a:r>
              <a:rPr lang="en-US" sz="2000" dirty="0" smtClean="0"/>
              <a:t> M1, </a:t>
            </a:r>
            <a:r>
              <a:rPr lang="en-US" sz="2000" dirty="0" err="1" smtClean="0"/>
              <a:t>Fatehi</a:t>
            </a:r>
            <a:r>
              <a:rPr lang="en-US" sz="2000" dirty="0" smtClean="0"/>
              <a:t> F, </a:t>
            </a:r>
            <a:r>
              <a:rPr lang="en-US" sz="2000" dirty="0" err="1" smtClean="0"/>
              <a:t>Basiri</a:t>
            </a:r>
            <a:r>
              <a:rPr lang="en-US" sz="2000" dirty="0" smtClean="0"/>
              <a:t> K, </a:t>
            </a:r>
            <a:r>
              <a:rPr lang="en-US" sz="2000" dirty="0" err="1" smtClean="0"/>
              <a:t>Mousavi</a:t>
            </a:r>
            <a:r>
              <a:rPr lang="en-US" sz="2000" dirty="0" smtClean="0"/>
              <a:t> SA, </a:t>
            </a:r>
            <a:r>
              <a:rPr lang="en-US" sz="2000" dirty="0" err="1" smtClean="0"/>
              <a:t>Mehr</a:t>
            </a:r>
            <a:r>
              <a:rPr lang="en-US" sz="2000" dirty="0" smtClean="0"/>
              <a:t> GK.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Case 1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Q6. Name 3 treatment options.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Case 1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AutoShape 2" descr="neurosurgery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圖片版面配置區 7" descr="imageNS2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4582" b="4582"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Case 1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Q6. Name 3 treatment options.</a:t>
            </a:r>
          </a:p>
          <a:p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lvl="1"/>
            <a:r>
              <a:rPr lang="en-US" sz="3600" dirty="0" smtClean="0">
                <a:latin typeface="Calibri" pitchFamily="34" charset="0"/>
                <a:cs typeface="Calibri" pitchFamily="34" charset="0"/>
              </a:rPr>
              <a:t>Medical treatment</a:t>
            </a:r>
          </a:p>
          <a:p>
            <a:pPr lvl="2"/>
            <a:r>
              <a:rPr lang="en-US" sz="3200" dirty="0" smtClean="0">
                <a:latin typeface="Calibri" pitchFamily="34" charset="0"/>
                <a:cs typeface="Calibri" pitchFamily="34" charset="0"/>
              </a:rPr>
              <a:t>LMWH</a:t>
            </a:r>
          </a:p>
          <a:p>
            <a:pPr lvl="2"/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Warfarin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3200" dirty="0" smtClean="0">
                <a:latin typeface="Calibri" pitchFamily="34" charset="0"/>
                <a:cs typeface="Calibri" pitchFamily="34" charset="0"/>
              </a:rPr>
              <a:t>+/- Anticonvulsants</a:t>
            </a:r>
          </a:p>
          <a:p>
            <a:pPr lvl="2"/>
            <a:r>
              <a:rPr lang="en-US" sz="3200" dirty="0" smtClean="0">
                <a:latin typeface="Calibri" pitchFamily="34" charset="0"/>
                <a:cs typeface="Calibri" pitchFamily="34" charset="0"/>
              </a:rPr>
              <a:t>+/- Antibiotics in cases of infection induced CVT</a:t>
            </a:r>
          </a:p>
          <a:p>
            <a:pPr lvl="1"/>
            <a:r>
              <a:rPr lang="en-US" sz="3600" dirty="0" smtClean="0">
                <a:latin typeface="Calibri" pitchFamily="34" charset="0"/>
                <a:cs typeface="Calibri" pitchFamily="34" charset="0"/>
              </a:rPr>
              <a:t>Local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thrombolysis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3600" dirty="0" smtClean="0">
                <a:latin typeface="Calibri" pitchFamily="34" charset="0"/>
                <a:cs typeface="Calibri" pitchFamily="34" charset="0"/>
              </a:rPr>
              <a:t>Local +/- open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thrombectomy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35600" y="84770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AHA/ASA Scientific Statement: Diagnosis and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management of cerebral venous thrombosis (Stroke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2011;42: 1158-1192)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Case 1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100" dirty="0" smtClean="0">
                <a:latin typeface="Calibri" pitchFamily="34" charset="0"/>
                <a:cs typeface="Calibri" pitchFamily="34" charset="0"/>
              </a:rPr>
              <a:t>The patient has stable GCS throughout admission</a:t>
            </a:r>
          </a:p>
          <a:p>
            <a:r>
              <a:rPr lang="en-US" sz="4100" dirty="0" smtClean="0">
                <a:latin typeface="Calibri" pitchFamily="34" charset="0"/>
                <a:cs typeface="Calibri" pitchFamily="34" charset="0"/>
              </a:rPr>
              <a:t>Headache subsided on symptomatic treatment</a:t>
            </a:r>
          </a:p>
          <a:p>
            <a:r>
              <a:rPr lang="en-US" sz="4100" dirty="0" smtClean="0">
                <a:latin typeface="Calibri" pitchFamily="34" charset="0"/>
                <a:cs typeface="Calibri" pitchFamily="34" charset="0"/>
              </a:rPr>
              <a:t>Decided for conservative management</a:t>
            </a:r>
          </a:p>
          <a:p>
            <a:r>
              <a:rPr lang="en-US" sz="4100" dirty="0" smtClean="0">
                <a:latin typeface="Calibri" pitchFamily="34" charset="0"/>
                <a:cs typeface="Calibri" pitchFamily="34" charset="0"/>
              </a:rPr>
              <a:t>LMWH -&gt; life long </a:t>
            </a:r>
            <a:r>
              <a:rPr lang="en-US" sz="4100" dirty="0" err="1" smtClean="0">
                <a:latin typeface="Calibri" pitchFamily="34" charset="0"/>
                <a:cs typeface="Calibri" pitchFamily="34" charset="0"/>
              </a:rPr>
              <a:t>warfarin</a:t>
            </a:r>
            <a:endParaRPr lang="en-US" sz="41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4100" dirty="0" smtClean="0">
                <a:latin typeface="Calibri" pitchFamily="34" charset="0"/>
                <a:cs typeface="Calibri" pitchFamily="34" charset="0"/>
              </a:rPr>
              <a:t>Repeated CTB 1 month later showed no more CVT</a:t>
            </a:r>
          </a:p>
          <a:p>
            <a:r>
              <a:rPr lang="en-US" sz="4100" dirty="0" smtClean="0">
                <a:latin typeface="Calibri" pitchFamily="34" charset="0"/>
                <a:cs typeface="Calibri" pitchFamily="34" charset="0"/>
              </a:rPr>
              <a:t>Referred to O&amp;G for pregnancy and contraception </a:t>
            </a:r>
            <a:r>
              <a:rPr lang="en-US" sz="4100" dirty="0" err="1" smtClean="0">
                <a:latin typeface="Calibri" pitchFamily="34" charset="0"/>
                <a:cs typeface="Calibri" pitchFamily="34" charset="0"/>
              </a:rPr>
              <a:t>counselling</a:t>
            </a:r>
            <a:endParaRPr lang="en-US" sz="4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版面配置區 4" descr="imageCTS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4493" b="4493"/>
          <a:stretch>
            <a:fillRect/>
          </a:stretch>
        </p:blipFill>
        <p:spPr/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Case 2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453728" y="2603500"/>
            <a:ext cx="11611272" cy="6286500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defTabSz="408940">
              <a:defRPr sz="2500"/>
            </a:pPr>
            <a:r>
              <a:rPr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F/32</a:t>
            </a:r>
            <a:endParaRPr lang="en-U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08940">
              <a:defRPr sz="2500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etastatic carcinoma of breast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palliative care</a:t>
            </a:r>
            <a:b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Known metastasis to lung, bone and brain</a:t>
            </a:r>
            <a:b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Repeated long stay admissions</a:t>
            </a:r>
          </a:p>
          <a:p>
            <a:pPr defTabSz="408940">
              <a:defRPr sz="2500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Presented with SOB, chest pain and </a:t>
            </a: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hemoptysis</a:t>
            </a:r>
            <a:endParaRPr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08940">
              <a:defRPr sz="2500"/>
            </a:pPr>
            <a:r>
              <a:rPr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BP 79/48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 109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 37.2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7.jpeg" descr="OSCE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2200" y="381000"/>
            <a:ext cx="10883520" cy="906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>
                <a:latin typeface="Calibri" pitchFamily="34" charset="0"/>
                <a:cs typeface="Calibri" pitchFamily="34" charset="0"/>
              </a:rPr>
              <a:t>Q1. Name 3 radiological </a:t>
            </a:r>
            <a:r>
              <a:rPr sz="4100" dirty="0" smtClean="0">
                <a:latin typeface="Calibri" pitchFamily="34" charset="0"/>
                <a:cs typeface="Calibri" pitchFamily="34" charset="0"/>
              </a:rPr>
              <a:t>findings</a:t>
            </a:r>
            <a:r>
              <a:rPr lang="en-US" sz="4100" dirty="0" smtClean="0">
                <a:latin typeface="Calibri" pitchFamily="34" charset="0"/>
                <a:cs typeface="Calibri" pitchFamily="34" charset="0"/>
              </a:rPr>
              <a:t>.</a:t>
            </a:r>
            <a:endParaRPr sz="4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>
                <a:latin typeface="Calibri" pitchFamily="34" charset="0"/>
                <a:cs typeface="Calibri" pitchFamily="34" charset="0"/>
              </a:rPr>
              <a:t>Q1. Name </a:t>
            </a:r>
            <a:r>
              <a:rPr sz="41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sz="4100" dirty="0">
                <a:latin typeface="Calibri" pitchFamily="34" charset="0"/>
                <a:cs typeface="Calibri" pitchFamily="34" charset="0"/>
              </a:rPr>
              <a:t>radiological </a:t>
            </a:r>
            <a:r>
              <a:rPr sz="4100" dirty="0" smtClean="0">
                <a:latin typeface="Calibri" pitchFamily="34" charset="0"/>
                <a:cs typeface="Calibri" pitchFamily="34" charset="0"/>
              </a:rPr>
              <a:t>findings</a:t>
            </a:r>
            <a:r>
              <a:rPr lang="en-US" sz="41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4100" dirty="0" smtClean="0">
                <a:latin typeface="Calibri" pitchFamily="34" charset="0"/>
                <a:cs typeface="Calibri" pitchFamily="34" charset="0"/>
              </a:rPr>
              <a:t>Answer</a:t>
            </a:r>
          </a:p>
          <a:p>
            <a:pPr lvl="1"/>
            <a:r>
              <a:rPr lang="en-US" sz="3500" dirty="0" smtClean="0">
                <a:latin typeface="Calibri" pitchFamily="34" charset="0"/>
                <a:cs typeface="Calibri" pitchFamily="34" charset="0"/>
              </a:rPr>
              <a:t>Bilateral pleural effusions</a:t>
            </a:r>
          </a:p>
          <a:p>
            <a:pPr lvl="1"/>
            <a:r>
              <a:rPr lang="en-US" sz="3500" dirty="0" smtClean="0">
                <a:latin typeface="Calibri" pitchFamily="34" charset="0"/>
                <a:cs typeface="Calibri" pitchFamily="34" charset="0"/>
              </a:rPr>
              <a:t>Lucent outline separating the pericardium from the heart</a:t>
            </a:r>
          </a:p>
          <a:p>
            <a:pPr lvl="1"/>
            <a:r>
              <a:rPr lang="en-US" sz="3500" dirty="0" smtClean="0">
                <a:latin typeface="Calibri" pitchFamily="34" charset="0"/>
                <a:cs typeface="Calibri" pitchFamily="34" charset="0"/>
              </a:rPr>
              <a:t>Right </a:t>
            </a:r>
            <a:r>
              <a:rPr lang="en-US" sz="3500" dirty="0" err="1" smtClean="0">
                <a:latin typeface="Calibri" pitchFamily="34" charset="0"/>
                <a:cs typeface="Calibri" pitchFamily="34" charset="0"/>
              </a:rPr>
              <a:t>pneumothorax</a:t>
            </a:r>
            <a:endParaRPr sz="35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What is the condition called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What is the condition called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lvl="1"/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Pneumopericardium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Name 3 causes for the above condition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F/30, good past health</a:t>
            </a:r>
          </a:p>
          <a:p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C/O severe right peri-orbital headache x 1/7 associated with repeated vomiting and mild blurring of </a:t>
            </a:r>
            <a:r>
              <a:rPr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endParaRPr lang="en-U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P/E  vitals stable, GCS full, no neurology</a:t>
            </a:r>
          </a:p>
          <a:p>
            <a:r>
              <a:rPr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CT </a:t>
            </a: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brain was ordered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Name 3 causes for the above condition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Penetrating / blunt chest trauma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Pericardial infections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Iatrogenic e.g.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pericardiocentesis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external cardiac massage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Abnormal communications e.g. fistula between pericardium and trachea/lung parenchyma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Spontaneous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What is the immediate treatment?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What is the immediate treatment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endParaRPr lang="en-US" sz="3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Conservative / observation in mild, stable and asymptomatic cases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Emergent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pericardiocentesis</a:t>
            </a:r>
            <a:endParaRPr lang="en-US" sz="3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Pericardial fenestration and drainage</a:t>
            </a:r>
          </a:p>
          <a:p>
            <a:pPr lvl="1"/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2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required increasing </a:t>
            </a:r>
            <a:r>
              <a:rPr lang="en-US" sz="4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inotropic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support</a:t>
            </a: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Recurrent </a:t>
            </a:r>
            <a:r>
              <a:rPr lang="en-US" sz="4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pneumopericardium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despite drainage</a:t>
            </a: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Succumbed same night of admission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692400" y="7292876"/>
            <a:ext cx="1196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Slama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Iskander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et al.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Pneumopercardium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A rare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complication of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pericardiocentesis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J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Cardiovasc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Ultrasound 2016;24(1): 55-59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Catalin-Iulian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 et al.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Sacre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-Coeur: a torn sac.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Emerg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Med J 2016;33:659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Case 3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圖片版面配置區 6" descr="imageORT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5993" r="15993"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1029792" y="1996480"/>
            <a:ext cx="11305256" cy="3032720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defTabSz="408940">
              <a:defRPr sz="250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M/50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Good past health</a:t>
            </a:r>
          </a:p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eft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knee sprain while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skiing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P/E showed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left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knee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effusion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08940">
              <a:defRPr sz="2500"/>
            </a:pP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8.jpeg" descr="WSH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457201"/>
            <a:ext cx="6332218" cy="8873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9.jpeg" descr="WSH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400" y="457201"/>
            <a:ext cx="6288772" cy="8915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Q1.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Name the X-ray finding.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Q1.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Name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X-ray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finding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Lateral capsular sign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Proximal lateral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tibial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plateau avulsion fracture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Signify rupture from the lateral capsular ligament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What is the fracture called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1.jpeg" descr="OEE01.jpg"/>
          <p:cNvPicPr>
            <a:picLocks noChangeAspect="1"/>
          </p:cNvPicPr>
          <p:nvPr/>
        </p:nvPicPr>
        <p:blipFill>
          <a:blip r:embed="rId2">
            <a:extLst/>
          </a:blip>
          <a:srcRect t="18834" b="9595"/>
          <a:stretch>
            <a:fillRect/>
          </a:stretch>
        </p:blipFill>
        <p:spPr>
          <a:xfrm>
            <a:off x="-1346200" y="76200"/>
            <a:ext cx="6068699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jpeg" descr="OEE02.jpg"/>
          <p:cNvPicPr>
            <a:picLocks noChangeAspect="1"/>
          </p:cNvPicPr>
          <p:nvPr/>
        </p:nvPicPr>
        <p:blipFill>
          <a:blip r:embed="rId3">
            <a:extLst/>
          </a:blip>
          <a:srcRect l="10045" t="18834" r="7084" b="9596"/>
          <a:stretch>
            <a:fillRect/>
          </a:stretch>
        </p:blipFill>
        <p:spPr>
          <a:xfrm>
            <a:off x="3759200" y="76200"/>
            <a:ext cx="50292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.jpeg" descr="OEE03.jpg"/>
          <p:cNvPicPr>
            <a:picLocks noChangeAspect="1"/>
          </p:cNvPicPr>
          <p:nvPr/>
        </p:nvPicPr>
        <p:blipFill>
          <a:blip r:embed="rId4">
            <a:extLst/>
          </a:blip>
          <a:srcRect l="10984" t="15103" b="6636"/>
          <a:stretch>
            <a:fillRect/>
          </a:stretch>
        </p:blipFill>
        <p:spPr>
          <a:xfrm>
            <a:off x="8712200" y="76200"/>
            <a:ext cx="49403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4.jpeg" descr="OEE0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84200" y="4119662"/>
            <a:ext cx="5557740" cy="5557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5.jpeg" descr="OEE05.jpg"/>
          <p:cNvPicPr>
            <a:picLocks noChangeAspect="1"/>
          </p:cNvPicPr>
          <p:nvPr/>
        </p:nvPicPr>
        <p:blipFill>
          <a:blip r:embed="rId6">
            <a:extLst/>
          </a:blip>
          <a:srcRect l="11271" r="7012"/>
          <a:stretch>
            <a:fillRect/>
          </a:stretch>
        </p:blipFill>
        <p:spPr>
          <a:xfrm>
            <a:off x="4368800" y="4268986"/>
            <a:ext cx="4419600" cy="5408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6.jpeg" descr="OEE08.jpg"/>
          <p:cNvPicPr>
            <a:picLocks noChangeAspect="1"/>
          </p:cNvPicPr>
          <p:nvPr/>
        </p:nvPicPr>
        <p:blipFill>
          <a:blip r:embed="rId7">
            <a:extLst/>
          </a:blip>
          <a:srcRect l="8466"/>
          <a:stretch>
            <a:fillRect/>
          </a:stretch>
        </p:blipFill>
        <p:spPr>
          <a:xfrm>
            <a:off x="8712200" y="4276800"/>
            <a:ext cx="4943400" cy="54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What is the fracture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called?</a:t>
            </a:r>
            <a:endParaRPr lang="en-US" sz="3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lvl="1"/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Segond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fracture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segond fracture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0"/>
            <a:ext cx="9753600" cy="9753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What are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most common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mechanisms of injury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What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most common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mechanisms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of injury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endParaRPr lang="en-US" sz="3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Internal rotation</a:t>
            </a:r>
          </a:p>
          <a:p>
            <a:pPr lvl="1"/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Varus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stress</a:t>
            </a:r>
          </a:p>
          <a:p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Name 2 associated injuries at the knee.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Name 2 associated injuries at the knee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endParaRPr lang="en-US" sz="3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ACL tears</a:t>
            </a:r>
          </a:p>
          <a:p>
            <a:pPr lvl="1"/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Meniscal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injury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Avulsion fractures of long head of biceps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femoris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fibular collateral ligament (FCL)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3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1029792" y="1996480"/>
            <a:ext cx="11305256" cy="6918920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patient has private MRI later confirmed ACL tear, along with other degenerative changes</a:t>
            </a:r>
          </a:p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Symptoms improved on conservative management with physiotherapy</a:t>
            </a:r>
          </a:p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locking or giving way</a:t>
            </a:r>
          </a:p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Yearly follow up by Orthopedics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08940">
              <a:defRPr sz="2500"/>
            </a:pP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45000" y="6934200"/>
            <a:ext cx="960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falciglia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et al.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Segond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fracture with anterior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cruciate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ligament tear in an adolescent. J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Orthopaed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Traumatol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(2008) 9: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167-169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Kristin Fay et al.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Iliotibial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band avulsion fracture: a case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report with differential diagnosis. Emery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Radiol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(2016)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23:93-96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Case 4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圖片版面配置區 5" descr="imageMicbio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734" r="3734"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952500" y="2212504"/>
            <a:ext cx="11099800" cy="5940896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F/84</a:t>
            </a:r>
          </a:p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History of CA breast and HT</a:t>
            </a:r>
          </a:p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Presented with tongue base blister for 3 days</a:t>
            </a:r>
          </a:p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Sepsis with septic shock on arrival</a:t>
            </a:r>
            <a:endParaRPr lang="en-US"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fficeArt object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400" y="838200"/>
            <a:ext cx="6248400" cy="7239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officeArt object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273800" y="838200"/>
            <a:ext cx="7010400" cy="7239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矩形 7"/>
          <p:cNvSpPr/>
          <p:nvPr/>
        </p:nvSpPr>
        <p:spPr>
          <a:xfrm>
            <a:off x="1549400" y="838200"/>
            <a:ext cx="4343400" cy="1981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14812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spcBef>
                <a:spcPts val="3900"/>
              </a:spcBef>
              <a:defRPr sz="3400"/>
            </a:pP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Q1. What are the differential diagnoses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sz="4100" dirty="0">
                <a:latin typeface="Calibri" pitchFamily="34" charset="0"/>
                <a:cs typeface="Calibri" pitchFamily="34" charset="0"/>
              </a:rPr>
              <a:t>Q1. Describe 2 clinical photo features</a:t>
            </a:r>
            <a:r>
              <a:rPr sz="4100" dirty="0" smtClean="0">
                <a:latin typeface="Calibri" pitchFamily="34" charset="0"/>
                <a:cs typeface="Calibri" pitchFamily="34" charset="0"/>
              </a:rPr>
              <a:t>.</a:t>
            </a:r>
            <a:endParaRPr sz="4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marL="422275" indent="-422275" defTabSz="554990">
              <a:defRPr sz="3420"/>
            </a:pP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Q1. Describe 2 clinical photo features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275" indent="-422275" defTabSz="554990">
              <a:defRPr sz="342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Necrosis of tongue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Bruising with evidence of quick spread over the anterior trunk</a:t>
            </a:r>
          </a:p>
          <a:p>
            <a:pPr marL="991226" lvl="1" indent="-422275" defTabSz="554990">
              <a:defRPr sz="3420"/>
            </a:pP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What is the condition called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marL="422275" indent="-422275" defTabSz="554990">
              <a:defRPr sz="342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What is the condition called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275" indent="-422275" defTabSz="554990">
              <a:defRPr sz="342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Necrotizing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glossitis</a:t>
            </a:r>
            <a:endParaRPr lang="en-US" sz="3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Necrotizing fasciitis</a:t>
            </a:r>
            <a:endParaRPr sz="3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Which structure of the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neck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involved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marL="422275" indent="-422275" defTabSz="554990">
              <a:defRPr sz="342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Which structure of the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neck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involved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22275" indent="-422275" defTabSz="554990">
              <a:defRPr sz="342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definition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NF is a rapidly progressive inflammatory infection of the fascia, with secondary necrosis of the subcutaneous tissues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Speed of spread is directly proportional to the thickness of the subcutaneous layer.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moves along the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fascial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plane</a:t>
            </a:r>
          </a:p>
          <a:p>
            <a:pPr marL="422275" indent="-422275" defTabSz="554990">
              <a:defRPr sz="3420"/>
            </a:pP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275" indent="-422275" defTabSz="554990">
              <a:defRPr sz="3420"/>
            </a:pPr>
            <a:endParaRPr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06400" y="8001000"/>
            <a:ext cx="1259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Misiakos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EP,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Bagias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G,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Patapis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P,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Sotiropoulos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Kanavidis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P,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Machairas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A. Current concepts in the management of necrotizing fasciitis. Front Surg. 2014. 1:36.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Hakkarainen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TW,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Kopari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NM, Pham TN, Evans HL. Necrotizing soft tissue infections: review and current concepts in treatment, systems of care, and outcomes.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Curr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Probl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Surg. 2014 Aug. 51 (8):344-62.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What are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4 types of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ecrotizing fasciitis?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125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marL="422275" indent="-422275" defTabSz="554990">
              <a:defRPr sz="342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What are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4 types of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ecrotizing fasciitis?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275" indent="-422275" defTabSz="554990">
              <a:defRPr sz="342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1: 70 to 80%, mixed bacterial involvement, at surgery/trauma site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2: Group A strep, usually co-infected with staphylococcus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most commonly affect head and neck region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3: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Vibrio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vulnificus</a:t>
            </a:r>
            <a:endParaRPr lang="en-US" sz="3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4: Fungal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0200" y="8001000"/>
            <a:ext cx="1203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Paz Maya, S;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Dualde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Beltrán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D;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Lemercier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Leiva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-Salinas, C (May 2014). "Necrotizing fasciitis: an urgent diagnosis". Skeletal radiology. 43 (5): 577–89.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Sarani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Babak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; Strong, Michelle;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Pascual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Jose; Schwab, C. William (2009). "Necrotizing Fasciitis: Current Concepts and Review of the Literature". Journal of the American College of Surgeons. 208 (2): 279–88.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125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Name the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likely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causative agents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this patient.</a:t>
            </a:r>
            <a:endParaRPr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125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marL="422275" indent="-422275" defTabSz="554990">
              <a:defRPr sz="342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Name the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likely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causative agents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this patient.</a:t>
            </a:r>
          </a:p>
          <a:p>
            <a:pPr marL="422275" indent="-422275" defTabSz="554990">
              <a:defRPr sz="342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 A Streptococcus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Staphylococcus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endParaRPr sz="3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125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7150100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marL="422275" indent="-422275" defTabSz="554990">
              <a:defRPr sz="3400"/>
            </a:pP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Q1. What are the differential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diagnoses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22275" indent="-422275" defTabSz="554990">
              <a:defRPr sz="34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marL="991226" lvl="1" indent="-422275" defTabSz="554990">
              <a:defRPr sz="3400"/>
            </a:pP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Intracerebral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hemorrhage e.g. subdural hematoma</a:t>
            </a:r>
          </a:p>
          <a:p>
            <a:pPr marL="991226" lvl="1" indent="-422275" defTabSz="554990">
              <a:defRPr sz="3400"/>
            </a:pP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Intracerebral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tumor with bleeding</a:t>
            </a:r>
          </a:p>
          <a:p>
            <a:pPr marL="991226" lvl="1" indent="-422275" defTabSz="554990">
              <a:defRPr sz="340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Ischemic stroke with hemorrhagic transformation</a:t>
            </a:r>
          </a:p>
          <a:p>
            <a:pPr marL="991226" lvl="1" indent="-422275" defTabSz="554990">
              <a:defRPr sz="340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Thrombotic event</a:t>
            </a:r>
          </a:p>
          <a:p>
            <a:pPr marL="991226" lvl="1" indent="-422275" defTabSz="554990">
              <a:defRPr sz="3400"/>
            </a:pP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275" indent="-422275" defTabSz="554990">
              <a:defRPr sz="3400"/>
            </a:pP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Q6.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Outline the mainstream of treatment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125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marL="422275" indent="-422275" defTabSz="554990">
              <a:defRPr sz="3420"/>
            </a:pP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Q6.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Outline the mainstream of treatment for this condition.</a:t>
            </a:r>
          </a:p>
          <a:p>
            <a:pPr marL="422275" indent="-422275" defTabSz="554990">
              <a:defRPr sz="342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Prompt surgical consultation for debridement </a:t>
            </a:r>
          </a:p>
          <a:p>
            <a:pPr marL="991226" lvl="1" indent="-422275" defTabSz="554990">
              <a:defRPr sz="3420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Empirical antibiotics </a:t>
            </a:r>
          </a:p>
          <a:p>
            <a:pPr marL="1560178" lvl="2" indent="-422275" defTabSz="554990">
              <a:defRPr sz="3420"/>
            </a:pP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Mixed infection: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Tazocin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Vancomycin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Imipenem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Meropenem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Ertapenem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Cefotaxime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Metronidazole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Clindamycin</a:t>
            </a:r>
            <a:endParaRPr lang="en-US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60178" lvl="2" indent="-422275" defTabSz="554990">
              <a:defRPr sz="3420"/>
            </a:pP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Streptococcus: Penicillin +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Clindamycin</a:t>
            </a:r>
            <a:endParaRPr lang="en-US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60178" lvl="2" indent="-422275" defTabSz="554990">
              <a:defRPr sz="3420"/>
            </a:pP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Staphylococcus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Nafcillin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Oxacillin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Cefazolin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Vancomycin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(for resistant strains),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Clindamycin</a:t>
            </a:r>
            <a:endParaRPr lang="en-US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60178" lvl="2" indent="-422275" defTabSz="554990">
              <a:defRPr sz="3420"/>
            </a:pP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Vibrio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vulnificus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Doxycycline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Ceftriaxone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Cefotaxime</a:t>
            </a:r>
            <a:endParaRPr lang="en-US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35600" y="8507105"/>
            <a:ext cx="7848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275" indent="-422275" defTabSz="554990">
              <a:defRPr sz="3420"/>
            </a:pPr>
            <a:endParaRPr lang="en-US" sz="2700" kern="12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22275" indent="-422275" defTabSz="554990">
              <a:defRPr sz="3420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 guidelines for diagnosis and management of SSTI 2014 from Infectious Diseases Society of America</a:t>
            </a:r>
          </a:p>
        </p:txBody>
      </p:sp>
    </p:spTree>
    <p:extLst>
      <p:ext uri="{BB962C8B-B14F-4D97-AF65-F5344CB8AC3E}">
        <p14:creationId xmlns="" xmlns:p14="http://schemas.microsoft.com/office/powerpoint/2010/main" val="779125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0" y="7958667"/>
            <a:ext cx="13004800" cy="179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25115" tIns="0" rIns="325115" bIns="0"/>
          <a:lstStyle/>
          <a:p>
            <a:pPr eaLnBrk="1" hangingPunct="1"/>
            <a:r>
              <a:rPr lang="en-US" sz="2000" dirty="0"/>
              <a:t>From: Practice Guidelines for the Diagnosis and Management of Skin and Soft Tissue Infections: 2014 Update by the Infectious Diseases Society of America</a:t>
            </a:r>
          </a:p>
          <a:p>
            <a:pPr eaLnBrk="1" hangingPunct="1"/>
            <a:r>
              <a:rPr lang="en-US" sz="1700" dirty="0" err="1"/>
              <a:t>Clin</a:t>
            </a:r>
            <a:r>
              <a:rPr lang="en-US" sz="1700" dirty="0"/>
              <a:t> Infect Dis. 2014;59(2):e10-e52. doi:10.1093/cid/ciu296</a:t>
            </a:r>
          </a:p>
          <a:p>
            <a:pPr eaLnBrk="1" hangingPunct="1"/>
            <a:r>
              <a:rPr lang="en-US" sz="1700" dirty="0" err="1"/>
              <a:t>Clin</a:t>
            </a:r>
            <a:r>
              <a:rPr lang="en-US" sz="1700" dirty="0"/>
              <a:t> Infect </a:t>
            </a:r>
            <a:r>
              <a:rPr lang="en-US" sz="1700" dirty="0" err="1"/>
              <a:t>Dis</a:t>
            </a:r>
            <a:r>
              <a:rPr lang="en-US" sz="1700" dirty="0"/>
              <a:t> | © The Author 2014. Published by Oxford University Press on behalf of the Infectious Diseases Society of America. All rights reserved. For Permissions, please e-mail: journals.permissions@oup.com.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>
            <a:off x="0" y="7848036"/>
            <a:ext cx="130048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329636"/>
            <a:ext cx="13004800" cy="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/>
            <a:endParaRPr lang="en-US" sz="2000" dirty="0"/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877" y="71239"/>
            <a:ext cx="10201472" cy="7731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4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952500" y="2212504"/>
            <a:ext cx="11099800" cy="5940896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could not maintain stable vitals during debridement</a:t>
            </a:r>
          </a:p>
          <a:p>
            <a:pPr defTabSz="408940">
              <a:defRPr sz="2500"/>
            </a:pP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Succumbed shortly post op</a:t>
            </a:r>
            <a:endParaRPr lang="en-US"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54400" y="5815548"/>
            <a:ext cx="967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Kristelle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Chueng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et al. An unusual presentation of Ludwig’s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angina complicated by cervical necrotizing fasciitis: A case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report and review of literature. Case Reports in Otolaryngology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2012 Article ID 93350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Chi-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Woong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Song et al. Cervical necrotizing fasciitis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casued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by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dental infection.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Maxillofac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Plast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Reconstr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Surg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2014;36(2):67-72</a:t>
            </a: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Ugur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Gonlugur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et al. Cervical necrotizing fasciitis associated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with descending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necrotising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mediastinitis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Multidisciplinary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Respiratory Medicine 2011;6(6):387-389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Case 5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圖片版面配置區 6" descr="imageORT2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839" r="2839"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952500" y="2140496"/>
            <a:ext cx="11099800" cy="66987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F/50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Unknown past health</a:t>
            </a: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resented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with left hip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pai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n for a few days</a:t>
            </a: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P/E febrile</a:t>
            </a:r>
            <a:b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Left hip pain on axial loading and all ROM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3.jpeg" descr="WKN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0200" y="990600"/>
            <a:ext cx="7162800" cy="79562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2.jpeg" descr="WKN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5600" y="990600"/>
            <a:ext cx="8763000" cy="7945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Q1.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XR features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Q1.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XR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fea</a:t>
            </a:r>
            <a:r>
              <a:rPr lang="en-US" sz="4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tures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Multiple radio-opaque foreign bodies at bilateral pelvis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Decreased joint space between left femoral head and left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acetabulum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tures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Q2.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What is t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most likely diagnosis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1</a:t>
            </a:r>
            <a:endParaRPr lang="zh-HK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083300"/>
          </a:xfrm>
        </p:spPr>
        <p:txBody>
          <a:bodyPr>
            <a:normAutofit/>
          </a:bodyPr>
          <a:lstStyle/>
          <a:p>
            <a:pPr marL="422275" indent="-422275" defTabSz="554990">
              <a:spcBef>
                <a:spcPts val="3900"/>
              </a:spcBef>
              <a:defRPr sz="3400"/>
            </a:pP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r>
              <a:rPr lang="en-US" altLang="zh-HK" sz="4100" dirty="0">
                <a:latin typeface="Calibri" panose="020F0502020204030204" pitchFamily="34" charset="0"/>
                <a:cs typeface="Calibri" panose="020F0502020204030204" pitchFamily="34" charset="0"/>
              </a:rPr>
              <a:t>. Name 2 sites involved on the CT </a:t>
            </a:r>
            <a:r>
              <a:rPr lang="en-US" altLang="zh-HK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brain.</a:t>
            </a:r>
            <a:endParaRPr lang="en-US" altLang="zh-HK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HK" altLang="en-US"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410123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Q2.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What is t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most likely diagnosis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endParaRPr lang="en-US" sz="3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Left hip septic arthritis with evidence of self IV drug use with retained needles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Name t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wo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most common causative agents in this group of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Name t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wo 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most common causative agents in this group of </a:t>
            </a:r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Staphylococcus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(MRSA or MSSA)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Pseudomonas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aeruginosa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(IVDA)</a:t>
            </a:r>
          </a:p>
          <a:p>
            <a:endParaRPr lang="en-US" sz="4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Outline the mainstream of treatment.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r>
              <a:rPr sz="4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Outline the mainstream of treatment.</a:t>
            </a: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Surgery is indicated when</a:t>
            </a:r>
            <a:endParaRPr lang="en-US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appropriate choice of antibiotic and vigorous </a:t>
            </a:r>
            <a:r>
              <a:rPr lang="en-U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percutaneous</a:t>
            </a:r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drainage fails to clear the infection after 5-7 days</a:t>
            </a:r>
          </a:p>
          <a:p>
            <a:pPr lvl="2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infected joints are difficult to aspirate (e.g. hip)</a:t>
            </a:r>
          </a:p>
          <a:p>
            <a:pPr lvl="2"/>
            <a:r>
              <a:rPr 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Adjacent soft tissue is infected</a:t>
            </a:r>
          </a:p>
          <a:p>
            <a:pPr lvl="1"/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Long course of antibiotics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02200" y="85344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Sharff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KA, Richards EP, Townes JM. Clinical management of septic arthritis.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Curr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Rheumatol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Rep. 2013 Jun. 15(6):332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Case 5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952500" y="2140496"/>
            <a:ext cx="11099800" cy="66987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patient has two </a:t>
            </a:r>
            <a:r>
              <a:rPr lang="en-US" sz="4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arthrotomies</a:t>
            </a:r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total with frank pus inside the hip joint intra-op</a:t>
            </a: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Still receiving oral antibiotics </a:t>
            </a:r>
          </a:p>
          <a:p>
            <a:r>
              <a:rPr lang="en-US" sz="4100" dirty="0" smtClean="0">
                <a:latin typeface="Calibri" panose="020F0502020204030204" pitchFamily="34" charset="0"/>
                <a:cs typeface="Calibri" panose="020F0502020204030204" pitchFamily="34" charset="0"/>
              </a:rPr>
              <a:t>Close FU by Orthopedics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1.jpeg" descr="OEE01.jpg"/>
          <p:cNvPicPr>
            <a:picLocks noChangeAspect="1"/>
          </p:cNvPicPr>
          <p:nvPr/>
        </p:nvPicPr>
        <p:blipFill>
          <a:blip r:embed="rId2">
            <a:extLst/>
          </a:blip>
          <a:srcRect t="18834" b="9595"/>
          <a:stretch>
            <a:fillRect/>
          </a:stretch>
        </p:blipFill>
        <p:spPr>
          <a:xfrm>
            <a:off x="-1346200" y="76200"/>
            <a:ext cx="6068699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jpeg" descr="OEE02.jpg"/>
          <p:cNvPicPr>
            <a:picLocks noChangeAspect="1"/>
          </p:cNvPicPr>
          <p:nvPr/>
        </p:nvPicPr>
        <p:blipFill>
          <a:blip r:embed="rId3">
            <a:extLst/>
          </a:blip>
          <a:srcRect l="10045" t="18834" r="7084" b="9596"/>
          <a:stretch>
            <a:fillRect/>
          </a:stretch>
        </p:blipFill>
        <p:spPr>
          <a:xfrm>
            <a:off x="3759200" y="76200"/>
            <a:ext cx="50292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.jpeg" descr="OEE03.jpg"/>
          <p:cNvPicPr>
            <a:picLocks noChangeAspect="1"/>
          </p:cNvPicPr>
          <p:nvPr/>
        </p:nvPicPr>
        <p:blipFill>
          <a:blip r:embed="rId4">
            <a:extLst/>
          </a:blip>
          <a:srcRect l="10984" t="15103" b="6636"/>
          <a:stretch>
            <a:fillRect/>
          </a:stretch>
        </p:blipFill>
        <p:spPr>
          <a:xfrm>
            <a:off x="8712200" y="76200"/>
            <a:ext cx="49403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4.jpeg" descr="OEE0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84200" y="4119662"/>
            <a:ext cx="5557740" cy="5557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5.jpeg" descr="OEE05.jpg"/>
          <p:cNvPicPr>
            <a:picLocks noChangeAspect="1"/>
          </p:cNvPicPr>
          <p:nvPr/>
        </p:nvPicPr>
        <p:blipFill>
          <a:blip r:embed="rId6">
            <a:extLst/>
          </a:blip>
          <a:srcRect l="11271" r="7012"/>
          <a:stretch>
            <a:fillRect/>
          </a:stretch>
        </p:blipFill>
        <p:spPr>
          <a:xfrm>
            <a:off x="4368800" y="4268986"/>
            <a:ext cx="4419600" cy="5408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6.jpeg" descr="OEE08.jpg"/>
          <p:cNvPicPr>
            <a:picLocks noChangeAspect="1"/>
          </p:cNvPicPr>
          <p:nvPr/>
        </p:nvPicPr>
        <p:blipFill>
          <a:blip r:embed="rId7">
            <a:extLst/>
          </a:blip>
          <a:srcRect l="8466"/>
          <a:stretch>
            <a:fillRect/>
          </a:stretch>
        </p:blipFill>
        <p:spPr>
          <a:xfrm>
            <a:off x="8712200" y="4276800"/>
            <a:ext cx="4943400" cy="54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76200"/>
            <a:ext cx="48768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76200"/>
            <a:ext cx="4876800" cy="4876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00" y="4724400"/>
            <a:ext cx="4876800" cy="48768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36" y="4724400"/>
            <a:ext cx="4876800" cy="48768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60" y="471427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7932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147</TotalTime>
  <Words>1794</Words>
  <Application>Microsoft Office PowerPoint</Application>
  <PresentationFormat>自訂</PresentationFormat>
  <Paragraphs>306</Paragraphs>
  <Slides>76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76</vt:i4>
      </vt:variant>
    </vt:vector>
  </HeadingPairs>
  <TitlesOfParts>
    <vt:vector size="77" baseType="lpstr">
      <vt:lpstr>暗香撲面</vt:lpstr>
      <vt:lpstr>20180103  Joint Clinical Meeting OSCE</vt:lpstr>
      <vt:lpstr>Case 1</vt:lpstr>
      <vt:lpstr>Case 1</vt:lpstr>
      <vt:lpstr>投影片 4</vt:lpstr>
      <vt:lpstr>Case 1</vt:lpstr>
      <vt:lpstr>Case 1</vt:lpstr>
      <vt:lpstr>Case 1</vt:lpstr>
      <vt:lpstr>投影片 8</vt:lpstr>
      <vt:lpstr>投影片 9</vt:lpstr>
      <vt:lpstr>Case 1</vt:lpstr>
      <vt:lpstr>投影片 11</vt:lpstr>
      <vt:lpstr>Case 1</vt:lpstr>
      <vt:lpstr>Case 1</vt:lpstr>
      <vt:lpstr>Case 1</vt:lpstr>
      <vt:lpstr>Case 1</vt:lpstr>
      <vt:lpstr>Case 1</vt:lpstr>
      <vt:lpstr>Case 1</vt:lpstr>
      <vt:lpstr>Case 1</vt:lpstr>
      <vt:lpstr>Case 1</vt:lpstr>
      <vt:lpstr>Case 1</vt:lpstr>
      <vt:lpstr>Case 1</vt:lpstr>
      <vt:lpstr>Case 2</vt:lpstr>
      <vt:lpstr>Case 2</vt:lpstr>
      <vt:lpstr>投影片 24</vt:lpstr>
      <vt:lpstr>Case 2</vt:lpstr>
      <vt:lpstr>Case 2</vt:lpstr>
      <vt:lpstr>Case 2</vt:lpstr>
      <vt:lpstr>Case 2</vt:lpstr>
      <vt:lpstr>Case 2</vt:lpstr>
      <vt:lpstr>Case 2</vt:lpstr>
      <vt:lpstr>Case 2</vt:lpstr>
      <vt:lpstr>Case 2</vt:lpstr>
      <vt:lpstr>Case 2</vt:lpstr>
      <vt:lpstr>Case 3</vt:lpstr>
      <vt:lpstr>Case 3</vt:lpstr>
      <vt:lpstr>投影片 36</vt:lpstr>
      <vt:lpstr>Case 3</vt:lpstr>
      <vt:lpstr>Case 3</vt:lpstr>
      <vt:lpstr>Case 3</vt:lpstr>
      <vt:lpstr>Case 3</vt:lpstr>
      <vt:lpstr>投影片 41</vt:lpstr>
      <vt:lpstr>Case 3</vt:lpstr>
      <vt:lpstr>Case 3</vt:lpstr>
      <vt:lpstr>Case 3</vt:lpstr>
      <vt:lpstr>Case 3</vt:lpstr>
      <vt:lpstr>Case 3</vt:lpstr>
      <vt:lpstr>Case 4</vt:lpstr>
      <vt:lpstr>Case 4</vt:lpstr>
      <vt:lpstr>投影片 49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投影片 62</vt:lpstr>
      <vt:lpstr>Case 4</vt:lpstr>
      <vt:lpstr>Case 5</vt:lpstr>
      <vt:lpstr>Case 5</vt:lpstr>
      <vt:lpstr>投影片 66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20180103 JCM OCSE</dc:title>
  <cp:lastModifiedBy>sy</cp:lastModifiedBy>
  <cp:revision>52</cp:revision>
  <dcterms:modified xsi:type="dcterms:W3CDTF">2018-01-03T02:27:57Z</dcterms:modified>
</cp:coreProperties>
</file>