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57" r:id="rId3"/>
    <p:sldId id="258" r:id="rId4"/>
    <p:sldId id="259" r:id="rId5"/>
    <p:sldId id="260" r:id="rId6"/>
    <p:sldId id="279" r:id="rId7"/>
    <p:sldId id="263" r:id="rId8"/>
    <p:sldId id="261" r:id="rId9"/>
    <p:sldId id="262"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6" r:id="rId26"/>
    <p:sldId id="287" r:id="rId27"/>
    <p:sldId id="289" r:id="rId28"/>
    <p:sldId id="288" r:id="rId29"/>
    <p:sldId id="290" r:id="rId30"/>
    <p:sldId id="291" r:id="rId31"/>
    <p:sldId id="292" r:id="rId32"/>
    <p:sldId id="293" r:id="rId33"/>
    <p:sldId id="294" r:id="rId34"/>
    <p:sldId id="295" r:id="rId35"/>
    <p:sldId id="296" r:id="rId36"/>
    <p:sldId id="297" r:id="rId37"/>
    <p:sldId id="298" r:id="rId38"/>
    <p:sldId id="299" r:id="rId39"/>
    <p:sldId id="301" r:id="rId40"/>
    <p:sldId id="300" r:id="rId41"/>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074"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088"/>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AF227A-5202-4FE6-AB67-C85D08CF3852}" type="datetimeFigureOut">
              <a:rPr lang="zh-TW" altLang="en-US" smtClean="0"/>
              <a:pPr/>
              <a:t>2018/2/7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DCC9C3-8B4A-415C-B72B-3FFA67DF96B7}" type="slidenum">
              <a:rPr lang="zh-TW" altLang="en-US" smtClean="0"/>
              <a:pPr/>
              <a:t>‹#›</a:t>
            </a:fld>
            <a:endParaRPr lang="zh-TW" altLang="en-US"/>
          </a:p>
        </p:txBody>
      </p:sp>
    </p:spTree>
    <p:extLst>
      <p:ext uri="{BB962C8B-B14F-4D97-AF65-F5344CB8AC3E}">
        <p14:creationId xmlns:p14="http://schemas.microsoft.com/office/powerpoint/2010/main" xmlns="" val="126465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1</a:t>
            </a:fld>
            <a:endParaRPr lang="zh-TW"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10</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11</a:t>
            </a:fld>
            <a:endParaRPr lang="zh-TW"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12</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13</a:t>
            </a:fld>
            <a:endParaRPr lang="zh-TW"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14</a:t>
            </a:fld>
            <a:endParaRPr lang="zh-TW"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15</a:t>
            </a:fld>
            <a:endParaRPr lang="zh-TW"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16</a:t>
            </a:fld>
            <a:endParaRPr lang="zh-TW"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17</a:t>
            </a:fld>
            <a:endParaRPr lang="zh-TW"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18</a:t>
            </a:fld>
            <a:endParaRPr lang="zh-TW"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19</a:t>
            </a:fld>
            <a:endParaRPr lang="zh-TW"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2</a:t>
            </a:fld>
            <a:endParaRPr lang="zh-TW"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20</a:t>
            </a:fld>
            <a:endParaRPr lang="zh-TW"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21</a:t>
            </a:fld>
            <a:endParaRPr lang="zh-TW"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22</a:t>
            </a:fld>
            <a:endParaRPr lang="zh-TW"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23</a:t>
            </a:fld>
            <a:endParaRPr lang="zh-TW"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24</a:t>
            </a:fld>
            <a:endParaRPr lang="zh-TW"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25</a:t>
            </a:fld>
            <a:endParaRPr lang="zh-TW"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26</a:t>
            </a:fld>
            <a:endParaRPr lang="zh-TW"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27</a:t>
            </a:fld>
            <a:endParaRPr lang="zh-TW"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28</a:t>
            </a:fld>
            <a:endParaRPr lang="zh-TW"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29</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3</a:t>
            </a:fld>
            <a:endParaRPr lang="zh-TW"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30</a:t>
            </a:fld>
            <a:endParaRPr lang="zh-TW"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31</a:t>
            </a:fld>
            <a:endParaRPr lang="zh-TW"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32</a:t>
            </a:fld>
            <a:endParaRPr lang="zh-TW"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33</a:t>
            </a:fld>
            <a:endParaRPr lang="zh-TW"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34</a:t>
            </a:fld>
            <a:endParaRPr lang="zh-TW"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35</a:t>
            </a:fld>
            <a:endParaRPr lang="zh-TW"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36</a:t>
            </a:fld>
            <a:endParaRPr lang="zh-TW"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37</a:t>
            </a:fld>
            <a:endParaRPr lang="zh-TW"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38</a:t>
            </a:fld>
            <a:endParaRPr lang="zh-TW"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39</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4</a:t>
            </a:fld>
            <a:endParaRPr lang="zh-TW"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40</a:t>
            </a:fld>
            <a:endParaRPr lang="zh-TW"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5</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6</a:t>
            </a:fld>
            <a:endParaRPr lang="zh-TW"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7</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8</a:t>
            </a:fld>
            <a:endParaRPr lang="zh-TW"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0FDCC9C3-8B4A-415C-B72B-3FFA67DF96B7}" type="slidenum">
              <a:rPr lang="zh-TW" altLang="en-US" smtClean="0"/>
              <a:pPr/>
              <a:t>9</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7" name="矩形 6"/>
          <p:cNvSpPr/>
          <p:nvPr/>
        </p:nvSpPr>
        <p:spPr>
          <a:xfrm>
            <a:off x="685800" y="3196686"/>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ctrTitle"/>
          </p:nvPr>
        </p:nvSpPr>
        <p:spPr>
          <a:xfrm>
            <a:off x="685800" y="1676401"/>
            <a:ext cx="7772400" cy="1538286"/>
          </a:xfrm>
        </p:spPr>
        <p:txBody>
          <a:bodyPr anchor="b"/>
          <a:lstStyle/>
          <a:p>
            <a:r>
              <a:rPr kumimoji="0" lang="zh-TW" altLang="en-US" smtClean="0"/>
              <a:t>按一下以編輯母片標題樣式</a:t>
            </a:r>
            <a:endParaRPr kumimoji="0" lang="en-US"/>
          </a:p>
        </p:txBody>
      </p:sp>
      <p:sp>
        <p:nvSpPr>
          <p:cNvPr id="3" name="副標題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TW" altLang="en-US" smtClean="0"/>
              <a:t>按一下以編輯母片副標題樣式</a:t>
            </a:r>
            <a:endParaRPr kumimoji="0" lang="en-US"/>
          </a:p>
        </p:txBody>
      </p:sp>
      <p:sp>
        <p:nvSpPr>
          <p:cNvPr id="4" name="日期版面配置區 3"/>
          <p:cNvSpPr>
            <a:spLocks noGrp="1"/>
          </p:cNvSpPr>
          <p:nvPr>
            <p:ph type="dt" sz="half" idx="10"/>
          </p:nvPr>
        </p:nvSpPr>
        <p:spPr/>
        <p:txBody>
          <a:bodyPr/>
          <a:lstStyle/>
          <a:p>
            <a:pPr>
              <a:defRPr/>
            </a:pPr>
            <a:fld id="{C20F6575-F2CD-407B-A6B2-3C1B7736CE82}" type="datetimeFigureOut">
              <a:rPr lang="zh-TW" altLang="en-US" smtClean="0"/>
              <a:pPr>
                <a:defRPr/>
              </a:pPr>
              <a:t>2018/2/7</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6DC46162-EBA2-4467-B658-E5C93D66E133}" type="slidenum">
              <a:rPr lang="zh-TW" altLang="en-US" smtClean="0"/>
              <a:pPr>
                <a:defRPr/>
              </a:pPr>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pPr>
              <a:defRPr/>
            </a:pPr>
            <a:fld id="{84498E7F-3FB2-42A0-A9D1-8704EB397FB7}" type="datetimeFigureOut">
              <a:rPr lang="zh-TW" altLang="en-US" smtClean="0"/>
              <a:pPr>
                <a:defRPr/>
              </a:pPr>
              <a:t>2018/2/7</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646448DA-D9C9-4F19-8B31-1F41248BF050}" type="slidenum">
              <a:rPr lang="zh-TW" altLang="en-US" smtClean="0"/>
              <a:pPr>
                <a:defRPr/>
              </a:pPr>
              <a:t>‹#›</a:t>
            </a:fld>
            <a:endParaRPr lang="zh-TW" altLang="en-US"/>
          </a:p>
        </p:txBody>
      </p:sp>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7215206" y="274638"/>
            <a:ext cx="1471594" cy="6011882"/>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274638"/>
            <a:ext cx="6686568" cy="6011882"/>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pPr>
              <a:defRPr/>
            </a:pPr>
            <a:fld id="{24E79559-6AEB-410F-A0E6-0F966B1FBF92}" type="datetimeFigureOut">
              <a:rPr lang="zh-TW" altLang="en-US" smtClean="0"/>
              <a:pPr>
                <a:defRPr/>
              </a:pPr>
              <a:t>2018/2/7</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B9EDCAE9-E896-42D0-A371-D5A72D3AD10D}" type="slidenum">
              <a:rPr lang="zh-TW" altLang="en-US" smtClean="0"/>
              <a:pPr>
                <a:defRPr/>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a:xfrm>
            <a:off x="73152" y="6400800"/>
            <a:ext cx="3200400" cy="283800"/>
          </a:xfrm>
        </p:spPr>
        <p:txBody>
          <a:bodyPr/>
          <a:lstStyle/>
          <a:p>
            <a:pPr>
              <a:defRPr/>
            </a:pPr>
            <a:fld id="{C2BBB7A4-9EFA-43E5-A2E6-02BADA0AFB39}" type="datetimeFigureOut">
              <a:rPr lang="zh-TW" altLang="en-US" smtClean="0"/>
              <a:pPr>
                <a:defRPr/>
              </a:pPr>
              <a:t>2018/2/7</a:t>
            </a:fld>
            <a:endParaRPr lang="zh-TW" altLang="en-US"/>
          </a:p>
        </p:txBody>
      </p:sp>
      <p:sp>
        <p:nvSpPr>
          <p:cNvPr id="5" name="頁尾版面配置區 4"/>
          <p:cNvSpPr>
            <a:spLocks noGrp="1"/>
          </p:cNvSpPr>
          <p:nvPr>
            <p:ph type="ftr" sz="quarter" idx="11"/>
          </p:nvPr>
        </p:nvSpPr>
        <p:spPr>
          <a:xfrm>
            <a:off x="5330952" y="6400800"/>
            <a:ext cx="3733800" cy="283800"/>
          </a:xfrm>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B06D2277-36CD-402D-B945-2CFC91C0D21A}" type="slidenum">
              <a:rPr lang="zh-TW" altLang="en-US" smtClean="0"/>
              <a:pPr>
                <a:defRPr/>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7" name="矩形 6"/>
          <p:cNvSpPr/>
          <p:nvPr/>
        </p:nvSpPr>
        <p:spPr>
          <a:xfrm>
            <a:off x="685800" y="3143248"/>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a:xfrm>
            <a:off x="722313" y="3143248"/>
            <a:ext cx="7772400" cy="1362075"/>
          </a:xfrm>
        </p:spPr>
        <p:txBody>
          <a:bodyPr anchor="t"/>
          <a:lstStyle>
            <a:lvl1pPr algn="ctr">
              <a:defRPr sz="4000" b="0" cap="all"/>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pPr>
              <a:defRPr/>
            </a:pPr>
            <a:fld id="{D2F92CF9-9CAE-49FF-83DA-5F08D6A06526}" type="datetimeFigureOut">
              <a:rPr lang="zh-TW" altLang="en-US" smtClean="0"/>
              <a:pPr>
                <a:defRPr/>
              </a:pPr>
              <a:t>2018/2/7</a:t>
            </a:fld>
            <a:endParaRPr lang="zh-TW" altLang="en-US"/>
          </a:p>
        </p:txBody>
      </p:sp>
      <p:sp>
        <p:nvSpPr>
          <p:cNvPr id="5" name="頁尾版面配置區 4"/>
          <p:cNvSpPr>
            <a:spLocks noGrp="1"/>
          </p:cNvSpPr>
          <p:nvPr>
            <p:ph type="ftr" sz="quarter" idx="11"/>
          </p:nvPr>
        </p:nvSpPr>
        <p:spPr/>
        <p:txBody>
          <a:bodyPr/>
          <a:lstStyle/>
          <a:p>
            <a:pPr>
              <a:defRPr/>
            </a:pPr>
            <a:endParaRPr lang="zh-TW" altLang="en-US"/>
          </a:p>
        </p:txBody>
      </p:sp>
      <p:sp>
        <p:nvSpPr>
          <p:cNvPr id="6" name="投影片編號版面配置區 5"/>
          <p:cNvSpPr>
            <a:spLocks noGrp="1"/>
          </p:cNvSpPr>
          <p:nvPr>
            <p:ph type="sldNum" sz="quarter" idx="12"/>
          </p:nvPr>
        </p:nvSpPr>
        <p:spPr/>
        <p:txBody>
          <a:bodyPr/>
          <a:lstStyle/>
          <a:p>
            <a:pPr>
              <a:defRPr/>
            </a:pPr>
            <a:fld id="{14CE8DDB-62A2-45E4-9281-BC1B46CD8209}" type="slidenum">
              <a:rPr lang="zh-TW" altLang="en-US" smtClean="0"/>
              <a:pPr>
                <a:defRPr/>
              </a:pPr>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8" name="矩形 7"/>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pPr>
              <a:defRPr/>
            </a:pPr>
            <a:fld id="{4E9EEFAF-43DB-4136-B879-7AA802404791}" type="datetimeFigureOut">
              <a:rPr lang="zh-TW" altLang="en-US" smtClean="0"/>
              <a:pPr>
                <a:defRPr/>
              </a:pPr>
              <a:t>2018/2/7</a:t>
            </a:fld>
            <a:endParaRPr lang="zh-TW" altLang="en-US"/>
          </a:p>
        </p:txBody>
      </p:sp>
      <p:sp>
        <p:nvSpPr>
          <p:cNvPr id="6" name="頁尾版面配置區 5"/>
          <p:cNvSpPr>
            <a:spLocks noGrp="1"/>
          </p:cNvSpPr>
          <p:nvPr>
            <p:ph type="ftr" sz="quarter" idx="11"/>
          </p:nvPr>
        </p:nvSpPr>
        <p:spPr/>
        <p:txBody>
          <a:bodyPr/>
          <a:lstStyle/>
          <a:p>
            <a:pPr>
              <a:defRPr/>
            </a:pPr>
            <a:endParaRPr lang="zh-TW" altLang="en-US"/>
          </a:p>
        </p:txBody>
      </p:sp>
      <p:sp>
        <p:nvSpPr>
          <p:cNvPr id="7" name="投影片編號版面配置區 6"/>
          <p:cNvSpPr>
            <a:spLocks noGrp="1"/>
          </p:cNvSpPr>
          <p:nvPr>
            <p:ph type="sldNum" sz="quarter" idx="12"/>
          </p:nvPr>
        </p:nvSpPr>
        <p:spPr/>
        <p:txBody>
          <a:bodyPr/>
          <a:lstStyle/>
          <a:p>
            <a:pPr>
              <a:defRPr/>
            </a:pPr>
            <a:fld id="{F43DE4EC-4703-46AF-B407-EBE5EB8C5C7A}" type="slidenum">
              <a:rPr lang="zh-TW" altLang="en-US" smtClean="0"/>
              <a:pPr>
                <a:defRPr/>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10" name="矩形 9"/>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p:txBody>
          <a:bodyPr/>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pPr>
              <a:defRPr/>
            </a:pPr>
            <a:fld id="{E1E2753A-5164-408C-97C0-B4E530FE56CF}" type="datetimeFigureOut">
              <a:rPr lang="zh-TW" altLang="en-US" smtClean="0"/>
              <a:pPr>
                <a:defRPr/>
              </a:pPr>
              <a:t>2018/2/7</a:t>
            </a:fld>
            <a:endParaRPr lang="zh-TW" altLang="en-US"/>
          </a:p>
        </p:txBody>
      </p:sp>
      <p:sp>
        <p:nvSpPr>
          <p:cNvPr id="8" name="頁尾版面配置區 7"/>
          <p:cNvSpPr>
            <a:spLocks noGrp="1"/>
          </p:cNvSpPr>
          <p:nvPr>
            <p:ph type="ftr" sz="quarter" idx="11"/>
          </p:nvPr>
        </p:nvSpPr>
        <p:spPr/>
        <p:txBody>
          <a:bodyPr/>
          <a:lstStyle/>
          <a:p>
            <a:pPr>
              <a:defRPr/>
            </a:pPr>
            <a:endParaRPr lang="zh-TW" altLang="en-US"/>
          </a:p>
        </p:txBody>
      </p:sp>
      <p:sp>
        <p:nvSpPr>
          <p:cNvPr id="9" name="投影片編號版面配置區 8"/>
          <p:cNvSpPr>
            <a:spLocks noGrp="1"/>
          </p:cNvSpPr>
          <p:nvPr>
            <p:ph type="sldNum" sz="quarter" idx="12"/>
          </p:nvPr>
        </p:nvSpPr>
        <p:spPr/>
        <p:txBody>
          <a:bodyPr/>
          <a:lstStyle/>
          <a:p>
            <a:pPr>
              <a:defRPr/>
            </a:pPr>
            <a:fld id="{75F2F577-C15F-46D3-B49E-315A2CB1DFDC}" type="slidenum">
              <a:rPr lang="zh-TW" altLang="en-US" smtClean="0"/>
              <a:pPr>
                <a:defRPr/>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6" name="矩形 5"/>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pPr>
              <a:defRPr/>
            </a:pPr>
            <a:fld id="{1A3A5943-5F09-449E-B82D-7C9473A09D7D}" type="datetimeFigureOut">
              <a:rPr lang="zh-TW" altLang="en-US" smtClean="0"/>
              <a:pPr>
                <a:defRPr/>
              </a:pPr>
              <a:t>2018/2/7</a:t>
            </a:fld>
            <a:endParaRPr lang="zh-TW" altLang="en-US"/>
          </a:p>
        </p:txBody>
      </p:sp>
      <p:sp>
        <p:nvSpPr>
          <p:cNvPr id="4" name="頁尾版面配置區 3"/>
          <p:cNvSpPr>
            <a:spLocks noGrp="1"/>
          </p:cNvSpPr>
          <p:nvPr>
            <p:ph type="ftr" sz="quarter" idx="11"/>
          </p:nvPr>
        </p:nvSpPr>
        <p:spPr/>
        <p:txBody>
          <a:bodyPr/>
          <a:lstStyle/>
          <a:p>
            <a:pPr>
              <a:defRPr/>
            </a:pPr>
            <a:endParaRPr lang="zh-TW" altLang="en-US"/>
          </a:p>
        </p:txBody>
      </p:sp>
      <p:sp>
        <p:nvSpPr>
          <p:cNvPr id="5" name="投影片編號版面配置區 4"/>
          <p:cNvSpPr>
            <a:spLocks noGrp="1"/>
          </p:cNvSpPr>
          <p:nvPr>
            <p:ph type="sldNum" sz="quarter" idx="12"/>
          </p:nvPr>
        </p:nvSpPr>
        <p:spPr/>
        <p:txBody>
          <a:bodyPr/>
          <a:lstStyle/>
          <a:p>
            <a:pPr>
              <a:defRPr/>
            </a:pPr>
            <a:fld id="{D6AF18FC-B893-469E-989A-3038E43A1B07}" type="slidenum">
              <a:rPr lang="zh-TW" altLang="en-US" smtClean="0"/>
              <a:pPr>
                <a:defRPr/>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fld id="{2E5EB138-A2CF-41DA-B9A2-D13BA72FF83D}" type="datetimeFigureOut">
              <a:rPr lang="zh-TW" altLang="en-US" smtClean="0"/>
              <a:pPr>
                <a:defRPr/>
              </a:pPr>
              <a:t>2018/2/7</a:t>
            </a:fld>
            <a:endParaRPr lang="zh-TW" altLang="en-US"/>
          </a:p>
        </p:txBody>
      </p:sp>
      <p:sp>
        <p:nvSpPr>
          <p:cNvPr id="3" name="頁尾版面配置區 2"/>
          <p:cNvSpPr>
            <a:spLocks noGrp="1"/>
          </p:cNvSpPr>
          <p:nvPr>
            <p:ph type="ftr" sz="quarter" idx="11"/>
          </p:nvPr>
        </p:nvSpPr>
        <p:spPr/>
        <p:txBody>
          <a:bodyPr/>
          <a:lstStyle/>
          <a:p>
            <a:pPr>
              <a:defRPr/>
            </a:pPr>
            <a:endParaRPr lang="zh-TW" altLang="en-US"/>
          </a:p>
        </p:txBody>
      </p:sp>
      <p:sp>
        <p:nvSpPr>
          <p:cNvPr id="4" name="投影片編號版面配置區 3"/>
          <p:cNvSpPr>
            <a:spLocks noGrp="1"/>
          </p:cNvSpPr>
          <p:nvPr>
            <p:ph type="sldNum" sz="quarter" idx="12"/>
          </p:nvPr>
        </p:nvSpPr>
        <p:spPr/>
        <p:txBody>
          <a:bodyPr/>
          <a:lstStyle/>
          <a:p>
            <a:pPr>
              <a:defRPr/>
            </a:pPr>
            <a:fld id="{253C00E1-9D4C-4373-AA2B-96AAAC759245}" type="slidenum">
              <a:rPr lang="zh-TW" altLang="en-US" smtClean="0"/>
              <a:pPr>
                <a:defRPr/>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2786050" y="1053546"/>
            <a:ext cx="59040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 1"/>
          <p:cNvSpPr>
            <a:spLocks noGrp="1"/>
          </p:cNvSpPr>
          <p:nvPr>
            <p:ph type="title"/>
          </p:nvPr>
        </p:nvSpPr>
        <p:spPr>
          <a:xfrm>
            <a:off x="2786050" y="228600"/>
            <a:ext cx="5900752" cy="842946"/>
          </a:xfrm>
        </p:spPr>
        <p:txBody>
          <a:bodyPr anchor="b"/>
          <a:lstStyle>
            <a:lvl1pPr algn="ctr">
              <a:defRPr sz="2800" b="0"/>
            </a:lvl1pPr>
          </a:lstStyle>
          <a:p>
            <a:r>
              <a:rPr kumimoji="0" lang="zh-TW" altLang="en-US" smtClean="0"/>
              <a:t>按一下以編輯母片標題樣式</a:t>
            </a:r>
            <a:endParaRPr kumimoji="0" lang="en-US"/>
          </a:p>
        </p:txBody>
      </p:sp>
      <p:sp>
        <p:nvSpPr>
          <p:cNvPr id="3" name="內容版面配置區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文字版面配置區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pPr>
              <a:defRPr/>
            </a:pPr>
            <a:fld id="{B4CAE2EA-64E7-4516-BC7A-EE0005EAE1D5}" type="datetimeFigureOut">
              <a:rPr lang="zh-TW" altLang="en-US" smtClean="0"/>
              <a:pPr>
                <a:defRPr/>
              </a:pPr>
              <a:t>2018/2/7</a:t>
            </a:fld>
            <a:endParaRPr lang="zh-TW" altLang="en-US"/>
          </a:p>
        </p:txBody>
      </p:sp>
      <p:sp>
        <p:nvSpPr>
          <p:cNvPr id="6" name="頁尾版面配置區 5"/>
          <p:cNvSpPr>
            <a:spLocks noGrp="1"/>
          </p:cNvSpPr>
          <p:nvPr>
            <p:ph type="ftr" sz="quarter" idx="11"/>
          </p:nvPr>
        </p:nvSpPr>
        <p:spPr/>
        <p:txBody>
          <a:bodyPr/>
          <a:lstStyle/>
          <a:p>
            <a:pPr>
              <a:defRPr/>
            </a:pPr>
            <a:endParaRPr lang="zh-TW" altLang="en-US"/>
          </a:p>
        </p:txBody>
      </p:sp>
      <p:sp>
        <p:nvSpPr>
          <p:cNvPr id="7" name="投影片編號版面配置區 6"/>
          <p:cNvSpPr>
            <a:spLocks noGrp="1"/>
          </p:cNvSpPr>
          <p:nvPr>
            <p:ph type="sldNum" sz="quarter" idx="12"/>
          </p:nvPr>
        </p:nvSpPr>
        <p:spPr/>
        <p:txBody>
          <a:bodyPr/>
          <a:lstStyle/>
          <a:p>
            <a:pPr>
              <a:defRPr/>
            </a:pPr>
            <a:fld id="{94805A76-A6DC-4B87-AB68-F343F5CEE35C}" type="slidenum">
              <a:rPr lang="zh-TW" altLang="en-US" smtClean="0"/>
              <a:pPr>
                <a:defRPr/>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bg>
      <p:bgRef idx="1002">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533400" y="304800"/>
            <a:ext cx="6400800" cy="685800"/>
          </a:xfrm>
        </p:spPr>
        <p:txBody>
          <a:bodyPr anchor="ctr"/>
          <a:lstStyle>
            <a:lvl1pPr algn="l">
              <a:defRPr sz="2400" b="0"/>
            </a:lvl1pPr>
          </a:lstStyle>
          <a:p>
            <a:r>
              <a:rPr kumimoji="0" lang="zh-TW" altLang="en-US" smtClean="0"/>
              <a:t>按一下以編輯母片標題樣式</a:t>
            </a:r>
            <a:endParaRPr kumimoji="0" lang="en-US"/>
          </a:p>
        </p:txBody>
      </p:sp>
      <p:sp>
        <p:nvSpPr>
          <p:cNvPr id="3" name="圖片版面配置區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TW" altLang="en-US" smtClean="0"/>
              <a:t>按一下圖示以新增圖片</a:t>
            </a:r>
            <a:endParaRPr kumimoji="0" lang="en-US"/>
          </a:p>
        </p:txBody>
      </p:sp>
      <p:sp>
        <p:nvSpPr>
          <p:cNvPr id="4" name="文字版面配置區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pPr>
              <a:defRPr/>
            </a:pPr>
            <a:fld id="{7C4CBBF4-8008-478C-A238-4B828D3ACC59}" type="datetimeFigureOut">
              <a:rPr lang="zh-TW" altLang="en-US" smtClean="0"/>
              <a:pPr>
                <a:defRPr/>
              </a:pPr>
              <a:t>2018/2/7</a:t>
            </a:fld>
            <a:endParaRPr lang="zh-TW" altLang="en-US"/>
          </a:p>
        </p:txBody>
      </p:sp>
      <p:sp>
        <p:nvSpPr>
          <p:cNvPr id="6" name="頁尾版面配置區 5"/>
          <p:cNvSpPr>
            <a:spLocks noGrp="1"/>
          </p:cNvSpPr>
          <p:nvPr>
            <p:ph type="ftr" sz="quarter" idx="11"/>
          </p:nvPr>
        </p:nvSpPr>
        <p:spPr/>
        <p:txBody>
          <a:bodyPr/>
          <a:lstStyle/>
          <a:p>
            <a:pPr>
              <a:defRPr/>
            </a:pPr>
            <a:endParaRPr lang="zh-TW" altLang="en-US"/>
          </a:p>
        </p:txBody>
      </p:sp>
      <p:sp>
        <p:nvSpPr>
          <p:cNvPr id="7" name="投影片編號版面配置區 6"/>
          <p:cNvSpPr>
            <a:spLocks noGrp="1"/>
          </p:cNvSpPr>
          <p:nvPr>
            <p:ph type="sldNum" sz="quarter" idx="12"/>
          </p:nvPr>
        </p:nvSpPr>
        <p:spPr/>
        <p:txBody>
          <a:bodyPr/>
          <a:lstStyle/>
          <a:p>
            <a:pPr>
              <a:defRPr/>
            </a:pPr>
            <a:fld id="{770522FD-5528-4865-8EBF-AE800732DB09}" type="slidenum">
              <a:rPr lang="zh-TW" altLang="en-US" smtClean="0"/>
              <a:pPr>
                <a:defRPr/>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000"/>
            <a:ext cx="9144000" cy="18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標題版面配置區 1"/>
          <p:cNvSpPr>
            <a:spLocks noGrp="1"/>
          </p:cNvSpPr>
          <p:nvPr>
            <p:ph type="title"/>
          </p:nvPr>
        </p:nvSpPr>
        <p:spPr>
          <a:xfrm>
            <a:off x="457200" y="274638"/>
            <a:ext cx="8229600" cy="1143000"/>
          </a:xfrm>
          <a:prstGeom prst="rect">
            <a:avLst/>
          </a:prstGeom>
        </p:spPr>
        <p:txBody>
          <a:bodyPr vert="horz" rtlCol="0" anchor="ctr">
            <a:normAutofit/>
          </a:body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600200"/>
            <a:ext cx="8229600" cy="4686320"/>
          </a:xfrm>
          <a:prstGeom prst="rect">
            <a:avLst/>
          </a:prstGeom>
        </p:spPr>
        <p:txBody>
          <a:bodyPr vert="horz" rtlCol="0">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4" name="日期版面配置區 3"/>
          <p:cNvSpPr>
            <a:spLocks noGrp="1"/>
          </p:cNvSpPr>
          <p:nvPr>
            <p:ph type="dt" sz="half" idx="2"/>
          </p:nvPr>
        </p:nvSpPr>
        <p:spPr>
          <a:xfrm>
            <a:off x="76200" y="6400800"/>
            <a:ext cx="3200400" cy="283800"/>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pPr>
              <a:defRPr/>
            </a:pPr>
            <a:fld id="{BA2E8358-9190-4255-BFB4-74E2ACAE90C0}" type="datetimeFigureOut">
              <a:rPr lang="zh-TW" altLang="en-US" smtClean="0"/>
              <a:pPr>
                <a:defRPr/>
              </a:pPr>
              <a:t>2018/2/7</a:t>
            </a:fld>
            <a:endParaRPr lang="zh-TW" altLang="en-US"/>
          </a:p>
        </p:txBody>
      </p:sp>
      <p:sp>
        <p:nvSpPr>
          <p:cNvPr id="5" name="頁尾版面配置區 4"/>
          <p:cNvSpPr>
            <a:spLocks noGrp="1"/>
          </p:cNvSpPr>
          <p:nvPr>
            <p:ph type="ftr" sz="quarter" idx="3"/>
          </p:nvPr>
        </p:nvSpPr>
        <p:spPr>
          <a:xfrm>
            <a:off x="5334000" y="6400800"/>
            <a:ext cx="3733800" cy="283800"/>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pPr>
              <a:defRPr/>
            </a:pPr>
            <a:endParaRPr lang="zh-TW" altLang="en-US"/>
          </a:p>
        </p:txBody>
      </p:sp>
      <p:sp>
        <p:nvSpPr>
          <p:cNvPr id="6" name="投影片編號版面配置區 5"/>
          <p:cNvSpPr>
            <a:spLocks noGrp="1"/>
          </p:cNvSpPr>
          <p:nvPr>
            <p:ph type="sldNum" sz="quarter" idx="4"/>
          </p:nvPr>
        </p:nvSpPr>
        <p:spPr>
          <a:xfrm>
            <a:off x="4114800" y="6400800"/>
            <a:ext cx="914400" cy="283464"/>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pPr>
              <a:defRPr/>
            </a:pPr>
            <a:fld id="{04163A38-51FE-451F-B231-48C8AA96DD5B}" type="slidenum">
              <a:rPr lang="zh-TW" altLang="en-US" smtClean="0"/>
              <a:pPr>
                <a:defRPr/>
              </a:pPr>
              <a:t>‹#›</a:t>
            </a:fld>
            <a:endParaRPr lang="zh-TW" altLang="en-US"/>
          </a:p>
        </p:txBody>
      </p:sp>
      <p:sp>
        <p:nvSpPr>
          <p:cNvPr id="8" name="矩形 7"/>
          <p:cNvSpPr/>
          <p:nvPr/>
        </p:nvSpPr>
        <p:spPr>
          <a:xfrm>
            <a:off x="0" y="0"/>
            <a:ext cx="9144000" cy="108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標題 1"/>
          <p:cNvSpPr>
            <a:spLocks noGrp="1"/>
          </p:cNvSpPr>
          <p:nvPr>
            <p:ph type="ctrTitle"/>
          </p:nvPr>
        </p:nvSpPr>
        <p:spPr/>
        <p:txBody>
          <a:bodyPr/>
          <a:lstStyle/>
          <a:p>
            <a:pPr eaLnBrk="1" hangingPunct="1"/>
            <a:r>
              <a:rPr lang="en-US" altLang="zh-TW" dirty="0" smtClean="0"/>
              <a:t>JCM OSCE Answers</a:t>
            </a:r>
            <a:br>
              <a:rPr lang="en-US" altLang="zh-TW" dirty="0" smtClean="0"/>
            </a:br>
            <a:r>
              <a:rPr lang="en-US" altLang="zh-TW" dirty="0" smtClean="0"/>
              <a:t>CMC AED</a:t>
            </a:r>
            <a:endParaRPr lang="zh-TW" altLang="en-US" dirty="0" smtClean="0"/>
          </a:p>
        </p:txBody>
      </p:sp>
      <p:sp>
        <p:nvSpPr>
          <p:cNvPr id="3" name="副標題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r>
              <a:rPr lang="en-US" altLang="zh-TW" smtClean="0"/>
              <a:t>7 Feb 2018</a:t>
            </a:r>
            <a:endParaRPr lang="zh-TW" alt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zh-HK" smtClean="0"/>
              <a:t>Case 2 </a:t>
            </a:r>
            <a:endParaRPr lang="zh-HK" altLang="en-US" smtClean="0"/>
          </a:p>
        </p:txBody>
      </p:sp>
      <p:sp>
        <p:nvSpPr>
          <p:cNvPr id="11267" name="Content Placeholder 2"/>
          <p:cNvSpPr>
            <a:spLocks noGrp="1"/>
          </p:cNvSpPr>
          <p:nvPr>
            <p:ph idx="1"/>
          </p:nvPr>
        </p:nvSpPr>
        <p:spPr/>
        <p:txBody>
          <a:bodyPr>
            <a:normAutofit lnSpcReduction="10000"/>
          </a:bodyPr>
          <a:lstStyle/>
          <a:p>
            <a:pPr eaLnBrk="1" hangingPunct="1"/>
            <a:r>
              <a:rPr lang="en-US" altLang="zh-HK" smtClean="0"/>
              <a:t>A 25 months old child fell from 20cm height while playing on a gym-machine for “rotating exercise”. He landed on the ground with left foot and then fell down due to imbalance. He was unable to walk afterwards. No other injury was noted. </a:t>
            </a:r>
            <a:endParaRPr lang="zh-TW" altLang="zh-HK" smtClean="0"/>
          </a:p>
          <a:p>
            <a:pPr eaLnBrk="1" hangingPunct="1"/>
            <a:r>
              <a:rPr lang="en-US" altLang="zh-HK" smtClean="0"/>
              <a:t>Physical examination showed no external wound and mild tenderness was noted at distal left tibia. Examination on left hip, knee and ankle were unremarkable. </a:t>
            </a:r>
            <a:endParaRPr lang="zh-TW" altLang="zh-HK" smtClean="0"/>
          </a:p>
          <a:p>
            <a:pPr eaLnBrk="1" hangingPunct="1"/>
            <a:endParaRPr lang="zh-HK" alt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descr="https://kwc-webmail/owa/service.svc/s/GetFileAttachment?id=AAMkADE4OGVjZDNmLTFiMTQtNDFlOC1hNWRmLWE1YWUxNDkwYjczNwBGAAAAAACDsTj6pri7QILR5hPHwLgcBwDJhl38YyrWEYyHAAKlkzNYAAADGAmuAACVraGduwj3TKXlebmOxS8QAACfyRSRAAABEgAQACvvLQTT2VdIjSnW6YFRRSI%3D&amp;X-OWA-CANARY=hmCBZMqTfEiSPnc7Ajx0BCmbZ1B1adUIHITc_GXhd1BTCLSFzQjXYHiWNrDRtcLOWqv0WSgNRuM."/>
          <p:cNvSpPr>
            <a:spLocks noChangeAspect="1" noChangeArrowheads="1"/>
          </p:cNvSpPr>
          <p:nvPr/>
        </p:nvSpPr>
        <p:spPr bwMode="auto">
          <a:xfrm>
            <a:off x="52388" y="-136525"/>
            <a:ext cx="3467100" cy="6334125"/>
          </a:xfrm>
          <a:prstGeom prst="rect">
            <a:avLst/>
          </a:prstGeom>
          <a:noFill/>
          <a:ln w="9525">
            <a:noFill/>
            <a:miter lim="800000"/>
            <a:headEnd/>
            <a:tailEnd/>
          </a:ln>
        </p:spPr>
        <p:txBody>
          <a:bodyPr/>
          <a:lstStyle/>
          <a:p>
            <a:endParaRPr lang="zh-HK" altLang="en-US"/>
          </a:p>
        </p:txBody>
      </p:sp>
      <p:sp>
        <p:nvSpPr>
          <p:cNvPr id="12291" name="AutoShape 4" descr="https://kwc-webmail/owa/service.svc/s/GetFileAttachment?id=AAMkADE4OGVjZDNmLTFiMTQtNDFlOC1hNWRmLWE1YWUxNDkwYjczNwBGAAAAAACDsTj6pri7QILR5hPHwLgcBwDJhl38YyrWEYyHAAKlkzNYAAADGAmuAACVraGduwj3TKXlebmOxS8QAACfyRSRAAABEgAQAFBjKVeGziZJuQVof%2BzUdD4%3D&amp;X-OWA-CANARY=hmCBZMqTfEiSPnc7Ajx0BCmbZ1B1adUIHITc_GXhd1BTCLSFzQjXYHiWNrDRtcLOWqv0WSgNRuM."/>
          <p:cNvSpPr>
            <a:spLocks noChangeAspect="1" noChangeArrowheads="1"/>
          </p:cNvSpPr>
          <p:nvPr/>
        </p:nvSpPr>
        <p:spPr bwMode="auto">
          <a:xfrm>
            <a:off x="52388" y="-136525"/>
            <a:ext cx="3467100" cy="6286500"/>
          </a:xfrm>
          <a:prstGeom prst="rect">
            <a:avLst/>
          </a:prstGeom>
          <a:noFill/>
          <a:ln w="9525">
            <a:noFill/>
            <a:miter lim="800000"/>
            <a:headEnd/>
            <a:tailEnd/>
          </a:ln>
        </p:spPr>
        <p:txBody>
          <a:bodyPr/>
          <a:lstStyle/>
          <a:p>
            <a:endParaRPr lang="zh-HK" altLang="en-US"/>
          </a:p>
        </p:txBody>
      </p:sp>
      <p:pic>
        <p:nvPicPr>
          <p:cNvPr id="12292" name="Picture 5" descr="D:\Users\tky968\Desktop\OSCE Feb 7\Q2AP.png"/>
          <p:cNvPicPr>
            <a:picLocks noChangeAspect="1" noChangeArrowheads="1"/>
          </p:cNvPicPr>
          <p:nvPr/>
        </p:nvPicPr>
        <p:blipFill>
          <a:blip r:embed="rId3" cstate="print"/>
          <a:srcRect/>
          <a:stretch>
            <a:fillRect/>
          </a:stretch>
        </p:blipFill>
        <p:spPr bwMode="auto">
          <a:xfrm>
            <a:off x="4787900" y="0"/>
            <a:ext cx="3833813" cy="6953250"/>
          </a:xfrm>
          <a:prstGeom prst="rect">
            <a:avLst/>
          </a:prstGeom>
          <a:noFill/>
          <a:ln w="9525">
            <a:noFill/>
            <a:miter lim="800000"/>
            <a:headEnd/>
            <a:tailEnd/>
          </a:ln>
        </p:spPr>
      </p:pic>
      <p:pic>
        <p:nvPicPr>
          <p:cNvPr id="12293" name="Picture 6" descr="D:\Users\tky968\Desktop\OSCE Feb 7\Q2lateral.png"/>
          <p:cNvPicPr>
            <a:picLocks noChangeAspect="1" noChangeArrowheads="1"/>
          </p:cNvPicPr>
          <p:nvPr/>
        </p:nvPicPr>
        <p:blipFill>
          <a:blip r:embed="rId4" cstate="print"/>
          <a:srcRect/>
          <a:stretch>
            <a:fillRect/>
          </a:stretch>
        </p:blipFill>
        <p:spPr bwMode="auto">
          <a:xfrm>
            <a:off x="395288" y="0"/>
            <a:ext cx="3763962" cy="6878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altLang="zh-HK" smtClean="0"/>
              <a:t>Case 2</a:t>
            </a:r>
            <a:endParaRPr lang="zh-HK" altLang="en-US" smtClean="0"/>
          </a:p>
        </p:txBody>
      </p:sp>
      <p:sp>
        <p:nvSpPr>
          <p:cNvPr id="3" name="Content Placeholder 2"/>
          <p:cNvSpPr>
            <a:spLocks noGrp="1"/>
          </p:cNvSpPr>
          <p:nvPr>
            <p:ph idx="1"/>
          </p:nvPr>
        </p:nvSpPr>
        <p:spPr/>
        <p:txBody>
          <a:bodyPr/>
          <a:lstStyle/>
          <a:p>
            <a:pPr eaLnBrk="1" hangingPunct="1">
              <a:defRPr/>
            </a:pPr>
            <a:r>
              <a:rPr lang="en-US" altLang="zh-HK" dirty="0" smtClean="0"/>
              <a:t>Q1: Here </a:t>
            </a:r>
            <a:r>
              <a:rPr lang="en-US" altLang="zh-HK" dirty="0"/>
              <a:t>are the x-rays of this child, what is the finding? (1 mark)</a:t>
            </a:r>
            <a:endParaRPr lang="zh-TW" altLang="zh-HK" dirty="0"/>
          </a:p>
          <a:p>
            <a:pPr marL="0" indent="0" eaLnBrk="1" hangingPunct="1">
              <a:buFont typeface="Arial" charset="0"/>
              <a:buNone/>
              <a:defRPr/>
            </a:pPr>
            <a:endParaRPr lang="zh-TW" altLang="zh-HK" dirty="0"/>
          </a:p>
          <a:p>
            <a:pPr eaLnBrk="1" hangingPunct="1">
              <a:defRPr/>
            </a:pPr>
            <a:r>
              <a:rPr lang="en-US" altLang="zh-HK" i="1" dirty="0" smtClean="0"/>
              <a:t>Non-displaced </a:t>
            </a:r>
            <a:r>
              <a:rPr lang="en-US" altLang="zh-HK" i="1" dirty="0"/>
              <a:t>spiral fracture of left distal tibia or Toddler fracture</a:t>
            </a:r>
            <a:endParaRPr lang="zh-TW" altLang="zh-HK" i="1" dirty="0"/>
          </a:p>
          <a:p>
            <a:pPr eaLnBrk="1" hangingPunct="1">
              <a:defRPr/>
            </a:pPr>
            <a:endParaRPr lang="zh-HK"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altLang="zh-HK" smtClean="0"/>
              <a:t>Case 2</a:t>
            </a:r>
            <a:endParaRPr lang="zh-HK" altLang="en-US" smtClean="0"/>
          </a:p>
        </p:txBody>
      </p:sp>
      <p:sp>
        <p:nvSpPr>
          <p:cNvPr id="3" name="Content Placeholder 2"/>
          <p:cNvSpPr>
            <a:spLocks noGrp="1"/>
          </p:cNvSpPr>
          <p:nvPr>
            <p:ph idx="1"/>
          </p:nvPr>
        </p:nvSpPr>
        <p:spPr/>
        <p:txBody>
          <a:bodyPr/>
          <a:lstStyle/>
          <a:p>
            <a:pPr eaLnBrk="1" hangingPunct="1">
              <a:defRPr/>
            </a:pPr>
            <a:r>
              <a:rPr lang="en-US" altLang="zh-HK" dirty="0" smtClean="0"/>
              <a:t>Q2: Name </a:t>
            </a:r>
            <a:r>
              <a:rPr lang="en-US" altLang="zh-HK" dirty="0"/>
              <a:t>one differential diagnosis of the above finding (1 mark)</a:t>
            </a:r>
            <a:endParaRPr lang="zh-TW" altLang="zh-HK" dirty="0"/>
          </a:p>
          <a:p>
            <a:pPr marL="0" indent="0" eaLnBrk="1" hangingPunct="1">
              <a:buFont typeface="Arial" charset="0"/>
              <a:buNone/>
              <a:defRPr/>
            </a:pPr>
            <a:endParaRPr lang="zh-TW" altLang="zh-HK" dirty="0"/>
          </a:p>
          <a:p>
            <a:pPr eaLnBrk="1" hangingPunct="1">
              <a:defRPr/>
            </a:pPr>
            <a:r>
              <a:rPr lang="en-US" altLang="zh-HK" i="1" dirty="0" smtClean="0"/>
              <a:t>The </a:t>
            </a:r>
            <a:r>
              <a:rPr lang="en-US" altLang="zh-HK" i="1" dirty="0"/>
              <a:t>radiolucent line could be a nutrient vessel </a:t>
            </a:r>
            <a:endParaRPr lang="zh-TW" altLang="zh-HK" i="1" dirty="0"/>
          </a:p>
          <a:p>
            <a:pPr eaLnBrk="1" hangingPunct="1">
              <a:defRPr/>
            </a:pPr>
            <a:endParaRPr lang="zh-HK"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zh-HK" smtClean="0"/>
              <a:t>Case 2</a:t>
            </a:r>
            <a:endParaRPr lang="zh-HK" altLang="en-US" smtClean="0"/>
          </a:p>
        </p:txBody>
      </p:sp>
      <p:sp>
        <p:nvSpPr>
          <p:cNvPr id="3" name="Content Placeholder 2"/>
          <p:cNvSpPr>
            <a:spLocks noGrp="1"/>
          </p:cNvSpPr>
          <p:nvPr>
            <p:ph idx="1"/>
          </p:nvPr>
        </p:nvSpPr>
        <p:spPr/>
        <p:txBody>
          <a:bodyPr/>
          <a:lstStyle/>
          <a:p>
            <a:pPr eaLnBrk="1" hangingPunct="1">
              <a:defRPr/>
            </a:pPr>
            <a:r>
              <a:rPr lang="en-US" altLang="zh-HK" dirty="0" smtClean="0"/>
              <a:t>Q3: Name </a:t>
            </a:r>
            <a:r>
              <a:rPr lang="en-US" altLang="zh-HK" dirty="0"/>
              <a:t>two complications of the above condition (2 marks)</a:t>
            </a:r>
            <a:endParaRPr lang="zh-TW" altLang="zh-HK" dirty="0"/>
          </a:p>
          <a:p>
            <a:pPr marL="0" indent="0" eaLnBrk="1" hangingPunct="1">
              <a:buFont typeface="Arial" charset="0"/>
              <a:buNone/>
              <a:defRPr/>
            </a:pPr>
            <a:endParaRPr lang="zh-TW" altLang="zh-HK" dirty="0"/>
          </a:p>
          <a:p>
            <a:pPr eaLnBrk="1" hangingPunct="1">
              <a:defRPr/>
            </a:pPr>
            <a:r>
              <a:rPr lang="en-US" altLang="zh-HK" i="1" dirty="0"/>
              <a:t>Acute compartment syndrome</a:t>
            </a:r>
            <a:endParaRPr lang="zh-TW" altLang="zh-HK" i="1" dirty="0"/>
          </a:p>
          <a:p>
            <a:pPr eaLnBrk="1" hangingPunct="1">
              <a:defRPr/>
            </a:pPr>
            <a:r>
              <a:rPr lang="en-US" altLang="zh-HK" i="1" dirty="0"/>
              <a:t>Growth disturbance (Leg length discrepancy)</a:t>
            </a:r>
            <a:endParaRPr lang="zh-TW" altLang="zh-HK" i="1" dirty="0"/>
          </a:p>
          <a:p>
            <a:pPr eaLnBrk="1" hangingPunct="1">
              <a:defRPr/>
            </a:pPr>
            <a:endParaRPr lang="zh-HK"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zh-HK" smtClean="0"/>
              <a:t>Case 2</a:t>
            </a:r>
            <a:endParaRPr lang="zh-HK" altLang="en-US" smtClean="0"/>
          </a:p>
        </p:txBody>
      </p:sp>
      <p:sp>
        <p:nvSpPr>
          <p:cNvPr id="3" name="Content Placeholder 2"/>
          <p:cNvSpPr>
            <a:spLocks noGrp="1"/>
          </p:cNvSpPr>
          <p:nvPr>
            <p:ph idx="1"/>
          </p:nvPr>
        </p:nvSpPr>
        <p:spPr/>
        <p:txBody>
          <a:bodyPr/>
          <a:lstStyle/>
          <a:p>
            <a:pPr eaLnBrk="1" hangingPunct="1">
              <a:defRPr/>
            </a:pPr>
            <a:r>
              <a:rPr lang="en-US" altLang="zh-HK" dirty="0" smtClean="0"/>
              <a:t>Q4: How </a:t>
            </a:r>
            <a:r>
              <a:rPr lang="en-US" altLang="zh-HK" dirty="0"/>
              <a:t>would you manage this child? (2 marks)</a:t>
            </a:r>
            <a:endParaRPr lang="zh-TW" altLang="zh-HK" dirty="0"/>
          </a:p>
          <a:p>
            <a:pPr marL="0" indent="0" eaLnBrk="1" hangingPunct="1">
              <a:buFont typeface="Arial" charset="0"/>
              <a:buNone/>
              <a:defRPr/>
            </a:pPr>
            <a:r>
              <a:rPr lang="en-US" altLang="zh-HK" dirty="0"/>
              <a:t> </a:t>
            </a:r>
            <a:endParaRPr lang="zh-TW" altLang="zh-HK" dirty="0"/>
          </a:p>
          <a:p>
            <a:pPr eaLnBrk="1" hangingPunct="1">
              <a:defRPr/>
            </a:pPr>
            <a:r>
              <a:rPr lang="en-US" altLang="zh-HK" i="1" dirty="0"/>
              <a:t>Short leg cast, non-weight bear and refers to Orthopedic SOPD</a:t>
            </a:r>
            <a:endParaRPr lang="zh-TW" altLang="zh-HK" i="1" dirty="0"/>
          </a:p>
          <a:p>
            <a:pPr eaLnBrk="1" hangingPunct="1">
              <a:defRPr/>
            </a:pPr>
            <a:endParaRPr lang="zh-TW" altLang="zh-HK"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altLang="zh-HK" smtClean="0"/>
              <a:t>Case 2</a:t>
            </a:r>
            <a:endParaRPr lang="zh-HK" altLang="en-US" smtClean="0"/>
          </a:p>
        </p:txBody>
      </p:sp>
      <p:sp>
        <p:nvSpPr>
          <p:cNvPr id="3" name="Content Placeholder 2"/>
          <p:cNvSpPr>
            <a:spLocks noGrp="1"/>
          </p:cNvSpPr>
          <p:nvPr>
            <p:ph idx="1"/>
          </p:nvPr>
        </p:nvSpPr>
        <p:spPr/>
        <p:txBody>
          <a:bodyPr/>
          <a:lstStyle/>
          <a:p>
            <a:pPr eaLnBrk="1" hangingPunct="1">
              <a:defRPr/>
            </a:pPr>
            <a:r>
              <a:rPr lang="en-US" altLang="zh-HK" dirty="0" smtClean="0"/>
              <a:t>Q5: Name </a:t>
            </a:r>
            <a:r>
              <a:rPr lang="en-US" altLang="zh-HK" dirty="0"/>
              <a:t>one associated condition you would consider</a:t>
            </a:r>
            <a:r>
              <a:rPr lang="en-US" altLang="zh-HK" dirty="0" smtClean="0"/>
              <a:t>. (1 mark)</a:t>
            </a:r>
            <a:endParaRPr lang="zh-TW" altLang="zh-HK" dirty="0"/>
          </a:p>
          <a:p>
            <a:pPr marL="0" indent="0" eaLnBrk="1" hangingPunct="1">
              <a:buFont typeface="Arial" charset="0"/>
              <a:buNone/>
              <a:defRPr/>
            </a:pPr>
            <a:endParaRPr lang="zh-TW" altLang="zh-HK" dirty="0"/>
          </a:p>
          <a:p>
            <a:pPr eaLnBrk="1" hangingPunct="1">
              <a:defRPr/>
            </a:pPr>
            <a:r>
              <a:rPr lang="en-US" altLang="zh-HK" i="1" dirty="0"/>
              <a:t>Child </a:t>
            </a:r>
            <a:r>
              <a:rPr lang="en-US" altLang="zh-HK" i="1" dirty="0" smtClean="0"/>
              <a:t>abuse / non-accidental injury</a:t>
            </a:r>
            <a:endParaRPr lang="zh-TW" altLang="zh-HK" i="1" dirty="0"/>
          </a:p>
          <a:p>
            <a:pPr eaLnBrk="1" hangingPunct="1">
              <a:defRPr/>
            </a:pPr>
            <a:endParaRPr lang="zh-HK"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zh-HK" smtClean="0"/>
              <a:t>Case 2</a:t>
            </a:r>
            <a:endParaRPr lang="zh-HK" altLang="en-US" smtClean="0"/>
          </a:p>
        </p:txBody>
      </p:sp>
      <p:sp>
        <p:nvSpPr>
          <p:cNvPr id="3" name="Content Placeholder 2"/>
          <p:cNvSpPr>
            <a:spLocks noGrp="1"/>
          </p:cNvSpPr>
          <p:nvPr>
            <p:ph idx="1"/>
          </p:nvPr>
        </p:nvSpPr>
        <p:spPr/>
        <p:txBody>
          <a:bodyPr/>
          <a:lstStyle/>
          <a:p>
            <a:pPr eaLnBrk="1" hangingPunct="1">
              <a:defRPr/>
            </a:pPr>
            <a:r>
              <a:rPr lang="en-US" altLang="zh-HK" dirty="0" smtClean="0"/>
              <a:t>Q6: How </a:t>
            </a:r>
            <a:r>
              <a:rPr lang="en-US" altLang="zh-HK" dirty="0"/>
              <a:t>you manage the child if the condition mentioned in question 5 is suspected</a:t>
            </a:r>
            <a:r>
              <a:rPr lang="en-US" altLang="zh-HK" dirty="0" smtClean="0"/>
              <a:t>? (2 marks)</a:t>
            </a:r>
            <a:endParaRPr lang="zh-TW" altLang="zh-HK" dirty="0"/>
          </a:p>
          <a:p>
            <a:pPr marL="0" indent="0" eaLnBrk="1" hangingPunct="1">
              <a:buFont typeface="Arial" charset="0"/>
              <a:buNone/>
              <a:defRPr/>
            </a:pPr>
            <a:endParaRPr lang="zh-TW" altLang="zh-HK" dirty="0"/>
          </a:p>
          <a:p>
            <a:pPr eaLnBrk="1" hangingPunct="1">
              <a:defRPr/>
            </a:pPr>
            <a:r>
              <a:rPr lang="en-US" altLang="zh-HK" i="1" dirty="0"/>
              <a:t>Search for other injury (including fundi examination for retinal hemorrhage and skeletal survey)</a:t>
            </a:r>
            <a:endParaRPr lang="zh-TW" altLang="zh-HK" i="1" dirty="0"/>
          </a:p>
          <a:p>
            <a:pPr eaLnBrk="1" hangingPunct="1">
              <a:defRPr/>
            </a:pPr>
            <a:r>
              <a:rPr lang="en-US" altLang="zh-HK" i="1" dirty="0"/>
              <a:t>Admit into </a:t>
            </a:r>
            <a:r>
              <a:rPr lang="en-US" altLang="zh-HK" i="1" dirty="0" smtClean="0"/>
              <a:t>Pediatric </a:t>
            </a:r>
            <a:r>
              <a:rPr lang="en-US" altLang="zh-HK" i="1" dirty="0"/>
              <a:t>Unit</a:t>
            </a:r>
            <a:endParaRPr lang="zh-HK" alt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zh-HK" smtClean="0"/>
              <a:t>Case 3</a:t>
            </a:r>
            <a:endParaRPr lang="zh-HK" altLang="en-US" smtClean="0"/>
          </a:p>
        </p:txBody>
      </p:sp>
      <p:sp>
        <p:nvSpPr>
          <p:cNvPr id="19459" name="Content Placeholder 2"/>
          <p:cNvSpPr>
            <a:spLocks noGrp="1"/>
          </p:cNvSpPr>
          <p:nvPr>
            <p:ph idx="1"/>
          </p:nvPr>
        </p:nvSpPr>
        <p:spPr/>
        <p:txBody>
          <a:bodyPr/>
          <a:lstStyle/>
          <a:p>
            <a:pPr eaLnBrk="1" hangingPunct="1"/>
            <a:r>
              <a:rPr lang="en-US" altLang="zh-HK" smtClean="0"/>
              <a:t>55-year-old female presented with cough and whitish sputum for half month. She has good past health and is a non-smoker, non-drinker. There was no recent travel history. Her temperature was 38</a:t>
            </a:r>
            <a:r>
              <a:rPr lang="en-US" altLang="zh-HK" baseline="30000" smtClean="0"/>
              <a:t>o</a:t>
            </a:r>
            <a:r>
              <a:rPr lang="en-US" altLang="zh-HK" smtClean="0"/>
              <a:t>C. Other physical findings were essentially normal.</a:t>
            </a:r>
            <a:endParaRPr lang="zh-TW" altLang="zh-HK" smtClean="0"/>
          </a:p>
          <a:p>
            <a:pPr eaLnBrk="1" hangingPunct="1"/>
            <a:r>
              <a:rPr lang="en-US" altLang="zh-HK" smtClean="0"/>
              <a:t>Below is her Chest X-ray taken on day of presentation.</a:t>
            </a:r>
            <a:endParaRPr lang="zh-TW" altLang="zh-HK" smtClean="0"/>
          </a:p>
          <a:p>
            <a:pPr eaLnBrk="1" hangingPunct="1"/>
            <a:endParaRPr lang="zh-HK" alt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圖片 1" descr="D:\NGF\NGF\CMC A&amp;E\X_ray_Archived\Cavitating lung lesion\CXR 02_21Jul2012.jpg"/>
          <p:cNvPicPr>
            <a:picLocks noChangeAspect="1" noChangeArrowheads="1"/>
          </p:cNvPicPr>
          <p:nvPr/>
        </p:nvPicPr>
        <p:blipFill>
          <a:blip r:embed="rId3" cstate="print"/>
          <a:srcRect/>
          <a:stretch>
            <a:fillRect/>
          </a:stretch>
        </p:blipFill>
        <p:spPr bwMode="auto">
          <a:xfrm>
            <a:off x="1422400" y="15875"/>
            <a:ext cx="6299200" cy="682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標題 1"/>
          <p:cNvSpPr>
            <a:spLocks noGrp="1"/>
          </p:cNvSpPr>
          <p:nvPr>
            <p:ph type="title"/>
          </p:nvPr>
        </p:nvSpPr>
        <p:spPr/>
        <p:txBody>
          <a:bodyPr/>
          <a:lstStyle/>
          <a:p>
            <a:pPr eaLnBrk="1" hangingPunct="1"/>
            <a:r>
              <a:rPr lang="en-US" altLang="zh-TW" smtClean="0"/>
              <a:t>Case 1</a:t>
            </a:r>
            <a:endParaRPr lang="zh-TW" altLang="en-US" smtClean="0"/>
          </a:p>
        </p:txBody>
      </p:sp>
      <p:sp>
        <p:nvSpPr>
          <p:cNvPr id="3" name="內容版面配置區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altLang="zh-TW" dirty="0" smtClean="0"/>
              <a:t>An 86-year-old man fell forward with head injury in toilet at home. He attended ED complaining of immediate neck pain. He was able to walk afterwards and there was no limb numbness or weakness.</a:t>
            </a:r>
          </a:p>
          <a:p>
            <a:pPr eaLnBrk="1" fontAlgn="auto" hangingPunct="1">
              <a:spcAft>
                <a:spcPts val="0"/>
              </a:spcAft>
              <a:buFont typeface="Arial" pitchFamily="34" charset="0"/>
              <a:buChar char="•"/>
              <a:defRPr/>
            </a:pPr>
            <a:endParaRPr lang="en-US" altLang="zh-TW" dirty="0" smtClean="0"/>
          </a:p>
          <a:p>
            <a:pPr eaLnBrk="1" fontAlgn="auto" hangingPunct="1">
              <a:spcAft>
                <a:spcPts val="0"/>
              </a:spcAft>
              <a:buFont typeface="Arial" pitchFamily="34" charset="0"/>
              <a:buChar char="•"/>
              <a:defRPr/>
            </a:pPr>
            <a:r>
              <a:rPr lang="en-US" altLang="zh-HK" dirty="0" smtClean="0"/>
              <a:t>Physical exam showed tenderness over the neck region. Upper and lower limb power were full, sensation intact, </a:t>
            </a:r>
            <a:r>
              <a:rPr lang="en-US" altLang="zh-HK" dirty="0" err="1" smtClean="0"/>
              <a:t>normoflexia</a:t>
            </a:r>
            <a:r>
              <a:rPr lang="en-US" altLang="zh-HK" dirty="0" smtClean="0"/>
              <a:t> with normal tone.</a:t>
            </a:r>
          </a:p>
          <a:p>
            <a:pPr eaLnBrk="1" fontAlgn="auto" hangingPunct="1">
              <a:spcAft>
                <a:spcPts val="0"/>
              </a:spcAft>
              <a:buFont typeface="Arial" pitchFamily="34" charset="0"/>
              <a:buChar char="•"/>
              <a:defRPr/>
            </a:pPr>
            <a:endParaRPr lang="zh-TW" alt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zh-HK" smtClean="0"/>
              <a:t>Case 3</a:t>
            </a:r>
            <a:endParaRPr lang="zh-HK" altLang="en-US" smtClean="0"/>
          </a:p>
        </p:txBody>
      </p:sp>
      <p:sp>
        <p:nvSpPr>
          <p:cNvPr id="21507" name="Content Placeholder 2"/>
          <p:cNvSpPr>
            <a:spLocks noGrp="1"/>
          </p:cNvSpPr>
          <p:nvPr>
            <p:ph idx="1"/>
          </p:nvPr>
        </p:nvSpPr>
        <p:spPr/>
        <p:txBody>
          <a:bodyPr/>
          <a:lstStyle/>
          <a:p>
            <a:pPr eaLnBrk="1" hangingPunct="1"/>
            <a:r>
              <a:rPr lang="en-US" altLang="zh-HK" smtClean="0"/>
              <a:t>Q1: Name the radiological findings. (3 marks)</a:t>
            </a:r>
            <a:endParaRPr lang="zh-TW" altLang="zh-HK" smtClean="0"/>
          </a:p>
          <a:p>
            <a:pPr eaLnBrk="1" hangingPunct="1"/>
            <a:endParaRPr lang="en-US" altLang="zh-HK" smtClean="0"/>
          </a:p>
          <a:p>
            <a:pPr eaLnBrk="1" hangingPunct="1"/>
            <a:r>
              <a:rPr lang="en-US" altLang="zh-HK" i="1" smtClean="0"/>
              <a:t>Cavitating lesion (1 mark) with fluid level (1 mark) at left middle zone</a:t>
            </a:r>
            <a:endParaRPr lang="zh-TW" altLang="zh-HK" i="1" smtClean="0"/>
          </a:p>
          <a:p>
            <a:pPr eaLnBrk="1" hangingPunct="1"/>
            <a:r>
              <a:rPr lang="en-US" altLang="zh-HK" i="1" smtClean="0"/>
              <a:t>Roundish shadow at right lower zone likely nipple shadow (1 mark)</a:t>
            </a:r>
            <a:endParaRPr lang="zh-TW" altLang="zh-HK" i="1" smtClean="0"/>
          </a:p>
          <a:p>
            <a:pPr eaLnBrk="1" hangingPunct="1"/>
            <a:endParaRPr lang="zh-HK"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zh-HK" smtClean="0"/>
              <a:t>Case 3</a:t>
            </a:r>
            <a:endParaRPr lang="zh-HK" altLang="en-US" smtClean="0"/>
          </a:p>
        </p:txBody>
      </p:sp>
      <p:sp>
        <p:nvSpPr>
          <p:cNvPr id="22531" name="Content Placeholder 2"/>
          <p:cNvSpPr>
            <a:spLocks noGrp="1"/>
          </p:cNvSpPr>
          <p:nvPr>
            <p:ph idx="1"/>
          </p:nvPr>
        </p:nvSpPr>
        <p:spPr/>
        <p:txBody>
          <a:bodyPr>
            <a:normAutofit fontScale="92500"/>
          </a:bodyPr>
          <a:lstStyle/>
          <a:p>
            <a:pPr eaLnBrk="1" hangingPunct="1"/>
            <a:r>
              <a:rPr lang="en-US" altLang="zh-HK" sz="2800" smtClean="0"/>
              <a:t>Q2: Name 3 types of lung infections and one corresponding causative organism for each type that may present with this XR finding. (3 marks)</a:t>
            </a:r>
            <a:endParaRPr lang="zh-TW" altLang="zh-HK" sz="2800" smtClean="0"/>
          </a:p>
          <a:p>
            <a:pPr eaLnBrk="1" hangingPunct="1"/>
            <a:endParaRPr lang="en-US" altLang="zh-HK" sz="2800" smtClean="0"/>
          </a:p>
          <a:p>
            <a:pPr eaLnBrk="1" hangingPunct="1"/>
            <a:r>
              <a:rPr lang="en-US" altLang="zh-HK" sz="2800" i="1" smtClean="0"/>
              <a:t>Pulmonary tuberculosis, </a:t>
            </a:r>
            <a:r>
              <a:rPr lang="zh-TW" altLang="zh-HK" sz="2800" i="1" smtClean="0"/>
              <a:t>Mycobacterium tuberculosis</a:t>
            </a:r>
          </a:p>
          <a:p>
            <a:pPr eaLnBrk="1" hangingPunct="1"/>
            <a:r>
              <a:rPr lang="en-US" altLang="zh-HK" sz="2800" i="1" smtClean="0"/>
              <a:t>Bacterial pulmonary abscess, </a:t>
            </a:r>
            <a:r>
              <a:rPr lang="zh-TW" altLang="zh-HK" sz="2800" i="1" smtClean="0"/>
              <a:t>Streptococcus p., Staph.aureus, Klebsiella p., H. influenzae</a:t>
            </a:r>
          </a:p>
          <a:p>
            <a:pPr eaLnBrk="1" hangingPunct="1"/>
            <a:r>
              <a:rPr lang="en-US" altLang="zh-HK" sz="2800" i="1" smtClean="0"/>
              <a:t>Fungal infection, </a:t>
            </a:r>
            <a:r>
              <a:rPr lang="zh-TW" altLang="zh-HK" sz="2800" i="1" smtClean="0"/>
              <a:t>Aspergillus fumigatus</a:t>
            </a:r>
          </a:p>
          <a:p>
            <a:pPr eaLnBrk="1" hangingPunct="1"/>
            <a:r>
              <a:rPr lang="en-US" altLang="zh-HK" sz="2800" i="1" smtClean="0"/>
              <a:t>Non-tuberculous Mycobacterial infection, </a:t>
            </a:r>
            <a:r>
              <a:rPr lang="zh-TW" altLang="zh-HK" sz="2800" i="1" smtClean="0"/>
              <a:t>M. avium-intracelluare and M. kansaii</a:t>
            </a:r>
          </a:p>
          <a:p>
            <a:pPr eaLnBrk="1" hangingPunct="1"/>
            <a:endParaRPr lang="zh-HK"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53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53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zh-HK" smtClean="0"/>
              <a:t>Case 3</a:t>
            </a:r>
            <a:endParaRPr lang="zh-HK" altLang="en-US" smtClean="0"/>
          </a:p>
        </p:txBody>
      </p:sp>
      <p:sp>
        <p:nvSpPr>
          <p:cNvPr id="23555" name="Content Placeholder 2"/>
          <p:cNvSpPr>
            <a:spLocks noGrp="1"/>
          </p:cNvSpPr>
          <p:nvPr>
            <p:ph idx="1"/>
          </p:nvPr>
        </p:nvSpPr>
        <p:spPr/>
        <p:txBody>
          <a:bodyPr>
            <a:normAutofit fontScale="92500" lnSpcReduction="10000"/>
          </a:bodyPr>
          <a:lstStyle/>
          <a:p>
            <a:pPr eaLnBrk="1" hangingPunct="1"/>
            <a:r>
              <a:rPr lang="en-US" altLang="zh-HK" smtClean="0"/>
              <a:t>Q3: Name 3 other causes for such XR finding. (3 marks)</a:t>
            </a:r>
            <a:endParaRPr lang="zh-TW" altLang="zh-HK" smtClean="0"/>
          </a:p>
          <a:p>
            <a:pPr eaLnBrk="1" hangingPunct="1"/>
            <a:r>
              <a:rPr lang="en-US" altLang="zh-HK" sz="2400" i="1" smtClean="0"/>
              <a:t>Primary bronchogenic carcinoma of lung, esp squamous cell carcinoma</a:t>
            </a:r>
            <a:endParaRPr lang="zh-TW" altLang="zh-HK" sz="2400" i="1" smtClean="0"/>
          </a:p>
          <a:p>
            <a:pPr eaLnBrk="1" hangingPunct="1"/>
            <a:r>
              <a:rPr lang="en-US" altLang="zh-HK" sz="2400" i="1" smtClean="0"/>
              <a:t>Granulomatosis with Polyangiitis</a:t>
            </a:r>
            <a:endParaRPr lang="zh-TW" altLang="zh-HK" sz="2400" i="1" smtClean="0"/>
          </a:p>
          <a:p>
            <a:pPr eaLnBrk="1" hangingPunct="1"/>
            <a:r>
              <a:rPr lang="en-US" altLang="zh-HK" sz="2400" i="1" smtClean="0"/>
              <a:t>Rheumatic Nodules</a:t>
            </a:r>
            <a:endParaRPr lang="zh-TW" altLang="zh-HK" sz="2400" i="1" smtClean="0"/>
          </a:p>
          <a:p>
            <a:pPr eaLnBrk="1" hangingPunct="1"/>
            <a:r>
              <a:rPr lang="en-US" altLang="zh-HK" sz="2400" i="1" smtClean="0"/>
              <a:t>Sarcoidosis</a:t>
            </a:r>
            <a:endParaRPr lang="zh-TW" altLang="zh-HK" sz="2400" i="1" smtClean="0"/>
          </a:p>
          <a:p>
            <a:pPr eaLnBrk="1" hangingPunct="1"/>
            <a:r>
              <a:rPr lang="en-US" altLang="zh-HK" sz="2400" i="1" smtClean="0"/>
              <a:t>Pulmonary metastasis from squamous cell carcinomas, mainly from GI tract and breast, sarcomas, and adenocarcinomas.</a:t>
            </a:r>
            <a:endParaRPr lang="zh-TW" altLang="zh-HK" sz="2400" i="1" smtClean="0"/>
          </a:p>
          <a:p>
            <a:pPr eaLnBrk="1" hangingPunct="1"/>
            <a:r>
              <a:rPr lang="en-US" altLang="zh-HK" sz="2400" i="1" smtClean="0"/>
              <a:t>Pulmonary infarct</a:t>
            </a:r>
            <a:endParaRPr lang="zh-TW" altLang="zh-HK" sz="2400" i="1" smtClean="0"/>
          </a:p>
          <a:p>
            <a:pPr eaLnBrk="1" hangingPunct="1"/>
            <a:r>
              <a:rPr lang="en-US" altLang="zh-HK" sz="2400" i="1" smtClean="0"/>
              <a:t>Entities that overlap with cystic diseases like Langerhans cell histiocytosis</a:t>
            </a:r>
            <a:endParaRPr lang="zh-TW" altLang="zh-HK" sz="2400" i="1" smtClean="0"/>
          </a:p>
          <a:p>
            <a:pPr eaLnBrk="1" hangingPunct="1"/>
            <a:endParaRPr lang="zh-HK"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355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55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圖片 5" descr="D:\NGF\NGF\CMC A&amp;E\X_ray_Archived\Cavitating lung lesion\CXR 11_20Dec2012.jpg"/>
          <p:cNvPicPr>
            <a:picLocks noChangeAspect="1" noChangeArrowheads="1"/>
          </p:cNvPicPr>
          <p:nvPr/>
        </p:nvPicPr>
        <p:blipFill>
          <a:blip r:embed="rId3" cstate="print"/>
          <a:srcRect/>
          <a:stretch>
            <a:fillRect/>
          </a:stretch>
        </p:blipFill>
        <p:spPr bwMode="auto">
          <a:xfrm>
            <a:off x="1422400" y="0"/>
            <a:ext cx="59578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zh-HK" smtClean="0"/>
              <a:t>Case 3</a:t>
            </a:r>
            <a:endParaRPr lang="zh-HK" altLang="en-US" smtClean="0"/>
          </a:p>
        </p:txBody>
      </p:sp>
      <p:sp>
        <p:nvSpPr>
          <p:cNvPr id="25603" name="Content Placeholder 2"/>
          <p:cNvSpPr>
            <a:spLocks noGrp="1"/>
          </p:cNvSpPr>
          <p:nvPr>
            <p:ph idx="1"/>
          </p:nvPr>
        </p:nvSpPr>
        <p:spPr/>
        <p:txBody>
          <a:bodyPr/>
          <a:lstStyle/>
          <a:p>
            <a:pPr eaLnBrk="1" hangingPunct="1"/>
            <a:r>
              <a:rPr lang="en-US" altLang="zh-HK" smtClean="0"/>
              <a:t>Q4: Below is her chest X-ray after 5 months. What treatment is likely received by her? (1 mark)</a:t>
            </a:r>
            <a:endParaRPr lang="zh-TW" altLang="zh-HK" smtClean="0"/>
          </a:p>
          <a:p>
            <a:pPr eaLnBrk="1" hangingPunct="1"/>
            <a:endParaRPr lang="en-US" altLang="zh-HK" smtClean="0"/>
          </a:p>
          <a:p>
            <a:pPr eaLnBrk="1" hangingPunct="1"/>
            <a:r>
              <a:rPr lang="en-US" altLang="zh-HK" i="1" smtClean="0"/>
              <a:t>anti-TB treatment</a:t>
            </a:r>
            <a:endParaRPr lang="zh-TW" altLang="zh-HK" i="1" smtClean="0"/>
          </a:p>
          <a:p>
            <a:pPr eaLnBrk="1" hangingPunct="1"/>
            <a:endParaRPr lang="zh-HK"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zh-HK" smtClean="0"/>
              <a:t>Case 4</a:t>
            </a:r>
            <a:endParaRPr lang="zh-HK" altLang="en-US" smtClean="0"/>
          </a:p>
        </p:txBody>
      </p:sp>
      <p:sp>
        <p:nvSpPr>
          <p:cNvPr id="26627" name="Content Placeholder 2"/>
          <p:cNvSpPr>
            <a:spLocks noGrp="1"/>
          </p:cNvSpPr>
          <p:nvPr>
            <p:ph idx="1"/>
          </p:nvPr>
        </p:nvSpPr>
        <p:spPr/>
        <p:txBody>
          <a:bodyPr/>
          <a:lstStyle/>
          <a:p>
            <a:r>
              <a:rPr lang="en-US" altLang="zh-HK" sz="2800" smtClean="0"/>
              <a:t>39-year-old female had a nap when she was home after work at 5pm. She woke up with dizziness, headache and repeated vomiting of undigested food at 6pm. When her husband went home at 7pm she was sent to A&amp;E Department by ambulance. She was fully conscious on arrival and was put in sitting position (which she preferred) in a trolley. Her blood pressure was 129/90 mmHg, pulse 73/min regular. No focal neurological deficits were found. She had good past health.</a:t>
            </a:r>
            <a:endParaRPr lang="zh-TW" altLang="zh-HK" sz="2800" smtClean="0"/>
          </a:p>
          <a:p>
            <a:endParaRPr lang="zh-HK" alt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zh-HK" smtClean="0"/>
              <a:t>Case 4</a:t>
            </a:r>
            <a:endParaRPr lang="zh-HK" altLang="en-US" smtClean="0"/>
          </a:p>
        </p:txBody>
      </p:sp>
      <p:sp>
        <p:nvSpPr>
          <p:cNvPr id="27651" name="Content Placeholder 2"/>
          <p:cNvSpPr>
            <a:spLocks noGrp="1"/>
          </p:cNvSpPr>
          <p:nvPr>
            <p:ph idx="1"/>
          </p:nvPr>
        </p:nvSpPr>
        <p:spPr/>
        <p:txBody>
          <a:bodyPr>
            <a:normAutofit lnSpcReduction="10000"/>
          </a:bodyPr>
          <a:lstStyle/>
          <a:p>
            <a:r>
              <a:rPr lang="en-US" altLang="zh-HK" smtClean="0"/>
              <a:t>Q1. Name three categories of important differential diagnosis you have to think of. (2 marks)</a:t>
            </a:r>
            <a:endParaRPr lang="zh-TW" altLang="zh-HK" smtClean="0"/>
          </a:p>
          <a:p>
            <a:endParaRPr lang="en-US" altLang="zh-HK" smtClean="0"/>
          </a:p>
          <a:p>
            <a:r>
              <a:rPr lang="en-US" altLang="zh-HK" sz="2800" i="1" smtClean="0"/>
              <a:t>SAH </a:t>
            </a:r>
          </a:p>
          <a:p>
            <a:r>
              <a:rPr lang="en-US" altLang="zh-HK" sz="2800" i="1" smtClean="0"/>
              <a:t>CNS infection</a:t>
            </a:r>
            <a:endParaRPr lang="zh-TW" altLang="zh-HK" sz="2800" i="1" smtClean="0"/>
          </a:p>
          <a:p>
            <a:r>
              <a:rPr lang="en-US" altLang="zh-HK" sz="2800" i="1" smtClean="0"/>
              <a:t>arterial dissection, cerebral venous sinus thrombosis, head injury, etc (but not HT encephalopathy)</a:t>
            </a:r>
          </a:p>
          <a:p>
            <a:r>
              <a:rPr lang="en-US" altLang="zh-HK" sz="2800" i="1" smtClean="0"/>
              <a:t>(1 mark for SAH and half mark for the other two)</a:t>
            </a:r>
            <a:endParaRPr lang="zh-TW" altLang="zh-HK" sz="2800" i="1" smtClean="0"/>
          </a:p>
          <a:p>
            <a:endParaRPr lang="zh-HK"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圖片 1" descr="D:\NGF\NGF\CMC A&amp;E\Z_CT_2018\SAH_Jan2018\CT brain A_18Jan2018\CT Brain A 07.jpg"/>
          <p:cNvPicPr>
            <a:picLocks noChangeAspect="1" noChangeArrowheads="1"/>
          </p:cNvPicPr>
          <p:nvPr/>
        </p:nvPicPr>
        <p:blipFill>
          <a:blip r:embed="rId3" cstate="print"/>
          <a:srcRect/>
          <a:stretch>
            <a:fillRect/>
          </a:stretch>
        </p:blipFill>
        <p:spPr bwMode="auto">
          <a:xfrm>
            <a:off x="611188" y="33338"/>
            <a:ext cx="7685087" cy="6824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zh-HK" smtClean="0"/>
              <a:t>Case 4</a:t>
            </a:r>
            <a:endParaRPr lang="zh-HK" altLang="en-US" smtClean="0"/>
          </a:p>
        </p:txBody>
      </p:sp>
      <p:sp>
        <p:nvSpPr>
          <p:cNvPr id="29699" name="Content Placeholder 2"/>
          <p:cNvSpPr>
            <a:spLocks noGrp="1"/>
          </p:cNvSpPr>
          <p:nvPr>
            <p:ph idx="1"/>
          </p:nvPr>
        </p:nvSpPr>
        <p:spPr/>
        <p:txBody>
          <a:bodyPr/>
          <a:lstStyle/>
          <a:p>
            <a:r>
              <a:rPr lang="en-US" altLang="zh-HK" dirty="0" smtClean="0"/>
              <a:t>Q2. Below is one of her CT brain cut. What is the diagnosis. (2 marks)</a:t>
            </a:r>
            <a:endParaRPr lang="zh-TW" altLang="zh-HK" dirty="0" smtClean="0"/>
          </a:p>
          <a:p>
            <a:endParaRPr lang="en-US" altLang="zh-HK" dirty="0" smtClean="0"/>
          </a:p>
          <a:p>
            <a:r>
              <a:rPr lang="en-US" altLang="zh-HK" i="1" dirty="0" smtClean="0"/>
              <a:t>Subarachnoid hemorrhage with </a:t>
            </a:r>
            <a:r>
              <a:rPr lang="en-US" altLang="zh-HK" i="1" smtClean="0"/>
              <a:t>distended ventricles</a:t>
            </a:r>
            <a:endParaRPr lang="zh-TW" altLang="zh-HK" i="1" smtClean="0"/>
          </a:p>
          <a:p>
            <a:endParaRPr lang="zh-HK"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zh-HK" smtClean="0"/>
              <a:t>Case 4</a:t>
            </a:r>
            <a:endParaRPr lang="zh-HK" altLang="en-US" smtClean="0"/>
          </a:p>
        </p:txBody>
      </p:sp>
      <p:sp>
        <p:nvSpPr>
          <p:cNvPr id="30723" name="Content Placeholder 2"/>
          <p:cNvSpPr>
            <a:spLocks noGrp="1"/>
          </p:cNvSpPr>
          <p:nvPr>
            <p:ph idx="1"/>
          </p:nvPr>
        </p:nvSpPr>
        <p:spPr/>
        <p:txBody>
          <a:bodyPr>
            <a:normAutofit fontScale="92500" lnSpcReduction="10000"/>
          </a:bodyPr>
          <a:lstStyle/>
          <a:p>
            <a:r>
              <a:rPr lang="en-US" altLang="zh-HK" sz="2800" smtClean="0"/>
              <a:t>Q3. Name three more clues to your above diagnosis, not given to you in the history and physical examination mentioned above. (3 marks)</a:t>
            </a:r>
            <a:endParaRPr lang="zh-TW" altLang="zh-HK" sz="2800" smtClean="0"/>
          </a:p>
          <a:p>
            <a:r>
              <a:rPr lang="en-US" altLang="zh-HK" sz="2800" i="1" smtClean="0"/>
              <a:t>Neck pain or neck stiffness</a:t>
            </a:r>
            <a:endParaRPr lang="zh-TW" altLang="zh-HK" sz="2800" i="1" smtClean="0"/>
          </a:p>
          <a:p>
            <a:r>
              <a:rPr lang="en-US" altLang="zh-HK" sz="2800" i="1" smtClean="0"/>
              <a:t>Character of the headache – thunderclap headache, worst ever headache, pulsatile</a:t>
            </a:r>
            <a:endParaRPr lang="zh-TW" altLang="zh-HK" sz="2800" i="1" smtClean="0"/>
          </a:p>
          <a:p>
            <a:r>
              <a:rPr lang="en-US" altLang="zh-HK" sz="2800" i="1" smtClean="0"/>
              <a:t>Any history of seizure</a:t>
            </a:r>
            <a:endParaRPr lang="zh-TW" altLang="zh-HK" sz="2800" i="1" smtClean="0"/>
          </a:p>
          <a:p>
            <a:r>
              <a:rPr lang="en-US" altLang="zh-HK" sz="2800" i="1" smtClean="0"/>
              <a:t>Any history of LOC</a:t>
            </a:r>
            <a:endParaRPr lang="zh-TW" altLang="zh-HK" sz="2800" i="1" smtClean="0"/>
          </a:p>
          <a:p>
            <a:r>
              <a:rPr lang="en-US" altLang="zh-HK" sz="2800" i="1" smtClean="0"/>
              <a:t>Intraocular hemorrhage on P/E (subhyaloid hemorrhage on fundi exam)</a:t>
            </a:r>
            <a:endParaRPr lang="zh-TW" altLang="zh-HK" sz="2800" i="1" smtClean="0"/>
          </a:p>
          <a:p>
            <a:r>
              <a:rPr lang="en-US" altLang="zh-HK" sz="2800" i="1" smtClean="0"/>
              <a:t>Cranial nerve lesions on P/E</a:t>
            </a:r>
            <a:endParaRPr lang="zh-TW" altLang="zh-HK" sz="2800" i="1" smtClean="0"/>
          </a:p>
          <a:p>
            <a:endParaRPr lang="zh-HK"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2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2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2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2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AutoShape 2" descr="https://gateway1.ha.org.hk/owa/service.svc/s/,DanaInfo=webmail-pri.corp.ha.org.hk,SSL+GetFileAttachment?id=AAMkADUyNDljMjY0LWIzMTYtNGQ3MS04YTg0LWZhNDkzNDNjMTQ0MgBGAAAAAAA8FSFEi%2BvWEYyTAAKlkzNYBwDJhl38YyrWEYyHAAKlkzNYAAAAVChMAABpyvy%2FG%2Fa2QIKxh6toFXsYAADDYDAeAAABEgAQAPwxOLMlSQVCsYvGPPFfW6s%3D&amp;X-OWA-CANARY=huX_moH5BkyjtoAtxF99r7vNmv35YdUIFOEQ7_J5DtL1G5ZiR8wDxa2d-LltD-n-XjXyqWgbrg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kumimoji="0" lang="zh-TW" altLang="en-US">
              <a:latin typeface="Calibri" pitchFamily="34" charset="0"/>
            </a:endParaRPr>
          </a:p>
        </p:txBody>
      </p:sp>
      <p:sp>
        <p:nvSpPr>
          <p:cNvPr id="4099" name="AutoShape 4" descr="https://gateway1.ha.org.hk/owa/service.svc/s/,DanaInfo=webmail-pri.corp.ha.org.hk,SSL+GetFileAttachment?id=AAMkADUyNDljMjY0LWIzMTYtNGQ3MS04YTg0LWZhNDkzNDNjMTQ0MgBGAAAAAAA8FSFEi%2BvWEYyTAAKlkzNYBwDJhl38YyrWEYyHAAKlkzNYAAAAVChMAABpyvy%2FG%2Fa2QIKxh6toFXsYAADDYDAeAAABEgAQAPwxOLMlSQVCsYvGPPFfW6s%3D&amp;X-OWA-CANARY=huX_moH5BkyjtoAtxF99r7vNmv35YdUIFOEQ7_J5DtL1G5ZiR8wDxa2d-LltD-n-XjXyqWgbrg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kumimoji="0" lang="zh-TW" altLang="en-US">
              <a:latin typeface="Calibri" pitchFamily="34" charset="0"/>
            </a:endParaRPr>
          </a:p>
        </p:txBody>
      </p:sp>
      <p:sp>
        <p:nvSpPr>
          <p:cNvPr id="4100" name="AutoShape 6" descr="https://gateway1.ha.org.hk/owa/service.svc/s/,DanaInfo=webmail-pri.corp.ha.org.hk,SSL+GetFileAttachment?id=AAMkADUyNDljMjY0LWIzMTYtNGQ3MS04YTg0LWZhNDkzNDNjMTQ0MgBGAAAAAAA8FSFEi%2BvWEYyTAAKlkzNYBwDJhl38YyrWEYyHAAKlkzNYAAAAVChMAABpyvy%2FG%2Fa2QIKxh6toFXsYAADDYDAeAAABEgAQAPwxOLMlSQVCsYvGPPFfW6s%3D&amp;X-OWA-CANARY=huX_moH5BkyjtoAtxF99r7vNmv35YdUIFOEQ7_J5DtL1G5ZiR8wDxa2d-LltD-n-XjXyqWgbrg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kumimoji="0" lang="zh-TW" altLang="en-US">
              <a:latin typeface="Calibri" pitchFamily="34" charset="0"/>
            </a:endParaRPr>
          </a:p>
        </p:txBody>
      </p:sp>
      <p:sp>
        <p:nvSpPr>
          <p:cNvPr id="4101" name="AutoShape 8" descr="https://apis.mail.yahoo.com/ws/v3/mailboxes/@.id==VjJ-TvRqMV3syq1NT_tDl_Q-vA2ltI7hErQYjOsP6IrCP5p20VDkizIz8JIeJo6v1DV3GH4nkLovJSeSm65J69qU1w/messages/@.id==AFHS2goAACZjWmaFXADPCGXVl0E/content/parts/@.id==2/thumbnail?appId=YahooMailNeo&amp;downloadWhenThumbnailFails=true&amp;pid=2"/>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kumimoji="0" lang="zh-TW" altLang="en-US">
              <a:latin typeface="Calibri" pitchFamily="34" charset="0"/>
            </a:endParaRPr>
          </a:p>
        </p:txBody>
      </p:sp>
      <p:pic>
        <p:nvPicPr>
          <p:cNvPr id="4102" name="Picture 10"/>
          <p:cNvPicPr>
            <a:picLocks noChangeAspect="1" noChangeArrowheads="1"/>
          </p:cNvPicPr>
          <p:nvPr/>
        </p:nvPicPr>
        <p:blipFill>
          <a:blip r:embed="rId3" cstate="print"/>
          <a:srcRect/>
          <a:stretch>
            <a:fillRect/>
          </a:stretch>
        </p:blipFill>
        <p:spPr bwMode="auto">
          <a:xfrm>
            <a:off x="155575" y="1308100"/>
            <a:ext cx="4351338" cy="4568825"/>
          </a:xfrm>
          <a:prstGeom prst="rect">
            <a:avLst/>
          </a:prstGeom>
          <a:noFill/>
          <a:ln w="9525">
            <a:noFill/>
            <a:miter lim="800000"/>
            <a:headEnd/>
            <a:tailEnd/>
          </a:ln>
        </p:spPr>
      </p:pic>
      <p:pic>
        <p:nvPicPr>
          <p:cNvPr id="4103" name="Picture 11"/>
          <p:cNvPicPr>
            <a:picLocks noChangeAspect="1" noChangeArrowheads="1"/>
          </p:cNvPicPr>
          <p:nvPr/>
        </p:nvPicPr>
        <p:blipFill>
          <a:blip r:embed="rId4" cstate="print"/>
          <a:srcRect/>
          <a:stretch>
            <a:fillRect/>
          </a:stretch>
        </p:blipFill>
        <p:spPr bwMode="auto">
          <a:xfrm>
            <a:off x="4702175" y="1125538"/>
            <a:ext cx="4071938" cy="5105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zh-HK" smtClean="0"/>
              <a:t>Case 4</a:t>
            </a:r>
            <a:endParaRPr lang="zh-HK" altLang="en-US" smtClean="0"/>
          </a:p>
        </p:txBody>
      </p:sp>
      <p:sp>
        <p:nvSpPr>
          <p:cNvPr id="31747" name="Content Placeholder 2"/>
          <p:cNvSpPr>
            <a:spLocks noGrp="1"/>
          </p:cNvSpPr>
          <p:nvPr>
            <p:ph idx="1"/>
          </p:nvPr>
        </p:nvSpPr>
        <p:spPr/>
        <p:txBody>
          <a:bodyPr>
            <a:normAutofit lnSpcReduction="10000"/>
          </a:bodyPr>
          <a:lstStyle/>
          <a:p>
            <a:r>
              <a:rPr lang="en-US" altLang="zh-HK" sz="2800" dirty="0" smtClean="0"/>
              <a:t>Q4. If the first CT brain (plain) was normal, name three differential diagnoses now in descending order of possibility. (2 marks)</a:t>
            </a:r>
          </a:p>
          <a:p>
            <a:r>
              <a:rPr lang="en-US" altLang="zh-HK" sz="2400" i="1" dirty="0" smtClean="0"/>
              <a:t>SAH  </a:t>
            </a:r>
            <a:endParaRPr lang="zh-TW" altLang="zh-HK" sz="2400" i="1" dirty="0" smtClean="0"/>
          </a:p>
          <a:p>
            <a:r>
              <a:rPr lang="en-US" altLang="zh-HK" sz="2400" i="1" dirty="0" smtClean="0"/>
              <a:t>CNS infection    </a:t>
            </a:r>
            <a:endParaRPr lang="zh-TW" altLang="zh-HK" sz="2400" i="1" dirty="0" smtClean="0"/>
          </a:p>
          <a:p>
            <a:r>
              <a:rPr lang="en-US" altLang="zh-HK" sz="2400" i="1" dirty="0" smtClean="0"/>
              <a:t>Migraine             </a:t>
            </a:r>
            <a:endParaRPr lang="zh-TW" altLang="zh-HK" sz="2400" i="1" dirty="0" smtClean="0"/>
          </a:p>
          <a:p>
            <a:r>
              <a:rPr lang="en-US" altLang="zh-HK" sz="2400" i="1" dirty="0" smtClean="0"/>
              <a:t>Cluster headache and others</a:t>
            </a:r>
          </a:p>
          <a:p>
            <a:r>
              <a:rPr lang="en-US" altLang="zh-HK" sz="2400" i="1" dirty="0" smtClean="0"/>
              <a:t>(1 mark for SAH as 1</a:t>
            </a:r>
            <a:r>
              <a:rPr lang="en-US" altLang="zh-HK" sz="2400" i="1" baseline="30000" dirty="0" smtClean="0"/>
              <a:t>st</a:t>
            </a:r>
            <a:r>
              <a:rPr lang="en-US" altLang="zh-HK" sz="2400" i="1" dirty="0" smtClean="0"/>
              <a:t> diagnosis, half mark for the other possible two)</a:t>
            </a:r>
            <a:endParaRPr lang="zh-TW" altLang="zh-HK" sz="2400" i="1" dirty="0" smtClean="0"/>
          </a:p>
          <a:p>
            <a:r>
              <a:rPr lang="en-US" altLang="zh-HK" sz="2400" i="1" dirty="0" smtClean="0"/>
              <a:t>(no marks for ICH, head injury etc that are likely to have CT abnormalities)</a:t>
            </a:r>
            <a:endParaRPr lang="zh-TW" altLang="zh-HK" sz="2400" i="1" dirty="0" smtClean="0"/>
          </a:p>
          <a:p>
            <a:endParaRPr lang="zh-HK"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74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74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74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174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17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zh-HK" smtClean="0"/>
              <a:t>Case 4</a:t>
            </a:r>
            <a:endParaRPr lang="zh-HK" altLang="en-US" smtClean="0"/>
          </a:p>
        </p:txBody>
      </p:sp>
      <p:sp>
        <p:nvSpPr>
          <p:cNvPr id="32771" name="Content Placeholder 2"/>
          <p:cNvSpPr>
            <a:spLocks noGrp="1"/>
          </p:cNvSpPr>
          <p:nvPr>
            <p:ph idx="1"/>
          </p:nvPr>
        </p:nvSpPr>
        <p:spPr/>
        <p:txBody>
          <a:bodyPr/>
          <a:lstStyle/>
          <a:p>
            <a:r>
              <a:rPr lang="en-US" altLang="zh-HK" smtClean="0"/>
              <a:t>Q5: Name two further investigations that may be done on this patient. (1 mark)</a:t>
            </a:r>
            <a:endParaRPr lang="zh-TW" altLang="zh-HK" smtClean="0"/>
          </a:p>
          <a:p>
            <a:endParaRPr lang="en-US" altLang="zh-HK" smtClean="0"/>
          </a:p>
          <a:p>
            <a:r>
              <a:rPr lang="en-US" altLang="zh-HK" i="1" smtClean="0"/>
              <a:t>digital subtraction angiography, multi-detector CT or MR angiography.</a:t>
            </a:r>
            <a:endParaRPr lang="zh-TW" altLang="zh-HK" i="1" smtClean="0"/>
          </a:p>
          <a:p>
            <a:endParaRPr lang="zh-HK"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zh-HK" smtClean="0"/>
              <a:t>Case 4</a:t>
            </a:r>
            <a:endParaRPr lang="zh-HK" altLang="en-US" smtClean="0"/>
          </a:p>
        </p:txBody>
      </p:sp>
      <p:sp>
        <p:nvSpPr>
          <p:cNvPr id="33795" name="Content Placeholder 2"/>
          <p:cNvSpPr>
            <a:spLocks noGrp="1"/>
          </p:cNvSpPr>
          <p:nvPr>
            <p:ph idx="1"/>
          </p:nvPr>
        </p:nvSpPr>
        <p:spPr/>
        <p:txBody>
          <a:bodyPr/>
          <a:lstStyle/>
          <a:p>
            <a:r>
              <a:rPr lang="en-US" altLang="zh-HK" dirty="0" smtClean="0"/>
              <a:t>Q6: Name two </a:t>
            </a:r>
            <a:r>
              <a:rPr lang="en-US" altLang="zh-HK" smtClean="0"/>
              <a:t>possible interventions </a:t>
            </a:r>
            <a:r>
              <a:rPr lang="en-US" altLang="zh-HK" dirty="0" smtClean="0"/>
              <a:t>this patient may receive for definitive care to prevent recurrence. (1 mark)</a:t>
            </a:r>
            <a:endParaRPr lang="zh-TW" altLang="zh-HK" dirty="0" smtClean="0"/>
          </a:p>
          <a:p>
            <a:endParaRPr lang="en-US" altLang="zh-HK" dirty="0" smtClean="0"/>
          </a:p>
          <a:p>
            <a:r>
              <a:rPr lang="en-US" altLang="zh-HK" i="1" dirty="0" smtClean="0"/>
              <a:t>clipping through craniotomy; coiling through endovascular technique</a:t>
            </a:r>
            <a:endParaRPr lang="zh-TW" altLang="zh-HK" i="1" dirty="0" smtClean="0"/>
          </a:p>
          <a:p>
            <a:endParaRPr lang="zh-HK"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zh-HK" smtClean="0"/>
              <a:t>Case 5</a:t>
            </a:r>
            <a:endParaRPr lang="zh-HK" altLang="en-US" smtClean="0"/>
          </a:p>
        </p:txBody>
      </p:sp>
      <p:sp>
        <p:nvSpPr>
          <p:cNvPr id="34819" name="Content Placeholder 2"/>
          <p:cNvSpPr>
            <a:spLocks noGrp="1"/>
          </p:cNvSpPr>
          <p:nvPr>
            <p:ph idx="1"/>
          </p:nvPr>
        </p:nvSpPr>
        <p:spPr/>
        <p:txBody>
          <a:bodyPr/>
          <a:lstStyle/>
          <a:p>
            <a:r>
              <a:rPr lang="en-US" altLang="zh-HK" smtClean="0"/>
              <a:t>A 52-year-old gentleman took around 60 gram of mothballs for suicide. He grounded the mothballs into powder before ingestion. He complained of malaise and passed dark brown urine 20 hours after ingestion. </a:t>
            </a:r>
            <a:endParaRPr lang="zh-HK" altLang="en-US"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D:\Users\tky968\Desktop\ictx_a_1305110_f0001_c.jpg"/>
          <p:cNvPicPr>
            <a:picLocks noChangeAspect="1" noChangeArrowheads="1"/>
          </p:cNvPicPr>
          <p:nvPr/>
        </p:nvPicPr>
        <p:blipFill>
          <a:blip r:embed="rId3" cstate="print"/>
          <a:srcRect/>
          <a:stretch>
            <a:fillRect/>
          </a:stretch>
        </p:blipFill>
        <p:spPr bwMode="auto">
          <a:xfrm>
            <a:off x="2627313" y="260350"/>
            <a:ext cx="4152900" cy="5522913"/>
          </a:xfrm>
          <a:prstGeom prst="rect">
            <a:avLst/>
          </a:prstGeom>
          <a:noFill/>
          <a:ln w="9525">
            <a:noFill/>
            <a:miter lim="800000"/>
            <a:headEnd/>
            <a:tailEnd/>
          </a:ln>
        </p:spPr>
      </p:pic>
      <p:sp>
        <p:nvSpPr>
          <p:cNvPr id="35843" name="Rectangle 4"/>
          <p:cNvSpPr>
            <a:spLocks noChangeArrowheads="1"/>
          </p:cNvSpPr>
          <p:nvPr/>
        </p:nvSpPr>
        <p:spPr bwMode="auto">
          <a:xfrm>
            <a:off x="2417763" y="6021388"/>
            <a:ext cx="4572000" cy="646112"/>
          </a:xfrm>
          <a:prstGeom prst="rect">
            <a:avLst/>
          </a:prstGeom>
          <a:noFill/>
          <a:ln w="9525">
            <a:noFill/>
            <a:miter lim="800000"/>
            <a:headEnd/>
            <a:tailEnd/>
          </a:ln>
        </p:spPr>
        <p:txBody>
          <a:bodyPr>
            <a:spAutoFit/>
          </a:bodyPr>
          <a:lstStyle/>
          <a:p>
            <a:r>
              <a:rPr lang="en-US" altLang="zh-HK"/>
              <a:t>Dark urine of our patient 20 h after mothballs ingestion.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zh-HK" smtClean="0"/>
              <a:t>Case 5</a:t>
            </a:r>
            <a:endParaRPr lang="zh-HK" altLang="en-US" smtClean="0"/>
          </a:p>
        </p:txBody>
      </p:sp>
      <p:sp>
        <p:nvSpPr>
          <p:cNvPr id="36867" name="Content Placeholder 2"/>
          <p:cNvSpPr>
            <a:spLocks noGrp="1"/>
          </p:cNvSpPr>
          <p:nvPr>
            <p:ph idx="1"/>
          </p:nvPr>
        </p:nvSpPr>
        <p:spPr/>
        <p:txBody>
          <a:bodyPr/>
          <a:lstStyle/>
          <a:p>
            <a:r>
              <a:rPr lang="en-US" altLang="zh-HK" dirty="0" smtClean="0"/>
              <a:t>Q1. Name 3 common ingredients of mothballs. (3 marks)</a:t>
            </a:r>
          </a:p>
          <a:p>
            <a:endParaRPr lang="en-US" altLang="zh-HK" dirty="0" smtClean="0"/>
          </a:p>
          <a:p>
            <a:r>
              <a:rPr lang="en-US" altLang="zh-HK" i="1" dirty="0" smtClean="0"/>
              <a:t>naphthalene </a:t>
            </a:r>
          </a:p>
          <a:p>
            <a:r>
              <a:rPr lang="en-US" altLang="zh-HK" i="1" dirty="0" err="1" smtClean="0"/>
              <a:t>paradichlorobenzene</a:t>
            </a:r>
            <a:r>
              <a:rPr lang="en-US" altLang="zh-HK" i="1" dirty="0" smtClean="0"/>
              <a:t> </a:t>
            </a:r>
          </a:p>
          <a:p>
            <a:r>
              <a:rPr lang="en-US" altLang="zh-HK" i="1" dirty="0" smtClean="0"/>
              <a:t>camphor</a:t>
            </a:r>
            <a:endParaRPr lang="zh-HK" altLang="en-US"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6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zh-HK" smtClean="0"/>
              <a:t>Case 5</a:t>
            </a:r>
            <a:endParaRPr lang="zh-HK" altLang="en-US" smtClean="0"/>
          </a:p>
        </p:txBody>
      </p:sp>
      <p:sp>
        <p:nvSpPr>
          <p:cNvPr id="37891" name="Content Placeholder 2"/>
          <p:cNvSpPr>
            <a:spLocks noGrp="1"/>
          </p:cNvSpPr>
          <p:nvPr>
            <p:ph idx="1"/>
          </p:nvPr>
        </p:nvSpPr>
        <p:spPr/>
        <p:txBody>
          <a:bodyPr/>
          <a:lstStyle/>
          <a:p>
            <a:r>
              <a:rPr lang="en-US" altLang="zh-HK" smtClean="0"/>
              <a:t>Q2. What is the most likely diagnosis in this patient? (2 marks)</a:t>
            </a:r>
          </a:p>
          <a:p>
            <a:endParaRPr lang="en-US" altLang="zh-HK" smtClean="0"/>
          </a:p>
          <a:p>
            <a:r>
              <a:rPr lang="en-US" altLang="zh-HK" i="1" smtClean="0"/>
              <a:t>hemoglobinuria with intravascular hemolysis after naphthalene mothball poisoning</a:t>
            </a:r>
            <a:endParaRPr lang="zh-HK" altLang="en-US" i="1"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8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zh-HK" smtClean="0"/>
              <a:t>Case 5</a:t>
            </a:r>
            <a:endParaRPr lang="zh-HK" altLang="en-US" smtClean="0"/>
          </a:p>
        </p:txBody>
      </p:sp>
      <p:sp>
        <p:nvSpPr>
          <p:cNvPr id="38915" name="Content Placeholder 2"/>
          <p:cNvSpPr>
            <a:spLocks noGrp="1"/>
          </p:cNvSpPr>
          <p:nvPr>
            <p:ph idx="1"/>
          </p:nvPr>
        </p:nvSpPr>
        <p:spPr/>
        <p:txBody>
          <a:bodyPr/>
          <a:lstStyle/>
          <a:p>
            <a:r>
              <a:rPr lang="en-US" altLang="zh-HK" dirty="0" smtClean="0"/>
              <a:t>Q3. Why were his symptoms occurred at 20 hours after ingestion? (2 marks)</a:t>
            </a:r>
          </a:p>
          <a:p>
            <a:endParaRPr lang="en-US" altLang="zh-HK" dirty="0" smtClean="0"/>
          </a:p>
          <a:p>
            <a:r>
              <a:rPr lang="en-US" altLang="zh-HK" i="1" dirty="0" smtClean="0"/>
              <a:t>It is because of the time necessary for the metabolism of naphthalene. The hepatic metabolites of naphthalene, primarily α-</a:t>
            </a:r>
            <a:r>
              <a:rPr lang="en-US" altLang="zh-HK" i="1" dirty="0" err="1" smtClean="0"/>
              <a:t>naphthol</a:t>
            </a:r>
            <a:r>
              <a:rPr lang="en-US" altLang="zh-HK" i="1" dirty="0" smtClean="0"/>
              <a:t>, are responsible for the oxidant stress causing </a:t>
            </a:r>
            <a:r>
              <a:rPr lang="en-US" altLang="zh-HK" i="1" dirty="0" err="1" smtClean="0"/>
              <a:t>hemolysis</a:t>
            </a:r>
            <a:r>
              <a:rPr lang="en-US" altLang="zh-HK" i="1" dirty="0" smtClean="0"/>
              <a:t> and </a:t>
            </a:r>
            <a:r>
              <a:rPr lang="en-US" altLang="zh-HK" i="1" dirty="0" err="1" smtClean="0"/>
              <a:t>methemoglobinemia</a:t>
            </a:r>
            <a:r>
              <a:rPr lang="en-US" altLang="zh-HK" i="1" dirty="0" smtClean="0"/>
              <a:t> </a:t>
            </a:r>
            <a:endParaRPr lang="zh-HK" altLang="en-US"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zh-HK" smtClean="0"/>
              <a:t>Case 5</a:t>
            </a:r>
            <a:endParaRPr lang="zh-HK" altLang="en-US" smtClean="0"/>
          </a:p>
        </p:txBody>
      </p:sp>
      <p:sp>
        <p:nvSpPr>
          <p:cNvPr id="39939" name="Content Placeholder 2"/>
          <p:cNvSpPr>
            <a:spLocks noGrp="1"/>
          </p:cNvSpPr>
          <p:nvPr>
            <p:ph idx="1"/>
          </p:nvPr>
        </p:nvSpPr>
        <p:spPr>
          <a:xfrm>
            <a:off x="395536" y="1412776"/>
            <a:ext cx="8496944" cy="4381947"/>
          </a:xfrm>
        </p:spPr>
        <p:txBody>
          <a:bodyPr>
            <a:noAutofit/>
          </a:bodyPr>
          <a:lstStyle/>
          <a:p>
            <a:r>
              <a:rPr lang="en-US" altLang="zh-HK" sz="2800" dirty="0" smtClean="0"/>
              <a:t>Q4. The patient brought along the ‘mothball powder’ of unknown ingredient.  How will you identify the ingredient in AED? What physical property of the mothball ingredient do you test for? (2 marks)</a:t>
            </a:r>
          </a:p>
          <a:p>
            <a:r>
              <a:rPr lang="en-US" altLang="zh-HK" sz="2400" i="1" dirty="0" smtClean="0"/>
              <a:t>Melting point tests. The melting points of </a:t>
            </a:r>
            <a:r>
              <a:rPr lang="en-US" altLang="zh-HK" sz="2400" i="1" dirty="0" err="1" smtClean="0"/>
              <a:t>paradichlorobenzene</a:t>
            </a:r>
            <a:r>
              <a:rPr lang="en-US" altLang="zh-HK" sz="2400" i="1" dirty="0" smtClean="0"/>
              <a:t> and naphthalene are 53°C and 80°C. In a water bath with temperature between 53°C and 80°C, </a:t>
            </a:r>
            <a:r>
              <a:rPr lang="en-US" altLang="zh-HK" sz="2400" i="1" dirty="0" err="1" smtClean="0"/>
              <a:t>paradichlorobenzene</a:t>
            </a:r>
            <a:r>
              <a:rPr lang="en-US" altLang="zh-HK" sz="2400" i="1" dirty="0" smtClean="0"/>
              <a:t> powder will melt while naphthalene powder will not. </a:t>
            </a:r>
          </a:p>
          <a:p>
            <a:r>
              <a:rPr lang="en-US" altLang="zh-HK" sz="2400" i="1" dirty="0" smtClean="0"/>
              <a:t>The mothball powder and tiny fragment forms tend to float more easily than intact mothballs, thus float test is less accurate than melting point test in identification of mothball powder.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914" y="1556792"/>
            <a:ext cx="9025582" cy="30977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50712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539750" y="496888"/>
            <a:ext cx="7848600" cy="6030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p:cNvSpPr>
            <a:spLocks noGrp="1"/>
          </p:cNvSpPr>
          <p:nvPr>
            <p:ph type="ctrTitle"/>
          </p:nvPr>
        </p:nvSpPr>
        <p:spPr/>
        <p:txBody>
          <a:bodyPr/>
          <a:lstStyle/>
          <a:p>
            <a:r>
              <a:rPr lang="en-US" altLang="zh-HK" smtClean="0"/>
              <a:t>Thank you!</a:t>
            </a:r>
            <a:endParaRPr lang="zh-HK" altLang="en-US" smtClean="0"/>
          </a:p>
        </p:txBody>
      </p:sp>
      <p:sp>
        <p:nvSpPr>
          <p:cNvPr id="5" name="Subtitle 4"/>
          <p:cNvSpPr>
            <a:spLocks noGrp="1"/>
          </p:cNvSpPr>
          <p:nvPr>
            <p:ph type="subTitle" idx="1"/>
          </p:nvPr>
        </p:nvSpPr>
        <p:spPr/>
        <p:txBody>
          <a:bodyPr/>
          <a:lstStyle/>
          <a:p>
            <a:pPr>
              <a:defRPr/>
            </a:pPr>
            <a:endParaRPr lang="zh-HK"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標題 1"/>
          <p:cNvSpPr>
            <a:spLocks noGrp="1"/>
          </p:cNvSpPr>
          <p:nvPr>
            <p:ph type="title"/>
          </p:nvPr>
        </p:nvSpPr>
        <p:spPr/>
        <p:txBody>
          <a:bodyPr/>
          <a:lstStyle/>
          <a:p>
            <a:pPr eaLnBrk="1" hangingPunct="1"/>
            <a:r>
              <a:rPr lang="en-US" altLang="zh-TW" smtClean="0"/>
              <a:t>Case 1</a:t>
            </a:r>
            <a:endParaRPr lang="zh-TW" altLang="en-US" smtClean="0"/>
          </a:p>
        </p:txBody>
      </p:sp>
      <p:sp>
        <p:nvSpPr>
          <p:cNvPr id="3" name="內容版面配置區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altLang="zh-HK" dirty="0" smtClean="0"/>
              <a:t>Q 1: Name the abnormality in the X-ray C spine. (2 marks) </a:t>
            </a:r>
          </a:p>
          <a:p>
            <a:pPr eaLnBrk="1" fontAlgn="auto" hangingPunct="1">
              <a:spcAft>
                <a:spcPts val="0"/>
              </a:spcAft>
              <a:buFont typeface="Arial" pitchFamily="34" charset="0"/>
              <a:buChar char="•"/>
              <a:defRPr/>
            </a:pPr>
            <a:endParaRPr lang="en-US" altLang="zh-HK" dirty="0" smtClean="0"/>
          </a:p>
          <a:p>
            <a:pPr eaLnBrk="1" fontAlgn="auto" hangingPunct="1">
              <a:spcAft>
                <a:spcPts val="0"/>
              </a:spcAft>
              <a:buFont typeface="Arial" pitchFamily="34" charset="0"/>
              <a:buChar char="•"/>
              <a:defRPr/>
            </a:pPr>
            <a:r>
              <a:rPr lang="en-US" altLang="zh-HK" i="1" dirty="0" smtClean="0"/>
              <a:t>Fracture line on base of odontoid process of C2</a:t>
            </a:r>
            <a:r>
              <a:rPr lang="en-US" altLang="zh-TW" i="1" dirty="0" smtClean="0"/>
              <a:t> and extends into the body of the axis.</a:t>
            </a:r>
          </a:p>
          <a:p>
            <a:pPr eaLnBrk="1" fontAlgn="auto" hangingPunct="1">
              <a:spcAft>
                <a:spcPts val="0"/>
              </a:spcAft>
              <a:buFont typeface="Arial" pitchFamily="34" charset="0"/>
              <a:buChar char="•"/>
              <a:defRPr/>
            </a:pPr>
            <a:endParaRPr lang="en-US" altLang="zh-HK" dirty="0" smtClean="0"/>
          </a:p>
          <a:p>
            <a:pPr marL="0" indent="0" eaLnBrk="1" fontAlgn="auto" hangingPunct="1">
              <a:spcAft>
                <a:spcPts val="0"/>
              </a:spcAft>
              <a:buFont typeface="Arial" charset="0"/>
              <a:buNone/>
              <a:defRPr/>
            </a:pPr>
            <a:endParaRPr lang="zh-TW"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zh-HK" smtClean="0"/>
              <a:t>Case 1 </a:t>
            </a:r>
            <a:endParaRPr lang="zh-HK" altLang="en-US" smtClean="0"/>
          </a:p>
        </p:txBody>
      </p:sp>
      <p:sp>
        <p:nvSpPr>
          <p:cNvPr id="7171" name="Content Placeholder 2"/>
          <p:cNvSpPr>
            <a:spLocks noGrp="1"/>
          </p:cNvSpPr>
          <p:nvPr>
            <p:ph idx="1"/>
          </p:nvPr>
        </p:nvSpPr>
        <p:spPr/>
        <p:txBody>
          <a:bodyPr/>
          <a:lstStyle/>
          <a:p>
            <a:pPr eaLnBrk="1" hangingPunct="1"/>
            <a:r>
              <a:rPr lang="en-US" altLang="zh-HK" smtClean="0"/>
              <a:t>Q2: What is the diagnosis? (2 marks)</a:t>
            </a:r>
          </a:p>
          <a:p>
            <a:pPr eaLnBrk="1" hangingPunct="1"/>
            <a:endParaRPr lang="en-US" altLang="zh-HK" smtClean="0"/>
          </a:p>
          <a:p>
            <a:pPr eaLnBrk="1" hangingPunct="1"/>
            <a:r>
              <a:rPr lang="en-US" altLang="zh-HK" i="1" smtClean="0"/>
              <a:t>Odontoid fracture (type III)</a:t>
            </a:r>
          </a:p>
          <a:p>
            <a:pPr eaLnBrk="1" hangingPunct="1"/>
            <a:endParaRPr lang="zh-HK"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1"/>
          <p:cNvSpPr>
            <a:spLocks noGrp="1"/>
          </p:cNvSpPr>
          <p:nvPr>
            <p:ph type="title"/>
          </p:nvPr>
        </p:nvSpPr>
        <p:spPr>
          <a:xfrm>
            <a:off x="395288" y="333375"/>
            <a:ext cx="8229600" cy="1143000"/>
          </a:xfrm>
        </p:spPr>
        <p:txBody>
          <a:bodyPr/>
          <a:lstStyle/>
          <a:p>
            <a:pPr eaLnBrk="1" hangingPunct="1"/>
            <a:r>
              <a:rPr lang="en-US" altLang="zh-TW" smtClean="0"/>
              <a:t>Case 1</a:t>
            </a:r>
            <a:endParaRPr lang="zh-TW" altLang="en-US" smtClean="0"/>
          </a:p>
        </p:txBody>
      </p:sp>
      <p:sp>
        <p:nvSpPr>
          <p:cNvPr id="3" name="內容版面配置區 2"/>
          <p:cNvSpPr>
            <a:spLocks noGrp="1"/>
          </p:cNvSpPr>
          <p:nvPr>
            <p:ph idx="1"/>
          </p:nvPr>
        </p:nvSpPr>
        <p:spPr/>
        <p:txBody>
          <a:bodyPr rtlCol="0">
            <a:normAutofit fontScale="92500" lnSpcReduction="20000"/>
          </a:bodyPr>
          <a:lstStyle/>
          <a:p>
            <a:pPr eaLnBrk="1" fontAlgn="auto" hangingPunct="1">
              <a:spcAft>
                <a:spcPts val="0"/>
              </a:spcAft>
              <a:buFont typeface="Arial" pitchFamily="34" charset="0"/>
              <a:buChar char="•"/>
              <a:defRPr/>
            </a:pPr>
            <a:r>
              <a:rPr lang="en-US" altLang="zh-HK" dirty="0" smtClean="0"/>
              <a:t>Q3: What is the </a:t>
            </a:r>
            <a:r>
              <a:rPr lang="en-US" altLang="zh-TW" dirty="0" smtClean="0"/>
              <a:t>most commonly used   classification for this injury and how to classify? (2 marks)</a:t>
            </a:r>
          </a:p>
          <a:p>
            <a:pPr eaLnBrk="1" fontAlgn="auto" hangingPunct="1">
              <a:spcAft>
                <a:spcPts val="0"/>
              </a:spcAft>
              <a:buFont typeface="Arial" pitchFamily="34" charset="0"/>
              <a:buChar char="•"/>
              <a:defRPr/>
            </a:pPr>
            <a:endParaRPr lang="en-US" altLang="zh-TW" dirty="0" smtClean="0"/>
          </a:p>
          <a:p>
            <a:pPr eaLnBrk="1" fontAlgn="auto" hangingPunct="1">
              <a:spcAft>
                <a:spcPts val="0"/>
              </a:spcAft>
              <a:buFont typeface="Arial" pitchFamily="34" charset="0"/>
              <a:buChar char="•"/>
              <a:defRPr/>
            </a:pPr>
            <a:r>
              <a:rPr lang="en-US" altLang="zh-TW" i="1" dirty="0" smtClean="0"/>
              <a:t>Anderson and </a:t>
            </a:r>
            <a:r>
              <a:rPr lang="en-US" altLang="zh-TW" i="1" dirty="0" err="1" smtClean="0"/>
              <a:t>D’Alonzo</a:t>
            </a:r>
            <a:r>
              <a:rPr lang="en-US" altLang="zh-TW" i="1" dirty="0" smtClean="0"/>
              <a:t> classification </a:t>
            </a:r>
          </a:p>
          <a:p>
            <a:pPr lvl="1" eaLnBrk="1" fontAlgn="auto" hangingPunct="1">
              <a:spcAft>
                <a:spcPts val="0"/>
              </a:spcAft>
              <a:buFont typeface="Arial" pitchFamily="34" charset="0"/>
              <a:buNone/>
              <a:defRPr/>
            </a:pPr>
            <a:r>
              <a:rPr lang="en-US" altLang="zh-TW" i="1" dirty="0" smtClean="0"/>
              <a:t>Type I: avulsion fracture of the apex (rare, stable)</a:t>
            </a:r>
          </a:p>
          <a:p>
            <a:pPr lvl="1" eaLnBrk="1" fontAlgn="auto" hangingPunct="1">
              <a:spcAft>
                <a:spcPts val="0"/>
              </a:spcAft>
              <a:buFont typeface="Arial" pitchFamily="34" charset="0"/>
              <a:buNone/>
              <a:defRPr/>
            </a:pPr>
            <a:r>
              <a:rPr lang="en-US" altLang="zh-TW" i="1" dirty="0" smtClean="0"/>
              <a:t>Type II: fracture through the base of the dens, at the junction of the </a:t>
            </a:r>
            <a:r>
              <a:rPr lang="en-US" altLang="zh-TW" i="1" dirty="0" err="1" smtClean="0"/>
              <a:t>odontoid</a:t>
            </a:r>
            <a:r>
              <a:rPr lang="en-US" altLang="zh-TW" i="1" dirty="0" smtClean="0"/>
              <a:t> base and the body of C2 – (most common ~2/3 cases, often unstable)</a:t>
            </a:r>
          </a:p>
          <a:p>
            <a:pPr lvl="1" eaLnBrk="1" fontAlgn="auto" hangingPunct="1">
              <a:spcAft>
                <a:spcPts val="0"/>
              </a:spcAft>
              <a:buFont typeface="Arial" pitchFamily="34" charset="0"/>
              <a:buNone/>
              <a:defRPr/>
            </a:pPr>
            <a:r>
              <a:rPr lang="en-US" altLang="zh-TW" i="1" dirty="0" smtClean="0"/>
              <a:t>Type III:  fracture extends into the body of the axis. Usually stable (~1/3 cases, usually stable)</a:t>
            </a:r>
            <a:endParaRPr lang="zh-TW" altLang="en-US"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標題 1"/>
          <p:cNvSpPr>
            <a:spLocks noGrp="1"/>
          </p:cNvSpPr>
          <p:nvPr>
            <p:ph type="title"/>
          </p:nvPr>
        </p:nvSpPr>
        <p:spPr/>
        <p:txBody>
          <a:bodyPr/>
          <a:lstStyle/>
          <a:p>
            <a:pPr eaLnBrk="1" hangingPunct="1"/>
            <a:r>
              <a:rPr lang="en-US" altLang="zh-TW" smtClean="0"/>
              <a:t>Case 1</a:t>
            </a:r>
            <a:endParaRPr lang="zh-TW" altLang="en-US" smtClean="0"/>
          </a:p>
        </p:txBody>
      </p:sp>
      <p:sp>
        <p:nvSpPr>
          <p:cNvPr id="9219" name="內容版面配置區 2"/>
          <p:cNvSpPr>
            <a:spLocks noGrp="1"/>
          </p:cNvSpPr>
          <p:nvPr>
            <p:ph idx="1"/>
          </p:nvPr>
        </p:nvSpPr>
        <p:spPr/>
        <p:txBody>
          <a:bodyPr/>
          <a:lstStyle/>
          <a:p>
            <a:pPr eaLnBrk="1" hangingPunct="1"/>
            <a:r>
              <a:rPr lang="en-US" altLang="zh-TW" smtClean="0"/>
              <a:t>Q4: What is the common etiology in young and elderly patients respectively? (2 marks)</a:t>
            </a:r>
          </a:p>
          <a:p>
            <a:pPr eaLnBrk="1" hangingPunct="1"/>
            <a:endParaRPr lang="en-US" altLang="zh-TW" smtClean="0"/>
          </a:p>
          <a:p>
            <a:pPr eaLnBrk="1" hangingPunct="1"/>
            <a:r>
              <a:rPr lang="en-US" altLang="zh-TW" i="1" smtClean="0"/>
              <a:t>Young- high-energy trauma (e.g. a motor vehicle accident), multi-trauma; Elderly-  low-energy trauma (e.g. a fall), isolated injury</a:t>
            </a:r>
          </a:p>
          <a:p>
            <a:pPr eaLnBrk="1" hangingPunct="1"/>
            <a:endParaRPr lang="zh-TW"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標題 1"/>
          <p:cNvSpPr>
            <a:spLocks noGrp="1"/>
          </p:cNvSpPr>
          <p:nvPr>
            <p:ph type="title"/>
          </p:nvPr>
        </p:nvSpPr>
        <p:spPr/>
        <p:txBody>
          <a:bodyPr/>
          <a:lstStyle/>
          <a:p>
            <a:pPr eaLnBrk="1" hangingPunct="1"/>
            <a:r>
              <a:rPr lang="en-US" altLang="zh-TW" smtClean="0"/>
              <a:t>Case 1</a:t>
            </a:r>
            <a:endParaRPr lang="zh-TW" altLang="en-US" smtClean="0"/>
          </a:p>
        </p:txBody>
      </p:sp>
      <p:sp>
        <p:nvSpPr>
          <p:cNvPr id="10243" name="內容版面配置區 2"/>
          <p:cNvSpPr>
            <a:spLocks noGrp="1"/>
          </p:cNvSpPr>
          <p:nvPr>
            <p:ph idx="1"/>
          </p:nvPr>
        </p:nvSpPr>
        <p:spPr/>
        <p:txBody>
          <a:bodyPr/>
          <a:lstStyle/>
          <a:p>
            <a:pPr eaLnBrk="1" hangingPunct="1"/>
            <a:r>
              <a:rPr lang="en-US" altLang="zh-TW" smtClean="0"/>
              <a:t>Q5. What are the treatment options for this patient? (2 marks)</a:t>
            </a:r>
          </a:p>
          <a:p>
            <a:pPr eaLnBrk="1" hangingPunct="1"/>
            <a:endParaRPr lang="it-IT" altLang="zh-TW" smtClean="0"/>
          </a:p>
          <a:p>
            <a:pPr eaLnBrk="1" hangingPunct="1"/>
            <a:r>
              <a:rPr lang="en-US" altLang="zh-TW" i="1" smtClean="0"/>
              <a:t>S</a:t>
            </a:r>
            <a:r>
              <a:rPr lang="it-IT" altLang="zh-TW" i="1" smtClean="0"/>
              <a:t>terno-occipito mandibular immobiliser (SOMI) brace, Halo Vest,</a:t>
            </a:r>
            <a:r>
              <a:rPr lang="en-US" altLang="zh-TW" i="1" smtClean="0"/>
              <a:t> semi-rigid cervical collar</a:t>
            </a:r>
          </a:p>
          <a:p>
            <a:pPr eaLnBrk="1" hangingPunct="1"/>
            <a:endParaRPr lang="zh-TW" alt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撲面">
  <a:themeElements>
    <a:clrScheme name="暗香撲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撲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撲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Fan</Template>
  <TotalTime>319</TotalTime>
  <Words>1350</Words>
  <Application>Microsoft Office PowerPoint</Application>
  <PresentationFormat>如螢幕大小 (4:3)</PresentationFormat>
  <Paragraphs>185</Paragraphs>
  <Slides>40</Slides>
  <Notes>40</Notes>
  <HiddenSlides>0</HiddenSlides>
  <MMClips>0</MMClips>
  <ScaleCrop>false</ScaleCrop>
  <HeadingPairs>
    <vt:vector size="4" baseType="variant">
      <vt:variant>
        <vt:lpstr>佈景主題</vt:lpstr>
      </vt:variant>
      <vt:variant>
        <vt:i4>1</vt:i4>
      </vt:variant>
      <vt:variant>
        <vt:lpstr>投影片標題</vt:lpstr>
      </vt:variant>
      <vt:variant>
        <vt:i4>40</vt:i4>
      </vt:variant>
    </vt:vector>
  </HeadingPairs>
  <TitlesOfParts>
    <vt:vector size="41" baseType="lpstr">
      <vt:lpstr>暗香撲面</vt:lpstr>
      <vt:lpstr>JCM OSCE Answers CMC AED</vt:lpstr>
      <vt:lpstr>Case 1</vt:lpstr>
      <vt:lpstr>投影片 3</vt:lpstr>
      <vt:lpstr>投影片 4</vt:lpstr>
      <vt:lpstr>Case 1</vt:lpstr>
      <vt:lpstr>Case 1 </vt:lpstr>
      <vt:lpstr>Case 1</vt:lpstr>
      <vt:lpstr>Case 1</vt:lpstr>
      <vt:lpstr>Case 1</vt:lpstr>
      <vt:lpstr>Case 2 </vt:lpstr>
      <vt:lpstr>投影片 11</vt:lpstr>
      <vt:lpstr>Case 2</vt:lpstr>
      <vt:lpstr>Case 2</vt:lpstr>
      <vt:lpstr>Case 2</vt:lpstr>
      <vt:lpstr>Case 2</vt:lpstr>
      <vt:lpstr>Case 2</vt:lpstr>
      <vt:lpstr>Case 2</vt:lpstr>
      <vt:lpstr>Case 3</vt:lpstr>
      <vt:lpstr>投影片 19</vt:lpstr>
      <vt:lpstr>Case 3</vt:lpstr>
      <vt:lpstr>Case 3</vt:lpstr>
      <vt:lpstr>Case 3</vt:lpstr>
      <vt:lpstr>投影片 23</vt:lpstr>
      <vt:lpstr>Case 3</vt:lpstr>
      <vt:lpstr>Case 4</vt:lpstr>
      <vt:lpstr>Case 4</vt:lpstr>
      <vt:lpstr>投影片 27</vt:lpstr>
      <vt:lpstr>Case 4</vt:lpstr>
      <vt:lpstr>Case 4</vt:lpstr>
      <vt:lpstr>Case 4</vt:lpstr>
      <vt:lpstr>Case 4</vt:lpstr>
      <vt:lpstr>Case 4</vt:lpstr>
      <vt:lpstr>Case 5</vt:lpstr>
      <vt:lpstr>投影片 34</vt:lpstr>
      <vt:lpstr>Case 5</vt:lpstr>
      <vt:lpstr>Case 5</vt:lpstr>
      <vt:lpstr>Case 5</vt:lpstr>
      <vt:lpstr>Case 5</vt:lpstr>
      <vt:lpstr>投影片 39</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OSCE CMC AED</dc:title>
  <dc:creator>User</dc:creator>
  <cp:lastModifiedBy>crystal</cp:lastModifiedBy>
  <cp:revision>53</cp:revision>
  <dcterms:created xsi:type="dcterms:W3CDTF">2018-01-23T00:32:08Z</dcterms:created>
  <dcterms:modified xsi:type="dcterms:W3CDTF">2018-02-07T14:18:36Z</dcterms:modified>
</cp:coreProperties>
</file>