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65" r:id="rId12"/>
    <p:sldId id="303" r:id="rId13"/>
    <p:sldId id="266" r:id="rId14"/>
    <p:sldId id="331" r:id="rId15"/>
    <p:sldId id="268" r:id="rId16"/>
    <p:sldId id="314" r:id="rId17"/>
    <p:sldId id="328" r:id="rId18"/>
    <p:sldId id="330" r:id="rId19"/>
    <p:sldId id="315" r:id="rId20"/>
    <p:sldId id="316" r:id="rId21"/>
    <p:sldId id="318" r:id="rId22"/>
    <p:sldId id="319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320" r:id="rId33"/>
    <p:sldId id="321" r:id="rId34"/>
    <p:sldId id="332" r:id="rId35"/>
    <p:sldId id="322" r:id="rId36"/>
    <p:sldId id="323" r:id="rId37"/>
    <p:sldId id="324" r:id="rId38"/>
    <p:sldId id="325" r:id="rId39"/>
    <p:sldId id="294" r:id="rId40"/>
    <p:sldId id="312" r:id="rId41"/>
    <p:sldId id="326" r:id="rId42"/>
    <p:sldId id="296" r:id="rId43"/>
    <p:sldId id="297" r:id="rId44"/>
    <p:sldId id="304" r:id="rId45"/>
    <p:sldId id="298" r:id="rId46"/>
    <p:sldId id="301" r:id="rId4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83" d="100"/>
          <a:sy n="83" d="100"/>
        </p:scale>
        <p:origin x="-143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9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27924F-DD87-4DB4-882E-44545F22AA59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F75E08-B29E-4FC0-B227-E4A6414094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1FA0-074D-405E-A0F7-C21223B2F21B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BB90-0CB9-42E5-AD92-E8C02675DF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D214-AF36-4D6A-8B22-6E84D40B8331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D09F-38C1-459F-94D9-D5CEA850B3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6724-6954-4EB0-BAC3-EEF23275CDC3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9464-B339-4B5B-886F-41D2C2FD95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B229-116C-45A1-ACE6-1BCE5EFB24EA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68A5-5FA8-4AC3-9A1F-C98B9F61CF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D6A3-53EA-46D7-987E-FB3E7CD222E7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6C50-98FC-480D-9B5E-7C35E94967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9228-AC2C-4094-A86D-EE545FBDAEA8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3678-8E18-44E4-9018-2A4449616A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E07E-30D3-461D-BD38-ABE38259FB32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98B3-6C44-4562-97E6-4F3DA26F0E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7461-0A9C-43EB-B41C-883BDD37A767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6BA0-7910-4464-8B8F-6F7A064580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C167-13C2-4066-AC27-8B823756B222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1318-E660-48A6-A066-28F9B984E9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3AA7-EDA1-44A8-8E35-F7EA834AA74F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5414-B07D-4600-86F7-00DFC718CA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EF4A-B5F1-4BFE-9FE3-14D9E6647C08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4457-605C-483E-8807-3079EE5C9B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0F53C6-0982-42A8-9932-55276C082779}" type="datetimeFigureOut">
              <a:rPr lang="zh-TW" altLang="en-US"/>
              <a:pPr>
                <a:defRPr/>
              </a:pPr>
              <a:t>2013/2/14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913A42-BB37-48F9-A91C-8285413530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mtClean="0"/>
              <a:t>OSCE Feb 2013</a:t>
            </a:r>
            <a:endParaRPr lang="zh-TW" altLang="en-US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>
              <a:buFont typeface="Arial" charset="0"/>
              <a:buNone/>
            </a:pPr>
            <a:r>
              <a:rPr lang="en-US" altLang="zh-TW" smtClean="0"/>
              <a:t>A &amp;E  QEH </a:t>
            </a:r>
            <a:endParaRPr lang="zh-TW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39" name="Content Placeholder 3" descr="C:\Users\kenneth\Desktop\新增資料夾 (2)\case 3\image2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5238" y="1935163"/>
            <a:ext cx="4073525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Name 2 prediction rules on XR utilization for knee injury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Age 55 years or older</a:t>
            </a:r>
          </a:p>
          <a:p>
            <a:r>
              <a:rPr lang="en-US" altLang="zh-TW" smtClean="0"/>
              <a:t>Tenderness at head of fibula</a:t>
            </a:r>
          </a:p>
          <a:p>
            <a:r>
              <a:rPr lang="en-US" altLang="zh-TW" smtClean="0"/>
              <a:t>Isolated tenderness of patella</a:t>
            </a:r>
          </a:p>
          <a:p>
            <a:r>
              <a:rPr lang="en-US" altLang="zh-TW" smtClean="0"/>
              <a:t>Inability to flex to 90°</a:t>
            </a:r>
          </a:p>
          <a:p>
            <a:r>
              <a:rPr lang="en-US" altLang="zh-TW" smtClean="0"/>
              <a:t>Inability to bear weight both immediately and in the emergency department </a:t>
            </a:r>
          </a:p>
          <a:p>
            <a:endParaRPr lang="en-US" altLang="zh-TW" smtClean="0"/>
          </a:p>
          <a:p>
            <a:r>
              <a:rPr lang="en-US" altLang="zh-TW" sz="2800" b="1" smtClean="0"/>
              <a:t>Ottawa Knee Rule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Pittsburgh knee rules</a:t>
            </a:r>
            <a:endParaRPr lang="zh-TW" altLang="en-US" dirty="0"/>
          </a:p>
        </p:txBody>
      </p:sp>
      <p:pic>
        <p:nvPicPr>
          <p:cNvPr id="16387" name="Picture 2" descr="C:\Users\kenneth\Downloads\1-s2.0-S0733862705701085-f0067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9438" y="1935163"/>
            <a:ext cx="5445125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How do you compare the two rules in term of sensitivity and specificity</a:t>
            </a:r>
            <a:endParaRPr lang="zh-TW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zh-TW" smtClean="0"/>
              <a:t>Sensitivity : no difference</a:t>
            </a:r>
          </a:p>
          <a:p>
            <a:pPr>
              <a:buFont typeface="Arial" charset="0"/>
              <a:buChar char="•"/>
            </a:pPr>
            <a:r>
              <a:rPr lang="pl-PL" altLang="zh-TW" smtClean="0"/>
              <a:t>Ottawa 97% (90 to 99%);</a:t>
            </a:r>
          </a:p>
          <a:p>
            <a:pPr>
              <a:buFont typeface="Arial" charset="0"/>
              <a:buChar char="•"/>
            </a:pPr>
            <a:r>
              <a:rPr lang="en-US" altLang="zh-TW" smtClean="0"/>
              <a:t>Pittsburgh 99% (95% CI 94% to 100%).</a:t>
            </a:r>
          </a:p>
          <a:p>
            <a:pPr>
              <a:buFont typeface="Arial" charset="0"/>
              <a:buChar char="•"/>
            </a:pPr>
            <a:endParaRPr lang="en-US" altLang="zh-TW" smtClean="0"/>
          </a:p>
          <a:p>
            <a:pPr>
              <a:buFont typeface="Arial" charset="0"/>
              <a:buChar char="•"/>
            </a:pPr>
            <a:r>
              <a:rPr lang="en-US" altLang="zh-TW" smtClean="0"/>
              <a:t>Specificity: Pittsburgh rule significantly more specific</a:t>
            </a:r>
          </a:p>
          <a:p>
            <a:pPr>
              <a:buFont typeface="Arial" charset="0"/>
              <a:buChar char="•"/>
            </a:pPr>
            <a:r>
              <a:rPr lang="en-US" altLang="zh-TW" smtClean="0"/>
              <a:t>Ottawa 27% (23 to 30%), Pittsburgh 60% (56 to 64%).</a:t>
            </a:r>
          </a:p>
          <a:p>
            <a:pPr>
              <a:buFont typeface="Arial" charset="0"/>
              <a:buChar char="•"/>
            </a:pPr>
            <a:r>
              <a:rPr lang="da-DK" altLang="zh-TW" sz="1600" smtClean="0"/>
              <a:t>Seaberg D, Yealy D, Lukens T, et al. Multicenter </a:t>
            </a:r>
            <a:r>
              <a:rPr lang="en-US" altLang="zh-TW" sz="1600" smtClean="0"/>
              <a:t>comparison of two clinical decision rules for the use of radiography in acute, high risk knee injuries. Ann Emerg Med 1998;32:8e13</a:t>
            </a:r>
            <a:endParaRPr lang="zh-TW" altLang="en-US" sz="16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What is the  diagnosis?</a:t>
            </a:r>
            <a:endParaRPr lang="zh-TW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Avulsion fracture at the insertion site of PCL</a:t>
            </a:r>
            <a:endParaRPr lang="zh-TW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How to test the ACL</a:t>
            </a:r>
            <a:endParaRPr lang="zh-TW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Anterior drawer test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Lachman test 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Pivot shift</a:t>
            </a:r>
            <a:endParaRPr lang="zh-TW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Question 3</a:t>
            </a:r>
            <a:endParaRPr lang="zh-TW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young man presented with Rt wrist injury during a fall on outstretched hand.</a:t>
            </a:r>
            <a:endParaRPr lang="zh-TW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1507" name="Picture 2" descr="C:\Users\kenneth\AppData\Local\Microsoft\Windows\Temporary Internet Files\Low\Content.IE5\APHH9P0K\imag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000125"/>
            <a:ext cx="5335587" cy="51260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2531" name="Picture 2" descr="C:\Users\kenneth\AppData\Local\Microsoft\Windows\Temporary Internet Files\Low\Content.IE5\3TWY7PS4\image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9988" y="1935163"/>
            <a:ext cx="4264025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What is the diagnosis? </a:t>
            </a:r>
            <a:endParaRPr lang="zh-TW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Scaphoid fracture  ( waist )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Question 1</a:t>
            </a:r>
            <a:endParaRPr lang="zh-TW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73 years old gentleman had a medical history of DM and CVA. He presented with fever and decrease in general condition. CXR was performed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Name three physical examination for this orthopedic condition </a:t>
            </a:r>
            <a:endParaRPr lang="zh-TW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Tenderness at anatomic snuffbox</a:t>
            </a:r>
          </a:p>
          <a:p>
            <a:r>
              <a:rPr lang="en-US" altLang="zh-TW" smtClean="0"/>
              <a:t>Tenderness at scaphoid tubercle</a:t>
            </a:r>
          </a:p>
          <a:p>
            <a:r>
              <a:rPr lang="en-US" altLang="zh-TW" smtClean="0"/>
              <a:t>Pain elicited with axial compression of thumb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Name three potential complications</a:t>
            </a:r>
            <a:endParaRPr lang="zh-TW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1. Avascular necrosis</a:t>
            </a:r>
          </a:p>
          <a:p>
            <a:r>
              <a:rPr lang="en-US" altLang="zh-TW" smtClean="0"/>
              <a:t>2. Non-union/ Malunion</a:t>
            </a:r>
          </a:p>
          <a:p>
            <a:r>
              <a:rPr lang="en-US" altLang="zh-TW" smtClean="0"/>
              <a:t>3. Radiocarpal arthritis with chronic pain and     stiffness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When to consider operative treatment?</a:t>
            </a:r>
            <a:endParaRPr lang="zh-TW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Unstable/Displaced / Comminuted fracture</a:t>
            </a:r>
          </a:p>
          <a:p>
            <a:r>
              <a:rPr lang="en-US" altLang="zh-TW" smtClean="0"/>
              <a:t>Proximal fracture</a:t>
            </a:r>
          </a:p>
          <a:p>
            <a:r>
              <a:rPr lang="en-US" altLang="zh-TW" smtClean="0"/>
              <a:t>Nonunion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Question 4</a:t>
            </a:r>
            <a:endParaRPr lang="zh-TW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53 year old male psychiatric in-patient was transferred for assessment of fever and back pain.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5" name="Content Placeholder 3" descr="C:\Users\kenneth\Desktop\新增資料夾 (2)\case 1\ima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4950" y="1935163"/>
            <a:ext cx="3594100" cy="43894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Please suggest some </a:t>
            </a:r>
            <a:r>
              <a:rPr lang="en-US" altLang="zh-TW" dirty="0" err="1" smtClean="0"/>
              <a:t>DDx</a:t>
            </a:r>
            <a:endParaRPr lang="zh-TW" alt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Uncomplicated viral illness</a:t>
            </a:r>
          </a:p>
          <a:p>
            <a:r>
              <a:rPr lang="en-US" altLang="zh-TW" smtClean="0"/>
              <a:t>Spinal infection</a:t>
            </a:r>
          </a:p>
          <a:p>
            <a:r>
              <a:rPr lang="en-US" altLang="zh-TW" smtClean="0"/>
              <a:t>Pyelonephritis</a:t>
            </a:r>
          </a:p>
          <a:p>
            <a:r>
              <a:rPr lang="en-US" altLang="zh-TW" smtClean="0"/>
              <a:t>Psoas abscess</a:t>
            </a:r>
          </a:p>
          <a:p>
            <a:r>
              <a:rPr lang="en-US" altLang="zh-TW" smtClean="0"/>
              <a:t>Pneumonia</a:t>
            </a:r>
          </a:p>
          <a:p>
            <a:r>
              <a:rPr lang="en-US" altLang="zh-TW" smtClean="0"/>
              <a:t>Epidural abscess</a:t>
            </a:r>
          </a:p>
          <a:p>
            <a:r>
              <a:rPr lang="en-US" altLang="zh-TW" smtClean="0"/>
              <a:t>Spinal Malignancy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.</a:t>
            </a:r>
            <a:endParaRPr lang="zh-TW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CXR abnormalities are probably too subtle. After more physical examination, the medical officer decided to take further XR for investigation.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2771" name="Content Placeholder 3" descr="C:\Users\kenneth\Desktop\新增資料夾 (2)\case 1\image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8488" y="1935163"/>
            <a:ext cx="2867025" cy="43894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3795" name="Content Placeholder 3" descr="C:\Users\kenneth\Desktop\新增資料夾 (2)\case 1\image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1313" y="1935163"/>
            <a:ext cx="3381375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171" name="Content Placeholder 3" descr="C:\Users\kenneth\Desktop\新增資料夾 (2)\case 2\image (2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0188" y="1935163"/>
            <a:ext cx="3603625" cy="438943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 </a:t>
            </a:r>
            <a:r>
              <a:rPr lang="en-US" altLang="zh-TW" dirty="0" smtClean="0"/>
              <a:t>What is the abnormality and diagnosis?</a:t>
            </a:r>
            <a:endParaRPr lang="zh-TW" alt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XR T spine: destroyed endplate at T7-T8</a:t>
            </a:r>
          </a:p>
          <a:p>
            <a:endParaRPr lang="en-US" altLang="zh-TW" smtClean="0"/>
          </a:p>
          <a:p>
            <a:r>
              <a:rPr lang="en-US" altLang="zh-TW" smtClean="0"/>
              <a:t>CXR: Bulging of the Lt paraspinal line</a:t>
            </a:r>
            <a:endParaRPr lang="zh-TW" altLang="en-US" smtClean="0"/>
          </a:p>
          <a:p>
            <a:pPr>
              <a:buFont typeface="Wingdings 2" pitchFamily="18" charset="2"/>
              <a:buNone/>
            </a:pPr>
            <a:endParaRPr lang="en-US" altLang="zh-TW" smtClean="0"/>
          </a:p>
          <a:p>
            <a:r>
              <a:rPr lang="en-US" altLang="zh-TW" smtClean="0"/>
              <a:t>Infectious sponylitis </a:t>
            </a:r>
            <a:endParaRPr lang="zh-TW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the common </a:t>
            </a:r>
            <a:r>
              <a:rPr lang="en-US" dirty="0" smtClean="0"/>
              <a:t>causes </a:t>
            </a:r>
            <a:r>
              <a:rPr lang="en-US" dirty="0"/>
              <a:t>in such a condition?</a:t>
            </a:r>
            <a:endParaRPr lang="zh-TW" alt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Tuberculosis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Staphylococcus aureus</a:t>
            </a:r>
            <a:endParaRPr lang="zh-TW" alt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Question 5 </a:t>
            </a:r>
            <a:endParaRPr lang="zh-TW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22 months baby presented with abdominal pain and passing blood stained stool.</a:t>
            </a:r>
            <a:endParaRPr lang="zh-TW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Name four DDX for this age group </a:t>
            </a:r>
            <a:endParaRPr lang="zh-TW" alt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Intussusception</a:t>
            </a:r>
          </a:p>
          <a:p>
            <a:r>
              <a:rPr lang="en-US" altLang="zh-TW" smtClean="0"/>
              <a:t>Meckle diveticulum </a:t>
            </a:r>
          </a:p>
          <a:p>
            <a:r>
              <a:rPr lang="en-US" altLang="zh-TW" smtClean="0"/>
              <a:t>Hench-Schonlein purpura</a:t>
            </a:r>
          </a:p>
          <a:p>
            <a:r>
              <a:rPr lang="en-US" altLang="zh-TW" smtClean="0"/>
              <a:t>Gastroenteritis</a:t>
            </a:r>
            <a:endParaRPr lang="zh-TW" alt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Abdominal mass was found at RUQ during USG</a:t>
            </a:r>
            <a:endParaRPr lang="zh-TW" altLang="en-US" dirty="0"/>
          </a:p>
        </p:txBody>
      </p:sp>
      <p:pic>
        <p:nvPicPr>
          <p:cNvPr id="38915" name="Picture 2" descr="C:\Users\kenneth\Desktop\imag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857375"/>
            <a:ext cx="5929312" cy="40005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357312"/>
          </a:xfrm>
        </p:spPr>
        <p:txBody>
          <a:bodyPr/>
          <a:lstStyle/>
          <a:p>
            <a:r>
              <a:rPr lang="en-US" altLang="zh-TW" smtClean="0"/>
              <a:t>What is the diagnosis?</a:t>
            </a:r>
            <a:endParaRPr lang="zh-TW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3071813"/>
            <a:ext cx="8229600" cy="3054350"/>
          </a:xfrm>
        </p:spPr>
        <p:txBody>
          <a:bodyPr/>
          <a:lstStyle/>
          <a:p>
            <a:r>
              <a:rPr lang="en-US" altLang="zh-TW" smtClean="0"/>
              <a:t>Intussusception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500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What is the classical USG appearance?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538537"/>
          </a:xfrm>
        </p:spPr>
        <p:txBody>
          <a:bodyPr/>
          <a:lstStyle/>
          <a:p>
            <a:r>
              <a:rPr lang="en-US" altLang="zh-TW" smtClean="0"/>
              <a:t>Pseudokidney sign ( longitudinal view )</a:t>
            </a:r>
          </a:p>
          <a:p>
            <a:r>
              <a:rPr lang="en-US" altLang="zh-TW" smtClean="0"/>
              <a:t>Bull’s eye sign  ( transverse view)</a:t>
            </a:r>
            <a:endParaRPr lang="zh-TW" alt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Suggestion the initial treatment. What is the success rate?</a:t>
            </a:r>
            <a:endParaRPr lang="zh-TW" alt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Air reduction </a:t>
            </a:r>
          </a:p>
          <a:p>
            <a:endParaRPr lang="en-US" altLang="zh-TW" smtClean="0"/>
          </a:p>
          <a:p>
            <a:r>
              <a:rPr lang="en-US" altLang="zh-TW" smtClean="0"/>
              <a:t>Success rate 80-90%</a:t>
            </a:r>
          </a:p>
          <a:p>
            <a:endParaRPr lang="en-US" altLang="zh-TW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What  are the indications for surgery? </a:t>
            </a:r>
            <a:endParaRPr lang="zh-TW" alt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Failed non operative treatment</a:t>
            </a:r>
          </a:p>
          <a:p>
            <a:r>
              <a:rPr lang="en-US" altLang="zh-TW" smtClean="0"/>
              <a:t>Bowel perforation or bowel necrosis</a:t>
            </a:r>
          </a:p>
          <a:p>
            <a:r>
              <a:rPr lang="en-US" altLang="zh-TW" smtClean="0"/>
              <a:t>The presence of  lead point requiring resection</a:t>
            </a:r>
            <a:endParaRPr lang="zh-TW" alt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Question 6</a:t>
            </a:r>
            <a:endParaRPr lang="zh-TW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79 year old elderly, living alone, was found collapse at home by relatives. She was unconscious on arrival. ECG was performed.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Name 3 abnormalities on CXR</a:t>
            </a:r>
            <a:endParaRPr lang="zh-TW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Lung shadow at Lt upper zone</a:t>
            </a:r>
          </a:p>
          <a:p>
            <a:endParaRPr lang="en-US" altLang="zh-TW" smtClean="0"/>
          </a:p>
          <a:p>
            <a:r>
              <a:rPr lang="en-US" altLang="zh-TW" smtClean="0"/>
              <a:t>Erosion of Lt 5 th posterior rib</a:t>
            </a:r>
          </a:p>
          <a:p>
            <a:endParaRPr lang="en-US" altLang="zh-TW" smtClean="0"/>
          </a:p>
          <a:p>
            <a:r>
              <a:rPr lang="en-US" altLang="zh-TW" smtClean="0"/>
              <a:t>Osteolytic  lesion at Lt proximal humerus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5059" name="Picture 2" descr="C:\Users\kenneth\Desktop\DSC029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35163"/>
            <a:ext cx="8143875" cy="438943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List three abnormalities on ECG</a:t>
            </a:r>
            <a:endParaRPr lang="zh-TW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sinus bradycardia</a:t>
            </a:r>
          </a:p>
          <a:p>
            <a:r>
              <a:rPr lang="en-US" altLang="zh-TW" smtClean="0"/>
              <a:t> Osborn ( or J wave)</a:t>
            </a:r>
          </a:p>
          <a:p>
            <a:r>
              <a:rPr lang="en-US" altLang="zh-TW" smtClean="0"/>
              <a:t>TWI V3 –V6</a:t>
            </a:r>
            <a:endParaRPr lang="zh-TW" alt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Based on ECG, what medical conditions may the patient suffer from?</a:t>
            </a:r>
            <a:endParaRPr lang="zh-TW" alt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Causes of Osborn wave</a:t>
            </a:r>
          </a:p>
          <a:p>
            <a:r>
              <a:rPr lang="en-US" altLang="zh-TW" smtClean="0"/>
              <a:t>Hypothermia</a:t>
            </a:r>
          </a:p>
          <a:p>
            <a:r>
              <a:rPr lang="en-US" altLang="zh-TW" sz="2000" smtClean="0"/>
              <a:t>Acute ischemic event </a:t>
            </a:r>
          </a:p>
          <a:p>
            <a:r>
              <a:rPr lang="en-US" altLang="zh-TW" sz="2000" smtClean="0"/>
              <a:t>Cocaine use</a:t>
            </a:r>
          </a:p>
          <a:p>
            <a:r>
              <a:rPr lang="en-US" altLang="zh-TW" sz="2000" smtClean="0"/>
              <a:t>Haloperidol overdose</a:t>
            </a:r>
          </a:p>
          <a:p>
            <a:r>
              <a:rPr lang="en-US" altLang="zh-TW" sz="2000" smtClean="0"/>
              <a:t>Hypercalcemia</a:t>
            </a:r>
          </a:p>
          <a:p>
            <a:r>
              <a:rPr lang="en-US" altLang="zh-TW" sz="2000" smtClean="0"/>
              <a:t>Brugada’s syndrome</a:t>
            </a:r>
          </a:p>
          <a:p>
            <a:r>
              <a:rPr lang="en-US" altLang="zh-TW" sz="2000" smtClean="0"/>
              <a:t>CNS injury</a:t>
            </a:r>
          </a:p>
          <a:p>
            <a:r>
              <a:rPr lang="en-US" altLang="zh-TW" sz="2000" smtClean="0"/>
              <a:t>After resuscitation of cardiac arrest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Ref: Indian Heart J 2007; 59: 80-82</a:t>
            </a:r>
            <a:endParaRPr lang="zh-TW" altLang="en-US" sz="20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CT brain was performed in view of the reduced consciousness level.</a:t>
            </a:r>
            <a:endParaRPr lang="zh-TW" altLang="en-US" dirty="0"/>
          </a:p>
        </p:txBody>
      </p:sp>
      <p:pic>
        <p:nvPicPr>
          <p:cNvPr id="48131" name="Content Placeholder 3" descr="C:\Users\kenneth\Desktop\新增資料夾 (2)\case  5\image2 (6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6488" y="1935163"/>
            <a:ext cx="4389437" cy="438943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Please comment on CT </a:t>
            </a:r>
            <a:endParaRPr lang="zh-TW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Subdural hemorrhage over Rt parietal region and tentorium </a:t>
            </a:r>
            <a:endParaRPr lang="zh-TW" alt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Medical record showed that showed that she has a past medical history of HT, AF, CHF on warfarin. What specific immediate treatment will you give her?</a:t>
            </a:r>
            <a:endParaRPr lang="zh-TW" alt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Prothrombin complex concentrates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</a:t>
            </a:r>
            <a:r>
              <a:rPr lang="en-US" dirty="0" smtClean="0"/>
              <a:t>the likely provisional </a:t>
            </a:r>
            <a:r>
              <a:rPr lang="en-US" dirty="0"/>
              <a:t>diagnosis?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Ca lung with bone metastasis</a:t>
            </a:r>
            <a:endParaRPr lang="zh-TW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do you calculate the adjusted calcium level?</a:t>
            </a:r>
            <a:endParaRPr lang="zh-TW" alt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measured total Ca (mmol/L) + 0.02 (40 - serum albumin [g/L])</a:t>
            </a:r>
            <a:endParaRPr lang="zh-TW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Name 5 treatments for malignant associated </a:t>
            </a:r>
            <a:r>
              <a:rPr lang="en-US" altLang="zh-TW" dirty="0" err="1" smtClean="0"/>
              <a:t>hypercalcaemia</a:t>
            </a:r>
            <a:endParaRPr lang="zh-TW" alt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Rehydration</a:t>
            </a:r>
          </a:p>
          <a:p>
            <a:r>
              <a:rPr lang="en-US" altLang="zh-TW" smtClean="0"/>
              <a:t>Biphosphate e.g. Pamidronate</a:t>
            </a:r>
          </a:p>
          <a:p>
            <a:r>
              <a:rPr lang="en-US" altLang="zh-TW" smtClean="0"/>
              <a:t>Calcitonin ( fast acting)</a:t>
            </a:r>
          </a:p>
          <a:p>
            <a:r>
              <a:rPr lang="en-US" altLang="zh-TW" smtClean="0"/>
              <a:t>Steroid ( in case of hematological malignancy)</a:t>
            </a:r>
          </a:p>
          <a:p>
            <a:r>
              <a:rPr lang="en-US" altLang="zh-TW" smtClean="0"/>
              <a:t>Haemodialysis for  severe case</a:t>
            </a:r>
            <a:endParaRPr lang="zh-TW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Question 2</a:t>
            </a:r>
            <a:endParaRPr lang="zh-TW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woman slipped and fell in the street and sustained a “ Rt knee sprain “ during a fall.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3" descr="C:\Users\kenneth\Desktop\新增資料夾 (2)\case 3\image (4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4013" y="1935163"/>
            <a:ext cx="5895975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876</TotalTime>
  <Words>721</Words>
  <Application>Microsoft Office PowerPoint</Application>
  <PresentationFormat>如螢幕大小 (4:3)</PresentationFormat>
  <Paragraphs>132</Paragraphs>
  <Slides>46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3" baseType="lpstr">
      <vt:lpstr>Arial</vt:lpstr>
      <vt:lpstr>新細明體</vt:lpstr>
      <vt:lpstr>Calibri</vt:lpstr>
      <vt:lpstr>微軟正黑體</vt:lpstr>
      <vt:lpstr>Constantia</vt:lpstr>
      <vt:lpstr>Wingdings 2</vt:lpstr>
      <vt:lpstr>Flow</vt:lpstr>
      <vt:lpstr>OSCE Feb 2013</vt:lpstr>
      <vt:lpstr>Question 1</vt:lpstr>
      <vt:lpstr>投影片 3</vt:lpstr>
      <vt:lpstr>Name 3 abnormalities on CXR</vt:lpstr>
      <vt:lpstr>What is the likely provisional diagnosis? </vt:lpstr>
      <vt:lpstr>How do you calculate the adjusted calcium level?</vt:lpstr>
      <vt:lpstr>Name 5 treatments for malignant associated hypercalcaemia</vt:lpstr>
      <vt:lpstr>Question 2</vt:lpstr>
      <vt:lpstr>投影片 9</vt:lpstr>
      <vt:lpstr>投影片 10</vt:lpstr>
      <vt:lpstr>Name 2 prediction rules on XR utilization for knee injury </vt:lpstr>
      <vt:lpstr> Pittsburgh knee rules</vt:lpstr>
      <vt:lpstr>How do you compare the two rules in term of sensitivity and specificity</vt:lpstr>
      <vt:lpstr>What is the  diagnosis?</vt:lpstr>
      <vt:lpstr>How to test the ACL</vt:lpstr>
      <vt:lpstr>Question 3</vt:lpstr>
      <vt:lpstr>投影片 17</vt:lpstr>
      <vt:lpstr>投影片 18</vt:lpstr>
      <vt:lpstr>What is the diagnosis? </vt:lpstr>
      <vt:lpstr>Name three physical examination for this orthopedic condition </vt:lpstr>
      <vt:lpstr>Name three potential complications</vt:lpstr>
      <vt:lpstr>When to consider operative treatment?</vt:lpstr>
      <vt:lpstr>Question 4</vt:lpstr>
      <vt:lpstr>投影片 24</vt:lpstr>
      <vt:lpstr> Please suggest some DDx</vt:lpstr>
      <vt:lpstr>.</vt:lpstr>
      <vt:lpstr>投影片 27</vt:lpstr>
      <vt:lpstr>投影片 28</vt:lpstr>
      <vt:lpstr>投影片 29</vt:lpstr>
      <vt:lpstr> What is the abnormality and diagnosis?</vt:lpstr>
      <vt:lpstr>What are the common causes in such a condition?</vt:lpstr>
      <vt:lpstr>Question 5 </vt:lpstr>
      <vt:lpstr>Name four DDX for this age group </vt:lpstr>
      <vt:lpstr>Abdominal mass was found at RUQ during USG</vt:lpstr>
      <vt:lpstr>What is the diagnosis?</vt:lpstr>
      <vt:lpstr>What is the classical USG appearance? </vt:lpstr>
      <vt:lpstr>Suggestion the initial treatment. What is the success rate?</vt:lpstr>
      <vt:lpstr>What  are the indications for surgery? </vt:lpstr>
      <vt:lpstr>Question 6</vt:lpstr>
      <vt:lpstr>投影片 40</vt:lpstr>
      <vt:lpstr>List three abnormalities on ECG</vt:lpstr>
      <vt:lpstr>Based on ECG, what medical conditions may the patient suffer from?</vt:lpstr>
      <vt:lpstr>CT brain was performed in view of the reduced consciousness level.</vt:lpstr>
      <vt:lpstr>Please comment on CT </vt:lpstr>
      <vt:lpstr> </vt:lpstr>
      <vt:lpstr>投影片 46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Feb 2013</dc:title>
  <dc:creator>kenneth</dc:creator>
  <cp:lastModifiedBy>WongJacky</cp:lastModifiedBy>
  <cp:revision>91</cp:revision>
  <dcterms:created xsi:type="dcterms:W3CDTF">2013-01-26T14:55:41Z</dcterms:created>
  <dcterms:modified xsi:type="dcterms:W3CDTF">2013-02-14T01:22:04Z</dcterms:modified>
</cp:coreProperties>
</file>