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2" r:id="rId6"/>
    <p:sldId id="263" r:id="rId7"/>
    <p:sldId id="265" r:id="rId8"/>
    <p:sldId id="264" r:id="rId9"/>
    <p:sldId id="266" r:id="rId10"/>
    <p:sldId id="267" r:id="rId11"/>
    <p:sldId id="292" r:id="rId12"/>
    <p:sldId id="268" r:id="rId13"/>
    <p:sldId id="269" r:id="rId14"/>
    <p:sldId id="270" r:id="rId15"/>
    <p:sldId id="271" r:id="rId16"/>
    <p:sldId id="272" r:id="rId17"/>
    <p:sldId id="273" r:id="rId18"/>
    <p:sldId id="277" r:id="rId19"/>
    <p:sldId id="281" r:id="rId20"/>
    <p:sldId id="278" r:id="rId21"/>
    <p:sldId id="279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834" autoAdjust="0"/>
    <p:restoredTop sz="84448" autoAdjust="0"/>
  </p:normalViewPr>
  <p:slideViewPr>
    <p:cSldViewPr>
      <p:cViewPr varScale="1">
        <p:scale>
          <a:sx n="71" d="100"/>
          <a:sy n="71" d="100"/>
        </p:scale>
        <p:origin x="-8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71B7C-36F1-4D25-8511-0E32D5640E93}" type="datetimeFigureOut">
              <a:rPr lang="zh-HK" altLang="en-US" smtClean="0"/>
              <a:t>28/2/2013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4B203-84FD-43A2-8C90-9E14C872ED5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93143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 smtClean="0"/>
              <a:t>D. D. Brown and R. V. </a:t>
            </a:r>
            <a:r>
              <a:rPr lang="en-US" altLang="zh-HK" dirty="0" err="1" smtClean="0"/>
              <a:t>Gumbs</a:t>
            </a:r>
            <a:r>
              <a:rPr lang="en-US" altLang="zh-HK" dirty="0" smtClean="0"/>
              <a:t>. </a:t>
            </a:r>
            <a:r>
              <a:rPr lang="en-US" altLang="zh-HK" dirty="0" err="1" smtClean="0"/>
              <a:t>Lisfranc</a:t>
            </a:r>
            <a:r>
              <a:rPr lang="en-US" altLang="zh-HK" dirty="0" smtClean="0"/>
              <a:t> fracture-dislocations: report of two cases. National Med Assoc. 1991 April; 83(4): 366–369.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4B203-84FD-43A2-8C90-9E14C872ED5B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94390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 smtClean="0"/>
              <a:t>Infective </a:t>
            </a:r>
            <a:r>
              <a:rPr lang="en-US" altLang="zh-HK" dirty="0" err="1" smtClean="0"/>
              <a:t>spondylolitis</a:t>
            </a:r>
            <a:r>
              <a:rPr lang="en-US" altLang="zh-HK" dirty="0" smtClean="0"/>
              <a:t> involving L3 and L4 with left intra-spinal</a:t>
            </a:r>
            <a:r>
              <a:rPr lang="en-US" altLang="zh-HK" baseline="0" dirty="0" smtClean="0"/>
              <a:t> epidural extension and a small left </a:t>
            </a:r>
            <a:r>
              <a:rPr lang="en-US" altLang="zh-HK" baseline="0" dirty="0" err="1" smtClean="0"/>
              <a:t>para</a:t>
            </a:r>
            <a:r>
              <a:rPr lang="en-US" altLang="zh-HK" baseline="0" dirty="0" smtClean="0"/>
              <a:t>-central posterior disc protrusion, marked compression on the corresponding </a:t>
            </a:r>
            <a:r>
              <a:rPr lang="en-US" altLang="zh-HK" baseline="0" dirty="0" err="1" smtClean="0"/>
              <a:t>cauda</a:t>
            </a:r>
            <a:r>
              <a:rPr lang="en-US" altLang="zh-HK" baseline="0" dirty="0" smtClean="0"/>
              <a:t> </a:t>
            </a:r>
            <a:r>
              <a:rPr lang="en-US" altLang="zh-HK" baseline="0" dirty="0" err="1" smtClean="0"/>
              <a:t>equina</a:t>
            </a:r>
            <a:r>
              <a:rPr lang="en-US" altLang="zh-HK" baseline="0" dirty="0" smtClean="0"/>
              <a:t> and </a:t>
            </a:r>
            <a:r>
              <a:rPr lang="en-US" altLang="zh-HK" baseline="0" dirty="0" err="1" smtClean="0"/>
              <a:t>thecal</a:t>
            </a:r>
            <a:r>
              <a:rPr lang="en-US" altLang="zh-HK" baseline="0" dirty="0" smtClean="0"/>
              <a:t> sac.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4B203-84FD-43A2-8C90-9E14C872ED5B}" type="slidenum">
              <a:rPr lang="zh-HK" altLang="en-US" smtClean="0"/>
              <a:t>22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58054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5182-431D-4324-AEFA-07F8722175B5}" type="datetimeFigureOut">
              <a:rPr lang="zh-HK" altLang="en-US" smtClean="0"/>
              <a:t>28/2/2013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A159-B5B0-4AB6-9CA3-4D38254C2FF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67397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5182-431D-4324-AEFA-07F8722175B5}" type="datetimeFigureOut">
              <a:rPr lang="zh-HK" altLang="en-US" smtClean="0"/>
              <a:t>28/2/2013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A159-B5B0-4AB6-9CA3-4D38254C2FF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70358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5182-431D-4324-AEFA-07F8722175B5}" type="datetimeFigureOut">
              <a:rPr lang="zh-HK" altLang="en-US" smtClean="0"/>
              <a:t>28/2/2013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A159-B5B0-4AB6-9CA3-4D38254C2FF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0671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5182-431D-4324-AEFA-07F8722175B5}" type="datetimeFigureOut">
              <a:rPr lang="zh-HK" altLang="en-US" smtClean="0"/>
              <a:t>28/2/2013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A159-B5B0-4AB6-9CA3-4D38254C2FF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33517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5182-431D-4324-AEFA-07F8722175B5}" type="datetimeFigureOut">
              <a:rPr lang="zh-HK" altLang="en-US" smtClean="0"/>
              <a:t>28/2/2013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A159-B5B0-4AB6-9CA3-4D38254C2FF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55321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5182-431D-4324-AEFA-07F8722175B5}" type="datetimeFigureOut">
              <a:rPr lang="zh-HK" altLang="en-US" smtClean="0"/>
              <a:t>28/2/2013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A159-B5B0-4AB6-9CA3-4D38254C2FF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32495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5182-431D-4324-AEFA-07F8722175B5}" type="datetimeFigureOut">
              <a:rPr lang="zh-HK" altLang="en-US" smtClean="0"/>
              <a:t>28/2/2013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A159-B5B0-4AB6-9CA3-4D38254C2FF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14065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5182-431D-4324-AEFA-07F8722175B5}" type="datetimeFigureOut">
              <a:rPr lang="zh-HK" altLang="en-US" smtClean="0"/>
              <a:t>28/2/2013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A159-B5B0-4AB6-9CA3-4D38254C2FF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32880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5182-431D-4324-AEFA-07F8722175B5}" type="datetimeFigureOut">
              <a:rPr lang="zh-HK" altLang="en-US" smtClean="0"/>
              <a:t>28/2/2013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A159-B5B0-4AB6-9CA3-4D38254C2FF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84756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5182-431D-4324-AEFA-07F8722175B5}" type="datetimeFigureOut">
              <a:rPr lang="zh-HK" altLang="en-US" smtClean="0"/>
              <a:t>28/2/2013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A159-B5B0-4AB6-9CA3-4D38254C2FF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00207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5182-431D-4324-AEFA-07F8722175B5}" type="datetimeFigureOut">
              <a:rPr lang="zh-HK" altLang="en-US" smtClean="0"/>
              <a:t>28/2/2013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A159-B5B0-4AB6-9CA3-4D38254C2FF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99645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15182-431D-4324-AEFA-07F8722175B5}" type="datetimeFigureOut">
              <a:rPr lang="zh-HK" altLang="en-US" smtClean="0"/>
              <a:t>28/2/2013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EA159-B5B0-4AB6-9CA3-4D38254C2FF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9104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/>
          <a:lstStyle/>
          <a:p>
            <a:r>
              <a:rPr lang="en-US" altLang="zh-HK" dirty="0" smtClean="0"/>
              <a:t>HKCEM JCM OSCE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HK" dirty="0" smtClean="0"/>
              <a:t>06 March 3013</a:t>
            </a:r>
          </a:p>
          <a:p>
            <a:r>
              <a:rPr lang="en-US" altLang="zh-HK" dirty="0" smtClean="0"/>
              <a:t>AED POH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58167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02"/>
    </mc:Choice>
    <mc:Fallback>
      <p:transition spd="slow" advTm="240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What </a:t>
            </a:r>
            <a:r>
              <a:rPr lang="en-US" altLang="zh-HK" dirty="0" smtClean="0"/>
              <a:t>did </a:t>
            </a:r>
            <a:r>
              <a:rPr lang="en-US" altLang="zh-HK" dirty="0"/>
              <a:t>you think about the nature of </a:t>
            </a:r>
            <a:r>
              <a:rPr lang="en-US" altLang="zh-HK" dirty="0" smtClean="0"/>
              <a:t>material that caused the problem? </a:t>
            </a:r>
            <a:r>
              <a:rPr lang="en-US" altLang="zh-HK" dirty="0"/>
              <a:t>(Metal, glass, plastic or wood) Why?</a:t>
            </a:r>
            <a:endParaRPr lang="zh-HK" altLang="en-US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567248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818"/>
    </mc:Choice>
    <mc:Fallback>
      <p:transition spd="slow" advTm="2081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What other investigation you would consider?</a:t>
            </a:r>
          </a:p>
          <a:p>
            <a:pPr marL="0" indent="0">
              <a:buNone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247571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06"/>
    </mc:Choice>
    <mc:Fallback>
      <p:transition spd="slow" advTm="11406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dows\Desktop\JCM_OSCE\FB_foot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3528" y="1052736"/>
            <a:ext cx="4094584" cy="409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indows\Desktop\JCM_OSCE\FB_foot_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7509"/>
            <a:ext cx="4089811" cy="408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642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745"/>
    </mc:Choice>
    <mc:Fallback>
      <p:transition spd="slow" advTm="3074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What is your management?</a:t>
            </a:r>
          </a:p>
          <a:p>
            <a:pPr marL="0" indent="0">
              <a:buNone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177934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869"/>
    </mc:Choice>
    <mc:Fallback>
      <p:transition spd="slow" advTm="11869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3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F/59</a:t>
            </a:r>
          </a:p>
          <a:p>
            <a:r>
              <a:rPr lang="en-US" altLang="zh-HK" dirty="0" smtClean="0"/>
              <a:t>c/o: </a:t>
            </a:r>
            <a:r>
              <a:rPr lang="en-US" altLang="zh-HK" dirty="0" err="1" smtClean="0"/>
              <a:t>abd</a:t>
            </a:r>
            <a:r>
              <a:rPr lang="en-US" altLang="zh-HK" dirty="0" smtClean="0"/>
              <a:t> pain, vomiting and diarrhea x 1/7</a:t>
            </a:r>
          </a:p>
          <a:p>
            <a:r>
              <a:rPr lang="en-US" altLang="zh-HK" dirty="0" smtClean="0"/>
              <a:t>T 36</a:t>
            </a:r>
          </a:p>
          <a:p>
            <a:r>
              <a:rPr lang="en-US" altLang="zh-HK" dirty="0" err="1" smtClean="0"/>
              <a:t>Abd</a:t>
            </a:r>
            <a:r>
              <a:rPr lang="en-US" altLang="zh-HK" dirty="0" smtClean="0"/>
              <a:t>.: </a:t>
            </a:r>
          </a:p>
          <a:p>
            <a:pPr lvl="1"/>
            <a:r>
              <a:rPr lang="en-US" altLang="zh-HK" dirty="0" smtClean="0"/>
              <a:t>Soft,</a:t>
            </a:r>
          </a:p>
          <a:p>
            <a:pPr lvl="1"/>
            <a:r>
              <a:rPr lang="en-US" altLang="zh-HK" dirty="0" smtClean="0"/>
              <a:t> tender over lower </a:t>
            </a:r>
            <a:r>
              <a:rPr lang="en-US" altLang="zh-HK" dirty="0" err="1" smtClean="0"/>
              <a:t>abd</a:t>
            </a:r>
            <a:r>
              <a:rPr lang="en-US" altLang="zh-HK" dirty="0" smtClean="0"/>
              <a:t>., G</a:t>
            </a:r>
            <a:r>
              <a:rPr lang="en-US" altLang="zh-HK" baseline="30000" dirty="0" smtClean="0"/>
              <a:t>o</a:t>
            </a:r>
            <a:r>
              <a:rPr lang="en-US" altLang="zh-HK" dirty="0" smtClean="0"/>
              <a:t>/R</a:t>
            </a:r>
            <a:r>
              <a:rPr lang="en-US" altLang="zh-HK" baseline="30000" dirty="0" smtClean="0"/>
              <a:t>o</a:t>
            </a:r>
          </a:p>
          <a:p>
            <a:pPr lvl="1"/>
            <a:r>
              <a:rPr lang="en-US" altLang="zh-HK" dirty="0" smtClean="0"/>
              <a:t>Mass -</a:t>
            </a:r>
            <a:r>
              <a:rPr lang="en-US" altLang="zh-HK" dirty="0" err="1" smtClean="0"/>
              <a:t>ve</a:t>
            </a:r>
            <a:endParaRPr lang="en-US" altLang="zh-HK" dirty="0" smtClean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566451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852"/>
    </mc:Choice>
    <mc:Fallback>
      <p:transition spd="slow" advTm="20852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Questions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What bedside investigations you would consider?</a:t>
            </a:r>
          </a:p>
          <a:p>
            <a:pPr marL="0" indent="0">
              <a:buNone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822086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358"/>
    </mc:Choice>
    <mc:Fallback>
      <p:transition spd="slow" advTm="21358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:\export\ACUTE APPEND_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6408712" cy="522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143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867"/>
    </mc:Choice>
    <mc:Fallback>
      <p:transition spd="slow" advTm="25867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What were the ultrasound findings?</a:t>
            </a:r>
          </a:p>
          <a:p>
            <a:r>
              <a:rPr lang="en-US" altLang="zh-HK" dirty="0" smtClean="0"/>
              <a:t>What was the diagnosis?</a:t>
            </a:r>
          </a:p>
          <a:p>
            <a:r>
              <a:rPr lang="en-US" altLang="zh-HK" dirty="0"/>
              <a:t>What were the ultrasonic features of acute appendicitis?</a:t>
            </a:r>
          </a:p>
          <a:p>
            <a:r>
              <a:rPr lang="en-US" altLang="zh-HK" dirty="0"/>
              <a:t>Name 3 clinical signs of acute appendicitis</a:t>
            </a:r>
          </a:p>
          <a:p>
            <a:r>
              <a:rPr lang="en-US" altLang="zh-HK" dirty="0"/>
              <a:t>Name one scoring system for acute appendicitis</a:t>
            </a:r>
          </a:p>
          <a:p>
            <a:pPr marL="0" indent="0">
              <a:buNone/>
            </a:pPr>
            <a:endParaRPr lang="en-US" altLang="zh-HK" dirty="0"/>
          </a:p>
          <a:p>
            <a:endParaRPr lang="en-US" altLang="zh-HK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4993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998"/>
    </mc:Choice>
    <mc:Fallback>
      <p:transition spd="slow" advTm="609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4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M/40</a:t>
            </a:r>
          </a:p>
          <a:p>
            <a:r>
              <a:rPr lang="en-US" altLang="zh-HK" dirty="0" smtClean="0"/>
              <a:t>IVDA</a:t>
            </a:r>
          </a:p>
          <a:p>
            <a:r>
              <a:rPr lang="en-US" altLang="zh-HK" dirty="0" smtClean="0"/>
              <a:t>Personality disorder</a:t>
            </a:r>
          </a:p>
          <a:p>
            <a:r>
              <a:rPr lang="en-US" altLang="zh-HK" dirty="0" smtClean="0"/>
              <a:t>c/o LBP for 3 days</a:t>
            </a:r>
          </a:p>
          <a:p>
            <a:r>
              <a:rPr lang="en-US" altLang="zh-HK" dirty="0" smtClean="0"/>
              <a:t>No injury</a:t>
            </a:r>
          </a:p>
          <a:p>
            <a:r>
              <a:rPr lang="en-US" altLang="zh-HK" dirty="0" smtClean="0"/>
              <a:t>Could not walk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622677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84"/>
    </mc:Choice>
    <mc:Fallback>
      <p:transition spd="slow" advTm="21084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Questions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32656"/>
          </a:xfrm>
        </p:spPr>
        <p:txBody>
          <a:bodyPr>
            <a:normAutofit lnSpcReduction="10000"/>
          </a:bodyPr>
          <a:lstStyle/>
          <a:p>
            <a:r>
              <a:rPr lang="en-US" altLang="zh-HK" dirty="0" smtClean="0"/>
              <a:t>What were the red flags of LBP?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02889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53"/>
    </mc:Choice>
    <mc:Fallback>
      <p:transition spd="slow" advTm="1085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1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en-US" altLang="zh-HK" dirty="0" smtClean="0"/>
              <a:t>M/52</a:t>
            </a:r>
          </a:p>
          <a:p>
            <a:r>
              <a:rPr lang="en-US" altLang="zh-HK" dirty="0" smtClean="0"/>
              <a:t>Walk unaided to AED</a:t>
            </a:r>
          </a:p>
          <a:p>
            <a:r>
              <a:rPr lang="en-US" altLang="zh-HK" dirty="0" smtClean="0"/>
              <a:t>c/o left foot sprain few days ago during working</a:t>
            </a:r>
          </a:p>
          <a:p>
            <a:r>
              <a:rPr lang="en-US" altLang="zh-HK" dirty="0" smtClean="0"/>
              <a:t>P/E swelling, tender over dorsum of foot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722352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305"/>
    </mc:Choice>
    <mc:Fallback>
      <p:transition spd="slow" advTm="21305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indows\Desktop\JCM_OSCE\ls_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2713604" cy="595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Windows\Desktop\JCM_OSCE\ls_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2656"/>
            <a:ext cx="556591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163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224"/>
    </mc:Choice>
    <mc:Fallback>
      <p:transition spd="slow" advTm="21224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2664296"/>
          </a:xfrm>
        </p:spPr>
        <p:txBody>
          <a:bodyPr>
            <a:normAutofit/>
          </a:bodyPr>
          <a:lstStyle/>
          <a:p>
            <a:r>
              <a:rPr lang="en-US" altLang="zh-HK" dirty="0" smtClean="0"/>
              <a:t>What were the X ray findings?</a:t>
            </a:r>
          </a:p>
          <a:p>
            <a:r>
              <a:rPr lang="en-US" altLang="zh-HK" dirty="0" smtClean="0"/>
              <a:t>What were the differential diagnosis?</a:t>
            </a:r>
          </a:p>
          <a:p>
            <a:r>
              <a:rPr lang="en-US" altLang="zh-HK" dirty="0"/>
              <a:t>What other imaging Ix you would consider?</a:t>
            </a:r>
          </a:p>
          <a:p>
            <a:endParaRPr lang="en-US" altLang="zh-HK" dirty="0" smtClean="0"/>
          </a:p>
          <a:p>
            <a:pPr lvl="2"/>
            <a:endParaRPr lang="en-US" altLang="zh-HK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055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512"/>
    </mc:Choice>
    <mc:Fallback>
      <p:transition spd="slow" advTm="465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dows\Desktop\JCM_OSCE\ls_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71" y="620688"/>
            <a:ext cx="4352033" cy="435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indows\Desktop\JCM_OSCE\ls_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12" y="620688"/>
            <a:ext cx="43924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814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705"/>
    </mc:Choice>
    <mc:Fallback>
      <p:transition spd="slow" advTm="21705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r>
              <a:rPr lang="en-US" altLang="zh-HK" dirty="0"/>
              <a:t>How to manage this patient</a:t>
            </a:r>
            <a:r>
              <a:rPr lang="en-US" altLang="zh-HK" dirty="0" smtClean="0"/>
              <a:t>?</a:t>
            </a:r>
          </a:p>
          <a:p>
            <a:pPr marL="457200" lvl="1" indent="0">
              <a:buNone/>
            </a:pPr>
            <a:endParaRPr lang="zh-HK" altLang="en-US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69398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271"/>
    </mc:Choice>
    <mc:Fallback>
      <p:transition spd="slow" advTm="16271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5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M/35</a:t>
            </a:r>
          </a:p>
          <a:p>
            <a:r>
              <a:rPr lang="en-US" altLang="zh-HK" dirty="0" smtClean="0"/>
              <a:t>Amateur body builder</a:t>
            </a:r>
          </a:p>
          <a:p>
            <a:r>
              <a:rPr lang="en-US" altLang="zh-HK" dirty="0" smtClean="0"/>
              <a:t>c/o sudden sharp pain in left upper arm while practicing weight lifting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740440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365"/>
    </mc:Choice>
    <mc:Fallback>
      <p:transition spd="slow" advTm="21365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dows\Desktop\Bicep rupture PAE11094314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8036710" cy="602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730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32"/>
    </mc:Choice>
    <mc:Fallback>
      <p:transition spd="slow" advTm="21032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Questions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K" dirty="0" smtClean="0"/>
              <a:t>Describe the abnormality showed in the clinical photo</a:t>
            </a:r>
          </a:p>
          <a:p>
            <a:r>
              <a:rPr lang="en-US" altLang="zh-HK" dirty="0" smtClean="0"/>
              <a:t>What was the sign called?</a:t>
            </a:r>
          </a:p>
          <a:p>
            <a:r>
              <a:rPr lang="en-US" altLang="zh-HK" dirty="0" smtClean="0"/>
              <a:t>What bedside investigation would help in diagnosis in ED?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7191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871"/>
    </mc:Choice>
    <mc:Fallback>
      <p:transition spd="slow" advTm="45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Windows\Desktop\bicep_short axis_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55347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Windows\Desktop\bicep_short axis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29000"/>
            <a:ext cx="5402868" cy="320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6228184" y="76470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/>
              <a:t>Figure 1</a:t>
            </a:r>
            <a:endParaRPr lang="zh-HK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2123728" y="599105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/>
              <a:t>Figure 2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83562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880"/>
    </mc:Choice>
    <mc:Fallback>
      <p:transition spd="slow" advTm="3088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Windows\Desktop\bicep_long axi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614031" cy="427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923928" y="5277381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/>
              <a:t>Figure 3</a:t>
            </a:r>
          </a:p>
        </p:txBody>
      </p:sp>
    </p:spTree>
    <p:extLst>
      <p:ext uri="{BB962C8B-B14F-4D97-AF65-F5344CB8AC3E}">
        <p14:creationId xmlns:p14="http://schemas.microsoft.com/office/powerpoint/2010/main" val="2777101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949"/>
    </mc:Choice>
    <mc:Fallback>
      <p:transition spd="slow" advTm="30949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Describe the ultrasound findings</a:t>
            </a:r>
          </a:p>
          <a:p>
            <a:pPr marL="0" indent="0">
              <a:buNone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4585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173"/>
    </mc:Choice>
    <mc:Fallback>
      <p:transition spd="slow" advTm="1517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dows\Desktop\JCM_OSCE\Lisfrance_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3302"/>
            <a:ext cx="3672408" cy="577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Windows\Desktop\JCM_OSCE\Lisfrance_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260648"/>
            <a:ext cx="3384377" cy="591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563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727"/>
    </mc:Choice>
    <mc:Fallback>
      <p:transition spd="slow" advTm="20727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600200"/>
            <a:ext cx="8820472" cy="4525963"/>
          </a:xfrm>
        </p:spPr>
        <p:txBody>
          <a:bodyPr/>
          <a:lstStyle/>
          <a:p>
            <a:r>
              <a:rPr lang="en-US" altLang="zh-HK" dirty="0" smtClean="0"/>
              <a:t>What was the diagnosis?</a:t>
            </a:r>
          </a:p>
          <a:p>
            <a:r>
              <a:rPr lang="en-US" altLang="zh-HK" dirty="0" smtClean="0"/>
              <a:t>What were the management options for the patient?</a:t>
            </a:r>
          </a:p>
          <a:p>
            <a:endParaRPr lang="zh-HK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6290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962"/>
    </mc:Choice>
    <mc:Fallback>
      <p:transition spd="slow" advTm="309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Questions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K" dirty="0" smtClean="0"/>
              <a:t>What were the X ray findings</a:t>
            </a:r>
          </a:p>
          <a:p>
            <a:r>
              <a:rPr lang="en-US" altLang="zh-HK" dirty="0" smtClean="0"/>
              <a:t>What was the name of the sign showed in X-ray?</a:t>
            </a:r>
          </a:p>
          <a:p>
            <a:r>
              <a:rPr lang="en-US" altLang="zh-HK" dirty="0" smtClean="0"/>
              <a:t>What was this injury call?</a:t>
            </a:r>
          </a:p>
          <a:p>
            <a:r>
              <a:rPr lang="en-US" altLang="zh-HK" dirty="0" smtClean="0"/>
              <a:t>What </a:t>
            </a:r>
            <a:r>
              <a:rPr lang="en-US" altLang="zh-HK" dirty="0"/>
              <a:t>was the classification of this </a:t>
            </a:r>
            <a:r>
              <a:rPr lang="en-US" altLang="zh-HK" dirty="0" smtClean="0"/>
              <a:t>injury</a:t>
            </a:r>
          </a:p>
          <a:p>
            <a:r>
              <a:rPr lang="en-US" altLang="zh-HK" dirty="0"/>
              <a:t>What was the optimal management</a:t>
            </a:r>
          </a:p>
          <a:p>
            <a:r>
              <a:rPr lang="en-US" altLang="zh-HK" dirty="0"/>
              <a:t>What were the important complications</a:t>
            </a:r>
          </a:p>
          <a:p>
            <a:endParaRPr lang="en-US" altLang="zh-HK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2741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898"/>
    </mc:Choice>
    <mc:Fallback>
      <p:transition spd="slow" advTm="608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2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M/42</a:t>
            </a:r>
          </a:p>
          <a:p>
            <a:r>
              <a:rPr lang="en-US" altLang="zh-HK" dirty="0" err="1"/>
              <a:t>Hx</a:t>
            </a:r>
            <a:r>
              <a:rPr lang="en-US" altLang="zh-HK" dirty="0"/>
              <a:t> of stepping to </a:t>
            </a:r>
            <a:r>
              <a:rPr lang="en-US" altLang="zh-HK" dirty="0" smtClean="0"/>
              <a:t>nail </a:t>
            </a:r>
          </a:p>
          <a:p>
            <a:r>
              <a:rPr lang="en-US" altLang="zh-HK" dirty="0" smtClean="0"/>
              <a:t>Left sole wound unhealed for 6 months</a:t>
            </a:r>
          </a:p>
          <a:p>
            <a:r>
              <a:rPr lang="en-US" altLang="zh-HK" dirty="0" smtClean="0"/>
              <a:t>P/E: 4mm size ulcer in left sole, discharge +</a:t>
            </a:r>
            <a:r>
              <a:rPr lang="en-US" altLang="zh-HK" dirty="0" err="1" smtClean="0"/>
              <a:t>ve</a:t>
            </a:r>
            <a:endParaRPr lang="en-US" altLang="zh-HK" dirty="0" smtClean="0"/>
          </a:p>
          <a:p>
            <a:r>
              <a:rPr lang="en-US" altLang="zh-HK" dirty="0" smtClean="0"/>
              <a:t>X ray left foot was taken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3389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309"/>
    </mc:Choice>
    <mc:Fallback>
      <p:transition spd="slow" advTm="2130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dows\Desktop\JCM_OSCE\FB_foot_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93862" y="-978429"/>
            <a:ext cx="3064759" cy="517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indows\Desktop\JCM_OSCE\FB_foot_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140968"/>
            <a:ext cx="5069125" cy="357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042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754"/>
    </mc:Choice>
    <mc:Fallback>
      <p:transition spd="slow" advTm="2075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Questions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K" dirty="0" smtClean="0"/>
              <a:t>What was the X ray finding</a:t>
            </a:r>
          </a:p>
          <a:p>
            <a:r>
              <a:rPr lang="en-US" altLang="zh-HK" dirty="0" smtClean="0"/>
              <a:t>What you were suspected?</a:t>
            </a:r>
          </a:p>
          <a:p>
            <a:r>
              <a:rPr lang="en-US" altLang="zh-HK" dirty="0" smtClean="0"/>
              <a:t>What further investigations you would like to do to confirm the diagnosis?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8548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084"/>
    </mc:Choice>
    <mc:Fallback>
      <p:transition spd="slow" advTm="310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:\export\FB_F00T_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6260"/>
            <a:ext cx="4208124" cy="343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M:\export\FB_F00T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4299007" cy="35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631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220"/>
    </mc:Choice>
    <mc:Fallback>
      <p:transition spd="slow" advTm="2122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Questions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Describe the ultrasound finding</a:t>
            </a:r>
          </a:p>
        </p:txBody>
      </p:sp>
    </p:spTree>
    <p:extLst>
      <p:ext uri="{BB962C8B-B14F-4D97-AF65-F5344CB8AC3E}">
        <p14:creationId xmlns:p14="http://schemas.microsoft.com/office/powerpoint/2010/main" val="1119363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54"/>
    </mc:Choice>
    <mc:Fallback>
      <p:transition spd="slow" advTm="11054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0.2|10.1|9.5|10.1|1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0.1|1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0.6|9.2|20|9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4.7|15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4.8|14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4.1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427</Words>
  <Application>Microsoft Office PowerPoint</Application>
  <PresentationFormat>如螢幕大小 (4:3)</PresentationFormat>
  <Paragraphs>76</Paragraphs>
  <Slides>30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1" baseType="lpstr">
      <vt:lpstr>Office 佈景主題</vt:lpstr>
      <vt:lpstr>HKCEM JCM OSCE</vt:lpstr>
      <vt:lpstr>Case 1</vt:lpstr>
      <vt:lpstr>PowerPoint 簡報</vt:lpstr>
      <vt:lpstr>Questions</vt:lpstr>
      <vt:lpstr>Case 2</vt:lpstr>
      <vt:lpstr>PowerPoint 簡報</vt:lpstr>
      <vt:lpstr>Questions</vt:lpstr>
      <vt:lpstr>PowerPoint 簡報</vt:lpstr>
      <vt:lpstr>Questions</vt:lpstr>
      <vt:lpstr>PowerPoint 簡報</vt:lpstr>
      <vt:lpstr>PowerPoint 簡報</vt:lpstr>
      <vt:lpstr>PowerPoint 簡報</vt:lpstr>
      <vt:lpstr>PowerPoint 簡報</vt:lpstr>
      <vt:lpstr>Case 3</vt:lpstr>
      <vt:lpstr>Questions</vt:lpstr>
      <vt:lpstr>PowerPoint 簡報</vt:lpstr>
      <vt:lpstr>PowerPoint 簡報</vt:lpstr>
      <vt:lpstr>Case 4</vt:lpstr>
      <vt:lpstr>Questions</vt:lpstr>
      <vt:lpstr>PowerPoint 簡報</vt:lpstr>
      <vt:lpstr>PowerPoint 簡報</vt:lpstr>
      <vt:lpstr>PowerPoint 簡報</vt:lpstr>
      <vt:lpstr>PowerPoint 簡報</vt:lpstr>
      <vt:lpstr>Case 5</vt:lpstr>
      <vt:lpstr>PowerPoint 簡報</vt:lpstr>
      <vt:lpstr>Questions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HKCEM JCM OSCE</dc:title>
  <dc:creator>Windows</dc:creator>
  <cp:lastModifiedBy>Windows</cp:lastModifiedBy>
  <cp:revision>80</cp:revision>
  <dcterms:created xsi:type="dcterms:W3CDTF">2013-02-16T04:56:28Z</dcterms:created>
  <dcterms:modified xsi:type="dcterms:W3CDTF">2013-02-28T14:22:35Z</dcterms:modified>
</cp:coreProperties>
</file>