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4" r:id="rId6"/>
    <p:sldId id="283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5" r:id="rId24"/>
    <p:sldId id="281" r:id="rId25"/>
    <p:sldId id="282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37" autoAdjust="0"/>
  </p:normalViewPr>
  <p:slideViewPr>
    <p:cSldViewPr>
      <p:cViewPr>
        <p:scale>
          <a:sx n="54" d="100"/>
          <a:sy n="54" d="100"/>
        </p:scale>
        <p:origin x="-16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72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EBF0-3209-4B77-9031-7A3E57156ACD}" type="datetimeFigureOut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BDF3-5091-4A0D-BFF2-E2AC380343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7759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Non-contrasted axial CT scan of the orbit showed posterior dislocation of left</a:t>
            </a:r>
            <a:r>
              <a:rPr lang="en-US" altLang="zh-TW" baseline="0" dirty="0" smtClean="0"/>
              <a:t> lens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Malocclusion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Other signs and symptoms of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mandibular</a:t>
            </a:r>
            <a:r>
              <a:rPr lang="en-US" altLang="zh-TW" baseline="0" dirty="0" smtClean="0">
                <a:solidFill>
                  <a:srgbClr val="FF0000"/>
                </a:solidFill>
              </a:rPr>
              <a:t> fractures: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trismus</a:t>
            </a:r>
            <a:r>
              <a:rPr lang="en-US" altLang="zh-TW" baseline="0" dirty="0" smtClean="0">
                <a:solidFill>
                  <a:srgbClr val="FF0000"/>
                </a:solidFill>
              </a:rPr>
              <a:t>, edema, excess salivation, intra-oral and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extre</a:t>
            </a:r>
            <a:r>
              <a:rPr lang="en-US" altLang="zh-TW" baseline="0" dirty="0" smtClean="0">
                <a:solidFill>
                  <a:srgbClr val="FF0000"/>
                </a:solidFill>
              </a:rPr>
              <a:t>-oral laceration,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buccal</a:t>
            </a:r>
            <a:r>
              <a:rPr lang="en-US" altLang="zh-TW" baseline="0" dirty="0" smtClean="0">
                <a:solidFill>
                  <a:srgbClr val="FF0000"/>
                </a:solidFill>
              </a:rPr>
              <a:t> and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ligual</a:t>
            </a:r>
            <a:r>
              <a:rPr lang="en-US" altLang="zh-TW" baseline="0" dirty="0" smtClean="0">
                <a:solidFill>
                  <a:srgbClr val="FF0000"/>
                </a:solidFill>
              </a:rPr>
              <a:t>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ecchymosis</a:t>
            </a:r>
            <a:r>
              <a:rPr lang="en-US" altLang="zh-TW" baseline="0" dirty="0" smtClean="0">
                <a:solidFill>
                  <a:srgbClr val="FF0000"/>
                </a:solidFill>
              </a:rPr>
              <a:t>, malocclusion,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crepitus</a:t>
            </a:r>
            <a:r>
              <a:rPr lang="en-US" altLang="zh-TW" baseline="0" dirty="0" smtClean="0">
                <a:solidFill>
                  <a:srgbClr val="FF0000"/>
                </a:solidFill>
              </a:rPr>
              <a:t>, mental nerve </a:t>
            </a:r>
            <a:r>
              <a:rPr lang="en-US" altLang="zh-TW" baseline="0" dirty="0" err="1" smtClean="0">
                <a:solidFill>
                  <a:srgbClr val="FF0000"/>
                </a:solidFill>
              </a:rPr>
              <a:t>paresthesias</a:t>
            </a:r>
            <a:r>
              <a:rPr lang="en-US" altLang="zh-TW" baseline="0" dirty="0" smtClean="0">
                <a:solidFill>
                  <a:srgbClr val="FF0000"/>
                </a:solidFill>
              </a:rPr>
              <a:t>, facial asymmetry, jaw deviation with mouth opening, and  a palpable step defect along the inferior border of the mandible.</a:t>
            </a:r>
          </a:p>
          <a:p>
            <a:r>
              <a:rPr lang="en-US" altLang="zh-TW" baseline="0" dirty="0" smtClean="0">
                <a:solidFill>
                  <a:srgbClr val="FF0000"/>
                </a:solidFill>
              </a:rPr>
              <a:t>Dental impression record, if available from the patient’s dentist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Unfavourable</a:t>
            </a:r>
            <a:r>
              <a:rPr lang="en-US" altLang="zh-TW" dirty="0" smtClean="0"/>
              <a:t>:</a:t>
            </a:r>
            <a:r>
              <a:rPr lang="en-US" altLang="zh-TW" baseline="0" dirty="0" smtClean="0"/>
              <a:t>  fracture at multiple site. Angle fracture that extend </a:t>
            </a:r>
            <a:r>
              <a:rPr lang="en-US" altLang="zh-TW" baseline="0" dirty="0" err="1" smtClean="0"/>
              <a:t>posteriorly</a:t>
            </a:r>
            <a:r>
              <a:rPr lang="en-US" altLang="zh-TW" baseline="0" dirty="0" smtClean="0"/>
              <a:t> and downward are horizontally </a:t>
            </a:r>
            <a:r>
              <a:rPr lang="en-US" altLang="zh-TW" baseline="0" dirty="0" err="1" smtClean="0"/>
              <a:t>unfavourable</a:t>
            </a:r>
            <a:r>
              <a:rPr lang="en-US" altLang="zh-TW" baseline="0" dirty="0" smtClean="0"/>
              <a:t> and tend to displaced by the muscles </a:t>
            </a:r>
            <a:r>
              <a:rPr lang="en-US" altLang="zh-TW" baseline="0" smtClean="0"/>
              <a:t>of mastication.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BDF3-5091-4A0D-BFF2-E2AC3803435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E677-9D5B-4A42-98B2-2A54A29839E3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F6AB-9A7B-499B-A12E-A985B88CFF3E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6FD-9D4F-42A0-A9C0-59D444547203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A87-9AEF-4853-805F-9C0FB3E8BF1D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47B4-1CF9-44CA-A031-72249F268E38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519A-8A48-4CFD-A025-CCAA5219D765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ED4-EE3B-45D3-8CD8-D36EE1AF30CD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C4C6-A6A1-45B9-946F-A5F00F5CF5A0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F9D0-C722-4CCC-AF09-CE5A2545CAE5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6A98-DC8A-4182-93EA-1312833A05F1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B722-5B97-4A1F-B48F-5BCAD73ADB33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B02EE-ECCA-44A4-B5B6-38D72CAB6369}" type="datetime1">
              <a:rPr lang="zh-TW" altLang="en-US" smtClean="0"/>
              <a:pPr/>
              <a:t>2013/4/2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287B-2507-4462-991A-1894AF1E6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HKCEM JCM OSCE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NDH AED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F/ 39, pregnant lady attend your department</a:t>
            </a:r>
          </a:p>
          <a:p>
            <a:r>
              <a:rPr lang="en-US" altLang="zh-TW" dirty="0" smtClean="0"/>
              <a:t>Non-entitled, </a:t>
            </a:r>
            <a:r>
              <a:rPr lang="en-US" altLang="zh-TW" dirty="0" err="1" smtClean="0"/>
              <a:t>unbooked</a:t>
            </a:r>
            <a:r>
              <a:rPr lang="en-US" altLang="zh-TW" dirty="0" smtClean="0"/>
              <a:t> case</a:t>
            </a:r>
          </a:p>
          <a:p>
            <a:r>
              <a:rPr lang="en-US" altLang="zh-TW" dirty="0" smtClean="0"/>
              <a:t>C/O regular abdominal pain, leaking ~ 30 min before arrival</a:t>
            </a:r>
          </a:p>
          <a:p>
            <a:r>
              <a:rPr lang="en-US" altLang="zh-TW" dirty="0" smtClean="0"/>
              <a:t>How would you manage this patient?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US" dirty="0" smtClean="0"/>
              <a:t>History?</a:t>
            </a:r>
          </a:p>
          <a:p>
            <a:pPr marL="0" indent="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Past medical history, drug allergy</a:t>
            </a:r>
          </a:p>
          <a:p>
            <a:pPr marL="0" indent="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obstetrics history: </a:t>
            </a:r>
            <a:r>
              <a:rPr lang="en-US" dirty="0" err="1" smtClean="0">
                <a:solidFill>
                  <a:srgbClr val="FF0000"/>
                </a:solidFill>
              </a:rPr>
              <a:t>pariety</a:t>
            </a:r>
            <a:r>
              <a:rPr lang="en-US" dirty="0" smtClean="0">
                <a:solidFill>
                  <a:srgbClr val="FF0000"/>
                </a:solidFill>
              </a:rPr>
              <a:t>, LMP, maturity, no of fetus, AN care…</a:t>
            </a:r>
          </a:p>
          <a:p>
            <a:r>
              <a:rPr lang="en-US" dirty="0" smtClean="0"/>
              <a:t>Physical examination?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Vital signs, fundal height, lie of the fetus, gentle speculum+\- vaginal examination.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Investigation?</a:t>
            </a:r>
          </a:p>
          <a:p>
            <a:r>
              <a:rPr lang="en-US" dirty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fundal</a:t>
            </a:r>
            <a:r>
              <a:rPr lang="en-US" dirty="0" smtClean="0">
                <a:solidFill>
                  <a:srgbClr val="FF0000"/>
                </a:solidFill>
              </a:rPr>
              <a:t> height, bedside </a:t>
            </a:r>
            <a:r>
              <a:rPr lang="en-US" dirty="0" err="1" smtClean="0">
                <a:solidFill>
                  <a:srgbClr val="FF0000"/>
                </a:solidFill>
              </a:rPr>
              <a:t>Doptone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222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examination, </a:t>
            </a:r>
          </a:p>
          <a:p>
            <a:pPr>
              <a:buFontTx/>
              <a:buChar char="-"/>
            </a:pPr>
            <a:r>
              <a:rPr lang="en-US" dirty="0" smtClean="0"/>
              <a:t>Term size uterus, FH ~140 beats/ min</a:t>
            </a:r>
          </a:p>
          <a:p>
            <a:r>
              <a:rPr lang="en-US" dirty="0" smtClean="0"/>
              <a:t>In  speculum and vaginal examination, what would you look for in order to help you to determine the presenting part of the fetus?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fontanel and the sutures: vertex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Mouth and </a:t>
            </a:r>
            <a:r>
              <a:rPr lang="en-US" dirty="0" err="1" smtClean="0">
                <a:solidFill>
                  <a:srgbClr val="FF0000"/>
                </a:solidFill>
              </a:rPr>
              <a:t>malar</a:t>
            </a:r>
            <a:r>
              <a:rPr lang="en-US" dirty="0" smtClean="0">
                <a:solidFill>
                  <a:srgbClr val="FF0000"/>
                </a:solidFill>
              </a:rPr>
              <a:t> prominence: vertex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Anus and the </a:t>
            </a:r>
            <a:r>
              <a:rPr lang="en-US" dirty="0" err="1" smtClean="0">
                <a:solidFill>
                  <a:srgbClr val="FF0000"/>
                </a:solidFill>
              </a:rPr>
              <a:t>ischial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tuberosity</a:t>
            </a:r>
            <a:r>
              <a:rPr lang="en-US" dirty="0" smtClean="0">
                <a:solidFill>
                  <a:srgbClr val="FF0000"/>
                </a:solidFill>
              </a:rPr>
              <a:t>: breech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Hairy feel of the scalp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smooth feel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 err="1" smtClean="0">
                <a:solidFill>
                  <a:srgbClr val="FF0000"/>
                </a:solidFill>
              </a:rPr>
              <a:t>meconium</a:t>
            </a:r>
            <a:r>
              <a:rPr lang="en-US" dirty="0" smtClean="0">
                <a:solidFill>
                  <a:srgbClr val="FF0000"/>
                </a:solidFill>
              </a:rPr>
              <a:t> stained on the examiner’s finger </a:t>
            </a:r>
            <a:r>
              <a:rPr lang="en-US" dirty="0" err="1" smtClean="0">
                <a:solidFill>
                  <a:srgbClr val="FF0000"/>
                </a:solidFill>
              </a:rPr>
              <a:t>finger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Any cord </a:t>
            </a:r>
            <a:r>
              <a:rPr lang="en-US" dirty="0" err="1" smtClean="0">
                <a:solidFill>
                  <a:srgbClr val="FF0000"/>
                </a:solidFill>
              </a:rPr>
              <a:t>prolapse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553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dirty="0" smtClean="0"/>
              <a:t>PV and speculum showed pool of clear liquor, and you feel a round and smooth structure. And you can’t feel the suture or the </a:t>
            </a:r>
            <a:r>
              <a:rPr lang="en-US" dirty="0" err="1" smtClean="0"/>
              <a:t>fontonale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is your diagnosis?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Breech presentation, in </a:t>
            </a:r>
            <a:r>
              <a:rPr lang="en-US" dirty="0" err="1" smtClean="0">
                <a:solidFill>
                  <a:srgbClr val="FF0000"/>
                </a:solidFill>
              </a:rPr>
              <a:t>labour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would you manage? Describe the maneuver that you employ?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According to ALSO, describe the procedure, Optional Maneuver, MSV Maneuver and </a:t>
            </a:r>
            <a:r>
              <a:rPr lang="en-US" dirty="0" err="1" smtClean="0">
                <a:solidFill>
                  <a:srgbClr val="FF0000"/>
                </a:solidFill>
              </a:rPr>
              <a:t>suprapubic</a:t>
            </a:r>
            <a:r>
              <a:rPr lang="en-US" dirty="0" smtClean="0">
                <a:solidFill>
                  <a:srgbClr val="FF0000"/>
                </a:solidFill>
              </a:rPr>
              <a:t> pressure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574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dirty="0" smtClean="0"/>
              <a:t>Complications?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fetal: </a:t>
            </a:r>
            <a:r>
              <a:rPr lang="en-US" dirty="0" err="1" smtClean="0">
                <a:solidFill>
                  <a:srgbClr val="FF0000"/>
                </a:solidFill>
              </a:rPr>
              <a:t>nuchal</a:t>
            </a:r>
            <a:r>
              <a:rPr lang="en-US" dirty="0" smtClean="0">
                <a:solidFill>
                  <a:srgbClr val="FF0000"/>
                </a:solidFill>
              </a:rPr>
              <a:t> arm, entrapment of the </a:t>
            </a:r>
            <a:r>
              <a:rPr lang="en-US" dirty="0" err="1" smtClean="0">
                <a:solidFill>
                  <a:srgbClr val="FF0000"/>
                </a:solidFill>
              </a:rPr>
              <a:t>aftercoming</a:t>
            </a:r>
            <a:r>
              <a:rPr lang="en-US" dirty="0" smtClean="0">
                <a:solidFill>
                  <a:srgbClr val="FF0000"/>
                </a:solidFill>
              </a:rPr>
              <a:t> head by the cervix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maternal: PPH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2258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M/20 </a:t>
            </a:r>
          </a:p>
          <a:p>
            <a:r>
              <a:rPr lang="en-US" altLang="zh-TW" dirty="0" smtClean="0"/>
              <a:t>Left eye punched by his colleague</a:t>
            </a:r>
          </a:p>
          <a:p>
            <a:r>
              <a:rPr lang="en-US" altLang="zh-TW" dirty="0" smtClean="0"/>
              <a:t>C/O: pain+, immediate blurred vision</a:t>
            </a:r>
          </a:p>
          <a:p>
            <a:r>
              <a:rPr lang="en-US" altLang="zh-TW" dirty="0" smtClean="0"/>
              <a:t>In physical examination, what would you particularly look for?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- VA, check pupil and reactivity, the edge of the pupil and lens, signs of the retinal detachment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altLang="zh-TW" dirty="0" smtClean="0"/>
              <a:t>What is your diagnosis?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Lens dislocation</a:t>
            </a:r>
          </a:p>
          <a:p>
            <a:r>
              <a:rPr lang="en-US" altLang="zh-TW" dirty="0" smtClean="0"/>
              <a:t>How would you proceed to confirm your diagnosis?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Picture 2" descr="C:\Users\Louisa\Documents\Scan0001.jpg"/>
          <p:cNvPicPr>
            <a:picLocks noChangeAspect="1" noChangeArrowheads="1"/>
          </p:cNvPicPr>
          <p:nvPr/>
        </p:nvPicPr>
        <p:blipFill>
          <a:blip r:embed="rId2" cstate="print"/>
          <a:srcRect l="65039" t="13360" r="3726" b="53229"/>
          <a:stretch>
            <a:fillRect/>
          </a:stretch>
        </p:blipFill>
        <p:spPr bwMode="auto">
          <a:xfrm>
            <a:off x="4211960" y="2852936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28" y="1600200"/>
            <a:ext cx="736594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would you manage next?</a:t>
            </a:r>
          </a:p>
          <a:p>
            <a:r>
              <a:rPr lang="en-US" altLang="zh-TW" dirty="0" smtClean="0"/>
              <a:t>- </a:t>
            </a:r>
            <a:r>
              <a:rPr lang="en-US" altLang="zh-TW" dirty="0" smtClean="0">
                <a:solidFill>
                  <a:srgbClr val="FF0000"/>
                </a:solidFill>
              </a:rPr>
              <a:t>urgent eye consultation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Case 4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F/51</a:t>
            </a:r>
          </a:p>
          <a:p>
            <a:r>
              <a:rPr lang="en-US" altLang="zh-TW" dirty="0" smtClean="0"/>
              <a:t>S/F with head injury.</a:t>
            </a:r>
          </a:p>
          <a:p>
            <a:r>
              <a:rPr lang="en-US" altLang="zh-TW" dirty="0" smtClean="0"/>
              <a:t>C/O headache and facial pain</a:t>
            </a:r>
          </a:p>
          <a:p>
            <a:r>
              <a:rPr lang="en-US" altLang="zh-TW" dirty="0" smtClean="0"/>
              <a:t>GCS 15/15. Vital signs stable.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M/ 38</a:t>
            </a:r>
          </a:p>
          <a:p>
            <a:r>
              <a:rPr lang="en-US" altLang="zh-TW" dirty="0" smtClean="0"/>
              <a:t>Fell from bicycle on 19/12/2012</a:t>
            </a:r>
          </a:p>
          <a:p>
            <a:r>
              <a:rPr lang="en-US" altLang="zh-TW" dirty="0" smtClean="0"/>
              <a:t>Landed on right shoulder</a:t>
            </a:r>
          </a:p>
          <a:p>
            <a:r>
              <a:rPr lang="en-US" altLang="zh-TW" dirty="0" smtClean="0"/>
              <a:t>Deny other associated injury</a:t>
            </a:r>
          </a:p>
          <a:p>
            <a:r>
              <a:rPr lang="en-US" altLang="zh-TW" dirty="0" smtClean="0"/>
              <a:t>Vital signs stable on arrival</a:t>
            </a:r>
          </a:p>
          <a:p>
            <a:r>
              <a:rPr lang="en-US" altLang="zh-TW" dirty="0" smtClean="0"/>
              <a:t>P/E: Tenderness over right shoulder, no gross abnormality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physical examination, you found…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027" name="Picture 3" descr="C:\Users\Louisa\AppData\Local\Microsoft\Windows\Temporary Internet Files\Low\Content.IE5\3RT4HFN8\IMG_104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707904" y="3068960"/>
            <a:ext cx="18002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investigation you would consider, in order to confirm your diagnosis?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Plain radiograph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Maxillofacial CT scan</a:t>
            </a:r>
          </a:p>
          <a:p>
            <a:r>
              <a:rPr lang="en-US" altLang="zh-TW" dirty="0" smtClean="0"/>
              <a:t>What specific view you would order?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Low Towne’s view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Panorex</a:t>
            </a:r>
            <a:r>
              <a:rPr lang="en-US" altLang="zh-TW" dirty="0" smtClean="0">
                <a:solidFill>
                  <a:srgbClr val="FF0000"/>
                </a:solidFill>
              </a:rPr>
              <a:t> view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X-ray shows…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1026" name="Picture 2" descr="C:\Users\Louisa\AppData\Local\Microsoft\Windows\Temporary Internet Files\Low\Content.IE5\89ZAAG95\_mandible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778" y="1600200"/>
            <a:ext cx="4715862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X-ray shows….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050" name="Picture 2" descr="C:\Users\Louisa\AppData\Local\Microsoft\Windows\Temporary Internet Files\Low\Content.IE5\TYI7YV0T\_mandible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540" y="1600200"/>
            <a:ext cx="4125716" cy="5125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Diagnosis?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Fracture </a:t>
            </a:r>
            <a:r>
              <a:rPr lang="en-US" altLang="zh-TW" dirty="0" smtClean="0">
                <a:solidFill>
                  <a:srgbClr val="FF0000"/>
                </a:solidFill>
              </a:rPr>
              <a:t> mandible, left angle and right body of mandible.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Favorable or unfavorable fracture? Why?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Unfavorable</a:t>
            </a:r>
            <a:r>
              <a:rPr lang="en-US" altLang="zh-TW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altLang="zh-TW" dirty="0" smtClean="0"/>
              <a:t>How would you manage?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Temporary  measure: Barton bandage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Definitive measure: Consult dentist for </a:t>
            </a:r>
            <a:r>
              <a:rPr lang="en-US" altLang="zh-TW" dirty="0" smtClean="0">
                <a:solidFill>
                  <a:srgbClr val="FF0000"/>
                </a:solidFill>
              </a:rPr>
              <a:t>open </a:t>
            </a:r>
            <a:r>
              <a:rPr lang="en-US" altLang="zh-TW" dirty="0" smtClean="0">
                <a:solidFill>
                  <a:srgbClr val="FF0000"/>
                </a:solidFill>
              </a:rPr>
              <a:t> reduction and </a:t>
            </a:r>
            <a:r>
              <a:rPr lang="en-US" altLang="zh-TW" smtClean="0">
                <a:solidFill>
                  <a:srgbClr val="FF0000"/>
                </a:solidFill>
              </a:rPr>
              <a:t>internal fixation.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Antibiotics: penicillin and </a:t>
            </a:r>
            <a:r>
              <a:rPr lang="en-US" altLang="zh-TW" dirty="0" err="1" smtClean="0">
                <a:solidFill>
                  <a:srgbClr val="FF0000"/>
                </a:solidFill>
              </a:rPr>
              <a:t>metronidazole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Name 2 other associated serious injuries that warrant additional attention?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Cervical spine injuries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Other facial fractures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X-ray for case 1</a:t>
            </a:r>
            <a:endParaRPr lang="zh-TW" altLang="en-US" dirty="0"/>
          </a:p>
        </p:txBody>
      </p:sp>
      <p:pic>
        <p:nvPicPr>
          <p:cNvPr id="1026" name="Picture 2" descr="C:\Users\Louisa\Dropbox\post.shoulder.cas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395" y="1196752"/>
            <a:ext cx="4612869" cy="5661248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What  were the </a:t>
            </a:r>
            <a:r>
              <a:rPr lang="en-US" altLang="zh-TW" dirty="0"/>
              <a:t>X</a:t>
            </a:r>
            <a:r>
              <a:rPr lang="en-US" altLang="zh-TW" dirty="0" smtClean="0"/>
              <a:t>-ray findings?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</a:t>
            </a:r>
            <a:r>
              <a:rPr lang="en-US" altLang="zh-TW" dirty="0" err="1" smtClean="0">
                <a:solidFill>
                  <a:srgbClr val="FF0000"/>
                </a:solidFill>
              </a:rPr>
              <a:t>undisplaced</a:t>
            </a:r>
            <a:r>
              <a:rPr lang="en-US" altLang="zh-TW" dirty="0" smtClean="0">
                <a:solidFill>
                  <a:srgbClr val="FF0000"/>
                </a:solidFill>
              </a:rPr>
              <a:t> 2 parts fracture of right proximal </a:t>
            </a:r>
            <a:r>
              <a:rPr lang="en-US" altLang="zh-TW" dirty="0" err="1" smtClean="0">
                <a:solidFill>
                  <a:srgbClr val="FF0000"/>
                </a:solidFill>
              </a:rPr>
              <a:t>humerus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How would you manage this patient?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immobilization e.g. collar &amp; cuff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analgesic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follow-up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 marL="514350" indent="-514350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You follow-up this patient 1 week and 3 weeks  later, he still complained of right shoulder stiffness.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>You manage to follow up this patient 1 week and 3 weeks later 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Picture 2" descr="C:\Users\Louisa\Dropbox\post.shoulder.cas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356" y="1196752"/>
            <a:ext cx="4096971" cy="4929411"/>
          </a:xfrm>
          <a:prstGeom prst="rect">
            <a:avLst/>
          </a:prstGeom>
          <a:noFill/>
        </p:spPr>
      </p:pic>
      <p:pic>
        <p:nvPicPr>
          <p:cNvPr id="7" name="Picture 2" descr="C:\Users\Louisa\Dropbox\post.shoulder.case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280" y="1600199"/>
            <a:ext cx="3793184" cy="501331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51520" y="1268760"/>
            <a:ext cx="2016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 injury 1/52</a:t>
            </a:r>
            <a:endParaRPr lang="zh-TW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1556792"/>
            <a:ext cx="244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Post injury 3/52</a:t>
            </a:r>
            <a:endParaRPr lang="zh-TW" alt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TW" dirty="0" smtClean="0"/>
              <a:t>Comment on the x-ray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Fracture of right proximal </a:t>
            </a:r>
            <a:r>
              <a:rPr lang="en-US" altLang="zh-TW" dirty="0" err="1" smtClean="0">
                <a:solidFill>
                  <a:srgbClr val="FF0000"/>
                </a:solidFill>
              </a:rPr>
              <a:t>humerus</a:t>
            </a:r>
            <a:r>
              <a:rPr lang="en-US" altLang="zh-TW" dirty="0" smtClean="0">
                <a:solidFill>
                  <a:srgbClr val="FF0000"/>
                </a:solidFill>
              </a:rPr>
              <a:t>, non-union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- ? “light-bulb” sign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What investigation that you would like to proceed in order to verify your diagnosis?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Non-contrast CT scan of right shoulder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CT scan of right shoulder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Shown in the CT films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Findings of the CT scan?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Comminuted fracture involving the head, neck and proximal shaft of right </a:t>
            </a:r>
            <a:r>
              <a:rPr lang="en-US" altLang="zh-TW" dirty="0" err="1" smtClean="0">
                <a:solidFill>
                  <a:srgbClr val="FF0000"/>
                </a:solidFill>
              </a:rPr>
              <a:t>humerus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Posterior dislocation of right humeral head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Tear over distal </a:t>
            </a:r>
            <a:r>
              <a:rPr lang="en-US" altLang="zh-TW" dirty="0" err="1" smtClean="0">
                <a:solidFill>
                  <a:srgbClr val="FF0000"/>
                </a:solidFill>
              </a:rPr>
              <a:t>supraspinatus</a:t>
            </a:r>
            <a:r>
              <a:rPr lang="en-US" altLang="zh-TW" dirty="0" smtClean="0">
                <a:solidFill>
                  <a:srgbClr val="FF0000"/>
                </a:solidFill>
              </a:rPr>
              <a:t>, distal  </a:t>
            </a:r>
            <a:r>
              <a:rPr lang="en-US" altLang="zh-TW" dirty="0" err="1" smtClean="0">
                <a:solidFill>
                  <a:srgbClr val="FF0000"/>
                </a:solidFill>
              </a:rPr>
              <a:t>subscapularis</a:t>
            </a:r>
            <a:r>
              <a:rPr lang="en-US" altLang="zh-TW" dirty="0" smtClean="0">
                <a:solidFill>
                  <a:srgbClr val="FF0000"/>
                </a:solidFill>
              </a:rPr>
              <a:t>, distal </a:t>
            </a:r>
            <a:r>
              <a:rPr lang="en-US" altLang="zh-TW" dirty="0" err="1" smtClean="0">
                <a:solidFill>
                  <a:srgbClr val="FF0000"/>
                </a:solidFill>
              </a:rPr>
              <a:t>infraspinatus</a:t>
            </a:r>
            <a:r>
              <a:rPr lang="en-US" altLang="zh-TW" dirty="0" smtClean="0">
                <a:solidFill>
                  <a:srgbClr val="FF0000"/>
                </a:solidFill>
              </a:rPr>
              <a:t> and distal </a:t>
            </a:r>
            <a:r>
              <a:rPr lang="en-US" altLang="zh-TW" dirty="0" err="1" smtClean="0">
                <a:solidFill>
                  <a:srgbClr val="FF0000"/>
                </a:solidFill>
              </a:rPr>
              <a:t>teres</a:t>
            </a:r>
            <a:r>
              <a:rPr lang="en-US" altLang="zh-TW" dirty="0" smtClean="0">
                <a:solidFill>
                  <a:srgbClr val="FF0000"/>
                </a:solidFill>
              </a:rPr>
              <a:t> minor</a:t>
            </a:r>
          </a:p>
          <a:p>
            <a:r>
              <a:rPr lang="en-US" altLang="zh-TW" dirty="0" smtClean="0"/>
              <a:t>Your diagnosis and management?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Refer Orthopedics for further management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Open reduction +/- </a:t>
            </a:r>
            <a:r>
              <a:rPr lang="en-US" altLang="zh-TW" dirty="0" err="1" smtClean="0">
                <a:solidFill>
                  <a:srgbClr val="FF0000"/>
                </a:solidFill>
              </a:rPr>
              <a:t>arthroplasty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Complications?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Recurrent posterior instability, joint stiffness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287B-2507-4462-991A-1894AF1E604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814</Words>
  <Application>Microsoft Office PowerPoint</Application>
  <PresentationFormat>如螢幕大小 (4:3)</PresentationFormat>
  <Paragraphs>147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HKCEM JCM OSCE</vt:lpstr>
      <vt:lpstr>CASE 1</vt:lpstr>
      <vt:lpstr>X-ray for case 1</vt:lpstr>
      <vt:lpstr>投影片 4</vt:lpstr>
      <vt:lpstr>投影片 5</vt:lpstr>
      <vt:lpstr>You manage to follow up this patient 1 week and 3 weeks later  </vt:lpstr>
      <vt:lpstr>投影片 7</vt:lpstr>
      <vt:lpstr>CT scan of right shoulder</vt:lpstr>
      <vt:lpstr>投影片 9</vt:lpstr>
      <vt:lpstr>Case 2</vt:lpstr>
      <vt:lpstr>投影片 11</vt:lpstr>
      <vt:lpstr>投影片 12</vt:lpstr>
      <vt:lpstr>投影片 13</vt:lpstr>
      <vt:lpstr>投影片 14</vt:lpstr>
      <vt:lpstr>Case 3</vt:lpstr>
      <vt:lpstr>投影片 16</vt:lpstr>
      <vt:lpstr>投影片 17</vt:lpstr>
      <vt:lpstr>投影片 18</vt:lpstr>
      <vt:lpstr>Case 4</vt:lpstr>
      <vt:lpstr>In physical examination, you found…</vt:lpstr>
      <vt:lpstr>投影片 21</vt:lpstr>
      <vt:lpstr>X-ray shows…</vt:lpstr>
      <vt:lpstr>X-ray shows….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HKCEM JCM OSCE</dc:title>
  <dc:creator>Louisa</dc:creator>
  <cp:lastModifiedBy>Louisa</cp:lastModifiedBy>
  <cp:revision>67</cp:revision>
  <dcterms:created xsi:type="dcterms:W3CDTF">2013-03-14T04:34:16Z</dcterms:created>
  <dcterms:modified xsi:type="dcterms:W3CDTF">2013-04-02T15:42:08Z</dcterms:modified>
</cp:coreProperties>
</file>