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4" r:id="rId6"/>
    <p:sldId id="283" r:id="rId7"/>
    <p:sldId id="262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2" r:id="rId16"/>
    <p:sldId id="275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37" autoAdjust="0"/>
  </p:normalViewPr>
  <p:slideViewPr>
    <p:cSldViewPr>
      <p:cViewPr>
        <p:scale>
          <a:sx n="54" d="100"/>
          <a:sy n="54" d="100"/>
        </p:scale>
        <p:origin x="-160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EBF0-3209-4B77-9031-7A3E57156ACD}" type="datetimeFigureOut">
              <a:rPr lang="zh-TW" altLang="en-US" smtClean="0"/>
              <a:pPr/>
              <a:t>2013/3/31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BDF3-5091-4A0D-BFF2-E2AC380343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7759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BDF3-5091-4A0D-BFF2-E2AC3803435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BDF3-5091-4A0D-BFF2-E2AC3803435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BDF3-5091-4A0D-BFF2-E2AC3803435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E677-9D5B-4A42-98B2-2A54A29839E3}" type="datetime1">
              <a:rPr lang="zh-TW" altLang="en-US" smtClean="0"/>
              <a:pPr/>
              <a:t>2013/3/31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F6AB-9A7B-499B-A12E-A985B88CFF3E}" type="datetime1">
              <a:rPr lang="zh-TW" altLang="en-US" smtClean="0"/>
              <a:pPr/>
              <a:t>2013/3/31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6FD-9D4F-42A0-A9C0-59D444547203}" type="datetime1">
              <a:rPr lang="zh-TW" altLang="en-US" smtClean="0"/>
              <a:pPr/>
              <a:t>2013/3/31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9A87-9AEF-4853-805F-9C0FB3E8BF1D}" type="datetime1">
              <a:rPr lang="zh-TW" altLang="en-US" smtClean="0"/>
              <a:pPr/>
              <a:t>2013/3/31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47B4-1CF9-44CA-A031-72249F268E38}" type="datetime1">
              <a:rPr lang="zh-TW" altLang="en-US" smtClean="0"/>
              <a:pPr/>
              <a:t>2013/3/31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519A-8A48-4CFD-A025-CCAA5219D765}" type="datetime1">
              <a:rPr lang="zh-TW" altLang="en-US" smtClean="0"/>
              <a:pPr/>
              <a:t>2013/3/31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1ED4-EE3B-45D3-8CD8-D36EE1AF30CD}" type="datetime1">
              <a:rPr lang="zh-TW" altLang="en-US" smtClean="0"/>
              <a:pPr/>
              <a:t>2013/3/31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C4C6-A6A1-45B9-946F-A5F00F5CF5A0}" type="datetime1">
              <a:rPr lang="zh-TW" altLang="en-US" smtClean="0"/>
              <a:pPr/>
              <a:t>2013/3/31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F9D0-C722-4CCC-AF09-CE5A2545CAE5}" type="datetime1">
              <a:rPr lang="zh-TW" altLang="en-US" smtClean="0"/>
              <a:pPr/>
              <a:t>2013/3/31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6A98-DC8A-4182-93EA-1312833A05F1}" type="datetime1">
              <a:rPr lang="zh-TW" altLang="en-US" smtClean="0"/>
              <a:pPr/>
              <a:t>2013/3/31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B722-5B97-4A1F-B48F-5BCAD73ADB33}" type="datetime1">
              <a:rPr lang="zh-TW" altLang="en-US" smtClean="0"/>
              <a:pPr/>
              <a:t>2013/3/31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B02EE-ECCA-44A4-B5B6-38D72CAB6369}" type="datetime1">
              <a:rPr lang="zh-TW" altLang="en-US" smtClean="0"/>
              <a:pPr/>
              <a:t>2013/3/31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HKCEM JCM OSCE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NDH AED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F/ 39, pregnant lady attend your department</a:t>
            </a:r>
          </a:p>
          <a:p>
            <a:r>
              <a:rPr lang="en-US" altLang="zh-TW" dirty="0" smtClean="0"/>
              <a:t>Non-entitled, </a:t>
            </a:r>
            <a:r>
              <a:rPr lang="en-US" altLang="zh-TW" dirty="0" err="1" smtClean="0"/>
              <a:t>unbooked</a:t>
            </a:r>
            <a:r>
              <a:rPr lang="en-US" altLang="zh-TW" dirty="0" smtClean="0"/>
              <a:t> case</a:t>
            </a:r>
          </a:p>
          <a:p>
            <a:r>
              <a:rPr lang="en-US" altLang="zh-TW" dirty="0" smtClean="0"/>
              <a:t>C/O regular abdominal pain, leaking ~ 30 min before arrival</a:t>
            </a:r>
          </a:p>
          <a:p>
            <a:r>
              <a:rPr lang="en-US" altLang="zh-TW" dirty="0" smtClean="0"/>
              <a:t>How would you manage this patient?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en-US" dirty="0" smtClean="0"/>
              <a:t>History?</a:t>
            </a:r>
          </a:p>
          <a:p>
            <a:pPr marL="0" indent="0"/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pPr marL="0" indent="0"/>
            <a:r>
              <a:rPr lang="en-US" dirty="0" smtClean="0">
                <a:solidFill>
                  <a:srgbClr val="FF0000"/>
                </a:solidFill>
              </a:rPr>
              <a:t> -</a:t>
            </a:r>
          </a:p>
          <a:p>
            <a:r>
              <a:rPr lang="en-US" dirty="0" smtClean="0"/>
              <a:t>Physical </a:t>
            </a:r>
            <a:r>
              <a:rPr lang="en-US" dirty="0" smtClean="0"/>
              <a:t>examination?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Investigation?</a:t>
            </a:r>
          </a:p>
          <a:p>
            <a:r>
              <a:rPr lang="en-US" dirty="0" smtClean="0"/>
              <a:t>-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222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 examination, </a:t>
            </a:r>
          </a:p>
          <a:p>
            <a:pPr>
              <a:buFontTx/>
              <a:buChar char="-"/>
            </a:pPr>
            <a:r>
              <a:rPr lang="en-US" dirty="0" smtClean="0"/>
              <a:t>Term size uterus, FH ~140 beats/ min</a:t>
            </a:r>
          </a:p>
          <a:p>
            <a:r>
              <a:rPr lang="en-US" dirty="0" smtClean="0"/>
              <a:t>In  speculum and vaginal examination, what would you look for in order to help you to determine the presenting part of the fetus?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5539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dirty="0" smtClean="0"/>
              <a:t>PV and speculum showed pool of clear liquor, and you feel a round and smooth structure. And you can’t feel the suture or the </a:t>
            </a:r>
            <a:r>
              <a:rPr lang="en-US" dirty="0" err="1" smtClean="0"/>
              <a:t>fontonale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is your diagnosis?</a:t>
            </a:r>
          </a:p>
          <a:p>
            <a:pPr>
              <a:buNone/>
            </a:pPr>
            <a:r>
              <a:rPr lang="en-US" dirty="0" smtClean="0"/>
              <a:t>-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How would you manage? Describe the maneuver that you employ?</a:t>
            </a:r>
          </a:p>
          <a:p>
            <a:pPr>
              <a:buNone/>
            </a:pPr>
            <a:r>
              <a:rPr lang="en-US" dirty="0" smtClean="0"/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85745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dirty="0" smtClean="0"/>
              <a:t>Complications?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2258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M/20 </a:t>
            </a:r>
          </a:p>
          <a:p>
            <a:r>
              <a:rPr lang="en-US" altLang="zh-TW" dirty="0" smtClean="0"/>
              <a:t>Left eye punched by his colleague</a:t>
            </a:r>
          </a:p>
          <a:p>
            <a:r>
              <a:rPr lang="en-US" altLang="zh-TW" dirty="0" smtClean="0"/>
              <a:t>C/O: pain+, immediate blurred vision</a:t>
            </a:r>
          </a:p>
          <a:p>
            <a:r>
              <a:rPr lang="en-US" altLang="zh-TW" dirty="0" smtClean="0"/>
              <a:t>In physical examination, what would you particularly look for?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altLang="zh-TW" dirty="0" smtClean="0"/>
              <a:t>What is your diagnosis?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altLang="zh-TW" dirty="0" smtClean="0"/>
              <a:t>How </a:t>
            </a:r>
            <a:r>
              <a:rPr lang="en-US" altLang="zh-TW" dirty="0" smtClean="0"/>
              <a:t>would you proceed to confirm your diagnosis?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5" name="Picture 2" descr="C:\Users\Louisa\Documents\Scan0001.jpg"/>
          <p:cNvPicPr>
            <a:picLocks noChangeAspect="1" noChangeArrowheads="1"/>
          </p:cNvPicPr>
          <p:nvPr/>
        </p:nvPicPr>
        <p:blipFill>
          <a:blip r:embed="rId2" cstate="print"/>
          <a:srcRect l="65039" t="13360" r="3726" b="53229"/>
          <a:stretch>
            <a:fillRect/>
          </a:stretch>
        </p:blipFill>
        <p:spPr bwMode="auto">
          <a:xfrm>
            <a:off x="4211960" y="2852936"/>
            <a:ext cx="388843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28" y="1600200"/>
            <a:ext cx="7365943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How would you manage next?</a:t>
            </a:r>
          </a:p>
          <a:p>
            <a:r>
              <a:rPr lang="en-US" altLang="zh-TW" dirty="0" smtClean="0"/>
              <a:t>-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Case 4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F/51</a:t>
            </a:r>
          </a:p>
          <a:p>
            <a:r>
              <a:rPr lang="en-US" altLang="zh-TW" dirty="0" smtClean="0"/>
              <a:t>S/F with head injury.</a:t>
            </a:r>
          </a:p>
          <a:p>
            <a:r>
              <a:rPr lang="en-US" altLang="zh-TW" dirty="0" smtClean="0"/>
              <a:t>C/O headache and facial pain</a:t>
            </a:r>
          </a:p>
          <a:p>
            <a:r>
              <a:rPr lang="en-US" altLang="zh-TW" dirty="0" smtClean="0"/>
              <a:t>GCS 15/15. Vital signs stable.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M/ 38</a:t>
            </a:r>
          </a:p>
          <a:p>
            <a:r>
              <a:rPr lang="en-US" altLang="zh-TW" dirty="0" smtClean="0"/>
              <a:t>Fell from bicycle on 19/12/2012</a:t>
            </a:r>
          </a:p>
          <a:p>
            <a:r>
              <a:rPr lang="en-US" altLang="zh-TW" dirty="0" smtClean="0"/>
              <a:t>Landed on right shoulder</a:t>
            </a:r>
          </a:p>
          <a:p>
            <a:r>
              <a:rPr lang="en-US" altLang="zh-TW" dirty="0" smtClean="0"/>
              <a:t>Deny other associated injury</a:t>
            </a:r>
          </a:p>
          <a:p>
            <a:r>
              <a:rPr lang="en-US" altLang="zh-TW" dirty="0" smtClean="0"/>
              <a:t>Vital signs stable on arrival</a:t>
            </a:r>
          </a:p>
          <a:p>
            <a:r>
              <a:rPr lang="en-US" altLang="zh-TW" dirty="0" smtClean="0"/>
              <a:t>P/E: Tenderness over right shoulder, no gross abnormality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 physical examination, you found…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1027" name="Picture 3" descr="C:\Users\Louisa\AppData\Local\Microsoft\Windows\Temporary Internet Files\Low\Content.IE5\3RT4HFN8\IMG_1044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6034617" cy="4525963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3707904" y="3068960"/>
            <a:ext cx="180020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investigation you would consider, in order to confirm your diagnosis?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What specific view you would order?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X-ray shows…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Diagnosis?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Favorable or unfavorable fracture? Why?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How would you manage?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Name 2 other associated serious injuries that warrant additional attention?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X-ray for case 1</a:t>
            </a:r>
            <a:endParaRPr lang="zh-TW" altLang="en-US" dirty="0"/>
          </a:p>
        </p:txBody>
      </p:sp>
      <p:pic>
        <p:nvPicPr>
          <p:cNvPr id="1026" name="Picture 2" descr="C:\Users\Louisa\Dropbox\post.shoulder.cas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395" y="1196752"/>
            <a:ext cx="4612869" cy="5661248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What  were the </a:t>
            </a:r>
            <a:r>
              <a:rPr lang="en-US" altLang="zh-TW" dirty="0"/>
              <a:t>X</a:t>
            </a:r>
            <a:r>
              <a:rPr lang="en-US" altLang="zh-TW" dirty="0" smtClean="0"/>
              <a:t>-ray findings?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How would you manage this patient?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marL="514350" indent="-514350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You follow-up this patient 1 week and 3 weeks  later, he still complained of right shoulder stiffness.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TW" sz="3200" dirty="0" smtClean="0"/>
              <a:t>You manage to follow up this patient 1 week and 3 weeks later 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endParaRPr lang="zh-TW" altLang="en-US" sz="2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Picture 2" descr="C:\Users\Louisa\Dropbox\post.shoulder.case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0356" y="1196752"/>
            <a:ext cx="4096971" cy="4929411"/>
          </a:xfrm>
          <a:prstGeom prst="rect">
            <a:avLst/>
          </a:prstGeom>
          <a:noFill/>
        </p:spPr>
      </p:pic>
      <p:pic>
        <p:nvPicPr>
          <p:cNvPr id="7" name="Picture 2" descr="C:\Users\Louisa\Dropbox\post.shoulder.case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5280" y="1600199"/>
            <a:ext cx="3793184" cy="5013319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51520" y="1268760"/>
            <a:ext cx="20162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TW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Post injury 1/52</a:t>
            </a:r>
            <a:endParaRPr lang="zh-TW" alt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2040" y="1556792"/>
            <a:ext cx="2448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TW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Post injury 3/52</a:t>
            </a:r>
            <a:endParaRPr lang="zh-TW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altLang="zh-TW" dirty="0" smtClean="0"/>
              <a:t>Comment on the x-ray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r>
              <a:rPr lang="en-US" altLang="zh-TW" dirty="0" smtClean="0"/>
              <a:t>What investigation that you would like to proceed in order to verify your diagnosis?</a:t>
            </a:r>
          </a:p>
          <a:p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CT scan of right shoulder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Shown in the CT films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Findings of the CT scan?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Your diagnosis and management?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Complications?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450</Words>
  <Application>Microsoft Office PowerPoint</Application>
  <PresentationFormat>如螢幕大小 (4:3)</PresentationFormat>
  <Paragraphs>137</Paragraphs>
  <Slides>24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HKCEM JCM OSCE</vt:lpstr>
      <vt:lpstr>CASE 1</vt:lpstr>
      <vt:lpstr>X-ray for case 1</vt:lpstr>
      <vt:lpstr>投影片 4</vt:lpstr>
      <vt:lpstr>投影片 5</vt:lpstr>
      <vt:lpstr>You manage to follow up this patient 1 week and 3 weeks later  </vt:lpstr>
      <vt:lpstr>投影片 7</vt:lpstr>
      <vt:lpstr>CT scan of right shoulder</vt:lpstr>
      <vt:lpstr>投影片 9</vt:lpstr>
      <vt:lpstr>Case 2</vt:lpstr>
      <vt:lpstr>投影片 11</vt:lpstr>
      <vt:lpstr>投影片 12</vt:lpstr>
      <vt:lpstr>投影片 13</vt:lpstr>
      <vt:lpstr>投影片 14</vt:lpstr>
      <vt:lpstr>Case 3</vt:lpstr>
      <vt:lpstr>投影片 16</vt:lpstr>
      <vt:lpstr>投影片 17</vt:lpstr>
      <vt:lpstr>投影片 18</vt:lpstr>
      <vt:lpstr>Case 4</vt:lpstr>
      <vt:lpstr>In physical examination, you found…</vt:lpstr>
      <vt:lpstr>投影片 21</vt:lpstr>
      <vt:lpstr>X-ray shows…</vt:lpstr>
      <vt:lpstr>投影片 23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HKCEM JCM OSCE</dc:title>
  <dc:creator>Louisa</dc:creator>
  <cp:lastModifiedBy>Louisa</cp:lastModifiedBy>
  <cp:revision>79</cp:revision>
  <dcterms:created xsi:type="dcterms:W3CDTF">2013-03-14T04:34:16Z</dcterms:created>
  <dcterms:modified xsi:type="dcterms:W3CDTF">2013-03-31T08:55:20Z</dcterms:modified>
</cp:coreProperties>
</file>