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3" r:id="rId3"/>
    <p:sldId id="258" r:id="rId4"/>
    <p:sldId id="260" r:id="rId5"/>
    <p:sldId id="274" r:id="rId6"/>
    <p:sldId id="261" r:id="rId7"/>
    <p:sldId id="262" r:id="rId8"/>
    <p:sldId id="275" r:id="rId9"/>
    <p:sldId id="263" r:id="rId10"/>
    <p:sldId id="264" r:id="rId11"/>
    <p:sldId id="276" r:id="rId12"/>
    <p:sldId id="265" r:id="rId13"/>
    <p:sldId id="266" r:id="rId14"/>
    <p:sldId id="277" r:id="rId15"/>
    <p:sldId id="257" r:id="rId16"/>
    <p:sldId id="259" r:id="rId17"/>
    <p:sldId id="268" r:id="rId18"/>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1" d="100"/>
          <a:sy n="71" d="100"/>
        </p:scale>
        <p:origin x="-48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a:lvl1pPr>
          </a:lstStyle>
          <a:p>
            <a:pPr>
              <a:defRPr/>
            </a:pPr>
            <a:fld id="{005ECC31-CF72-4594-AACA-84B02B111835}" type="datetimeFigureOut">
              <a:rPr lang="zh-TW" altLang="en-US"/>
              <a:pPr>
                <a:defRPr/>
              </a:pPr>
              <a:t>2011/7/25</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B3B9FD3D-01F2-4288-8E31-AD247A64B7AB}" type="slidenum">
              <a:rPr lang="zh-TW" altLang="en-US"/>
              <a:pPr>
                <a:defRPr/>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F4EC7192-D140-462B-9639-E6993D1082BC}" type="datetimeFigureOut">
              <a:rPr lang="zh-TW" altLang="en-US"/>
              <a:pPr>
                <a:defRPr/>
              </a:pPr>
              <a:t>2011/7/25</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F4D168FA-115F-44E5-A713-CBA2B62AF197}" type="slidenum">
              <a:rPr lang="zh-TW" altLang="en-US"/>
              <a:pPr>
                <a:defRPr/>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C84343C5-DCCA-46B5-A935-C579D84659B6}" type="datetimeFigureOut">
              <a:rPr lang="zh-TW" altLang="en-US"/>
              <a:pPr>
                <a:defRPr/>
              </a:pPr>
              <a:t>2011/7/25</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3C562E8E-E4E0-4A11-9636-5C444C6A2AC8}" type="slidenum">
              <a:rPr lang="zh-TW" altLang="en-US"/>
              <a:pPr>
                <a:defRPr/>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E44C61EF-3AAF-4BF6-B167-AB8C031841B0}" type="datetimeFigureOut">
              <a:rPr lang="zh-TW" altLang="en-US"/>
              <a:pPr>
                <a:defRPr/>
              </a:pPr>
              <a:t>2011/7/25</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E02C7420-984D-4EED-A898-472A6432AF00}" type="slidenum">
              <a:rPr lang="zh-TW" altLang="en-US"/>
              <a:pPr>
                <a:defRPr/>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E8F5A87D-14A8-424E-A039-C6B21CE77031}" type="datetimeFigureOut">
              <a:rPr lang="zh-TW" altLang="en-US"/>
              <a:pPr>
                <a:defRPr/>
              </a:pPr>
              <a:t>2011/7/25</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AEE2D1F1-CDD5-4420-A24F-B427267C27CB}" type="slidenum">
              <a:rPr lang="zh-TW" altLang="en-US"/>
              <a:pPr>
                <a:defRPr/>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3"/>
          <p:cNvSpPr>
            <a:spLocks noGrp="1"/>
          </p:cNvSpPr>
          <p:nvPr>
            <p:ph type="dt" sz="half" idx="10"/>
          </p:nvPr>
        </p:nvSpPr>
        <p:spPr/>
        <p:txBody>
          <a:bodyPr/>
          <a:lstStyle>
            <a:lvl1pPr>
              <a:defRPr/>
            </a:lvl1pPr>
          </a:lstStyle>
          <a:p>
            <a:pPr>
              <a:defRPr/>
            </a:pPr>
            <a:fld id="{321D6514-2D20-44A3-A09B-6A6F0A27D549}" type="datetimeFigureOut">
              <a:rPr lang="zh-TW" altLang="en-US"/>
              <a:pPr>
                <a:defRPr/>
              </a:pPr>
              <a:t>2011/7/25</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46BF9544-0331-4F12-872D-98E4FA0307E9}" type="slidenum">
              <a:rPr lang="zh-TW" altLang="en-US"/>
              <a:pPr>
                <a:defRPr/>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3"/>
          <p:cNvSpPr>
            <a:spLocks noGrp="1"/>
          </p:cNvSpPr>
          <p:nvPr>
            <p:ph type="dt" sz="half" idx="10"/>
          </p:nvPr>
        </p:nvSpPr>
        <p:spPr/>
        <p:txBody>
          <a:bodyPr/>
          <a:lstStyle>
            <a:lvl1pPr>
              <a:defRPr/>
            </a:lvl1pPr>
          </a:lstStyle>
          <a:p>
            <a:pPr>
              <a:defRPr/>
            </a:pPr>
            <a:fld id="{3E86F7D3-12AB-4EFA-ADDD-F19471E12934}" type="datetimeFigureOut">
              <a:rPr lang="zh-TW" altLang="en-US"/>
              <a:pPr>
                <a:defRPr/>
              </a:pPr>
              <a:t>2011/7/25</a:t>
            </a:fld>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vl1pPr>
          </a:lstStyle>
          <a:p>
            <a:pPr>
              <a:defRPr/>
            </a:pPr>
            <a:fld id="{13AD77FE-323A-45C3-AA3B-527F5919B643}" type="slidenum">
              <a:rPr lang="zh-TW" altLang="en-US"/>
              <a:pPr>
                <a:defRPr/>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3"/>
          <p:cNvSpPr>
            <a:spLocks noGrp="1"/>
          </p:cNvSpPr>
          <p:nvPr>
            <p:ph type="dt" sz="half" idx="10"/>
          </p:nvPr>
        </p:nvSpPr>
        <p:spPr/>
        <p:txBody>
          <a:bodyPr/>
          <a:lstStyle>
            <a:lvl1pPr>
              <a:defRPr/>
            </a:lvl1pPr>
          </a:lstStyle>
          <a:p>
            <a:pPr>
              <a:defRPr/>
            </a:pPr>
            <a:fld id="{EF828DD5-CED7-47EA-962B-301685CE98D7}" type="datetimeFigureOut">
              <a:rPr lang="zh-TW" altLang="en-US"/>
              <a:pPr>
                <a:defRPr/>
              </a:pPr>
              <a:t>2011/7/25</a:t>
            </a:fld>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BEA791F0-EDFE-4590-81C5-79D69F50373F}" type="slidenum">
              <a:rPr lang="zh-TW" altLang="en-US"/>
              <a:pPr>
                <a:defRPr/>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0110A5EA-D94F-47AF-B603-080DB577BE7A}" type="datetimeFigureOut">
              <a:rPr lang="zh-TW" altLang="en-US"/>
              <a:pPr>
                <a:defRPr/>
              </a:pPr>
              <a:t>2011/7/25</a:t>
            </a:fld>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pPr>
              <a:defRPr/>
            </a:pPr>
            <a:fld id="{F4749B84-7BFB-4628-BAD1-3706EEC5943E}" type="slidenum">
              <a:rPr lang="zh-TW" altLang="en-US"/>
              <a:pPr>
                <a:defRPr/>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0F23B034-3AB6-4867-9AA8-F09F3C46D89A}" type="datetimeFigureOut">
              <a:rPr lang="zh-TW" altLang="en-US"/>
              <a:pPr>
                <a:defRPr/>
              </a:pPr>
              <a:t>2011/7/25</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548D4C3F-6407-4C4A-A275-30446D2A811D}" type="slidenum">
              <a:rPr lang="zh-TW" altLang="en-US"/>
              <a:pPr>
                <a:defRPr/>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D6D552AA-C079-4BD2-B239-31D445711E71}" type="datetimeFigureOut">
              <a:rPr lang="zh-TW" altLang="en-US"/>
              <a:pPr>
                <a:defRPr/>
              </a:pPr>
              <a:t>2011/7/25</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B0409699-E2FB-46FB-AD84-954F15341663}" type="slidenum">
              <a:rPr lang="zh-TW" altLang="en-US"/>
              <a:pPr>
                <a:defRPr/>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smtClean="0">
                <a:solidFill>
                  <a:schemeClr val="tx1">
                    <a:tint val="75000"/>
                  </a:schemeClr>
                </a:solidFill>
                <a:latin typeface="+mn-lt"/>
                <a:ea typeface="+mn-ea"/>
              </a:defRPr>
            </a:lvl1pPr>
          </a:lstStyle>
          <a:p>
            <a:pPr>
              <a:defRPr/>
            </a:pPr>
            <a:fld id="{07BC3F54-74E4-4FD0-AA59-14B92F4EE5AB}" type="datetimeFigureOut">
              <a:rPr lang="zh-TW" altLang="en-US"/>
              <a:pPr>
                <a:defRPr/>
              </a:pPr>
              <a:t>2011/7/25</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kumimoji="0" sz="1200" smtClean="0">
                <a:solidFill>
                  <a:schemeClr val="tx1">
                    <a:tint val="75000"/>
                  </a:schemeClr>
                </a:solidFill>
                <a:latin typeface="+mn-lt"/>
                <a:ea typeface="+mn-ea"/>
              </a:defRPr>
            </a:lvl1pPr>
          </a:lstStyle>
          <a:p>
            <a:pPr>
              <a:defRPr/>
            </a:pPr>
            <a:fld id="{18F87D03-A3EF-41C2-ACDB-A0A88C5DDCC3}"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ea typeface="新細明體" charset="-120"/>
        </a:defRPr>
      </a:lvl2pPr>
      <a:lvl3pPr algn="ctr" rtl="0" fontAlgn="base">
        <a:spcBef>
          <a:spcPct val="0"/>
        </a:spcBef>
        <a:spcAft>
          <a:spcPct val="0"/>
        </a:spcAft>
        <a:defRPr sz="4400">
          <a:solidFill>
            <a:schemeClr val="tx1"/>
          </a:solidFill>
          <a:latin typeface="Calibri" pitchFamily="34" charset="0"/>
          <a:ea typeface="新細明體" charset="-120"/>
        </a:defRPr>
      </a:lvl3pPr>
      <a:lvl4pPr algn="ctr" rtl="0" fontAlgn="base">
        <a:spcBef>
          <a:spcPct val="0"/>
        </a:spcBef>
        <a:spcAft>
          <a:spcPct val="0"/>
        </a:spcAft>
        <a:defRPr sz="4400">
          <a:solidFill>
            <a:schemeClr val="tx1"/>
          </a:solidFill>
          <a:latin typeface="Calibri" pitchFamily="34" charset="0"/>
          <a:ea typeface="新細明體" charset="-120"/>
        </a:defRPr>
      </a:lvl4pPr>
      <a:lvl5pPr algn="ctr" rtl="0" fontAlgn="base">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標題 1"/>
          <p:cNvSpPr>
            <a:spLocks noGrp="1"/>
          </p:cNvSpPr>
          <p:nvPr>
            <p:ph type="ctrTitle"/>
          </p:nvPr>
        </p:nvSpPr>
        <p:spPr/>
        <p:txBody>
          <a:bodyPr/>
          <a:lstStyle/>
          <a:p>
            <a:r>
              <a:rPr lang="en-US" altLang="zh-TW" smtClean="0"/>
              <a:t>JCM--OSCE</a:t>
            </a:r>
            <a:endParaRPr lang="zh-TW" altLang="en-US" smtClean="0"/>
          </a:p>
        </p:txBody>
      </p:sp>
      <p:sp>
        <p:nvSpPr>
          <p:cNvPr id="3" name="副標題 2"/>
          <p:cNvSpPr>
            <a:spLocks noGrp="1"/>
          </p:cNvSpPr>
          <p:nvPr>
            <p:ph type="subTitle" idx="1"/>
          </p:nvPr>
        </p:nvSpPr>
        <p:spPr/>
        <p:txBody>
          <a:bodyPr rtlCol="0">
            <a:normAutofit/>
          </a:bodyPr>
          <a:lstStyle/>
          <a:p>
            <a:pPr fontAlgn="auto">
              <a:spcAft>
                <a:spcPts val="0"/>
              </a:spcAft>
              <a:buFont typeface="Arial" pitchFamily="34" charset="0"/>
              <a:buNone/>
              <a:defRPr/>
            </a:pPr>
            <a:r>
              <a:rPr lang="en-US" altLang="zh-TW" dirty="0" smtClean="0"/>
              <a:t>KWH</a:t>
            </a:r>
          </a:p>
          <a:p>
            <a:pPr fontAlgn="auto">
              <a:spcAft>
                <a:spcPts val="0"/>
              </a:spcAft>
              <a:buFont typeface="Arial" pitchFamily="34" charset="0"/>
              <a:buNone/>
              <a:defRPr/>
            </a:pPr>
            <a:r>
              <a:rPr lang="en-US" altLang="zh-TW" dirty="0" smtClean="0"/>
              <a:t>3 August 2011</a:t>
            </a:r>
            <a:endParaRPr lang="zh-TW"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標題 1"/>
          <p:cNvSpPr>
            <a:spLocks noGrp="1"/>
          </p:cNvSpPr>
          <p:nvPr>
            <p:ph type="title"/>
          </p:nvPr>
        </p:nvSpPr>
        <p:spPr/>
        <p:txBody>
          <a:bodyPr/>
          <a:lstStyle/>
          <a:p>
            <a:r>
              <a:rPr lang="en-US" altLang="zh-TW" smtClean="0"/>
              <a:t>Question 3</a:t>
            </a:r>
            <a:endParaRPr lang="zh-TW" altLang="en-US" smtClean="0"/>
          </a:p>
        </p:txBody>
      </p:sp>
      <p:sp>
        <p:nvSpPr>
          <p:cNvPr id="3" name="內容版面配置區 2"/>
          <p:cNvSpPr>
            <a:spLocks noGrp="1"/>
          </p:cNvSpPr>
          <p:nvPr>
            <p:ph idx="1"/>
          </p:nvPr>
        </p:nvSpPr>
        <p:spPr/>
        <p:txBody>
          <a:bodyPr>
            <a:normAutofit/>
          </a:bodyPr>
          <a:lstStyle/>
          <a:p>
            <a:pPr>
              <a:lnSpc>
                <a:spcPct val="80000"/>
              </a:lnSpc>
            </a:pPr>
            <a:r>
              <a:rPr lang="en-US" altLang="zh-TW" sz="3000" smtClean="0"/>
              <a:t>What physical signs would you expect?</a:t>
            </a:r>
          </a:p>
          <a:p>
            <a:pPr>
              <a:lnSpc>
                <a:spcPct val="80000"/>
              </a:lnSpc>
            </a:pPr>
            <a:r>
              <a:rPr lang="en-US" altLang="zh-TW" sz="3000" smtClean="0"/>
              <a:t>What is the diagnosis?</a:t>
            </a:r>
          </a:p>
          <a:p>
            <a:pPr>
              <a:lnSpc>
                <a:spcPct val="80000"/>
              </a:lnSpc>
            </a:pPr>
            <a:r>
              <a:rPr lang="en-US" altLang="zh-TW" sz="3000" smtClean="0"/>
              <a:t>What are the common causes of the above condition?</a:t>
            </a:r>
          </a:p>
          <a:p>
            <a:pPr>
              <a:lnSpc>
                <a:spcPct val="80000"/>
              </a:lnSpc>
            </a:pPr>
            <a:r>
              <a:rPr lang="en-US" altLang="zh-TW" sz="3000" smtClean="0"/>
              <a:t>What is the most common causative organism for the above condition?</a:t>
            </a:r>
          </a:p>
          <a:p>
            <a:pPr>
              <a:lnSpc>
                <a:spcPct val="80000"/>
              </a:lnSpc>
            </a:pPr>
            <a:r>
              <a:rPr lang="en-US" altLang="zh-TW" sz="3000" smtClean="0"/>
              <a:t>Which specific organism(s) is responsible for the condition caused by sting from marine animals?</a:t>
            </a:r>
          </a:p>
          <a:p>
            <a:pPr>
              <a:lnSpc>
                <a:spcPct val="80000"/>
              </a:lnSpc>
            </a:pPr>
            <a:r>
              <a:rPr lang="en-US" altLang="zh-TW" sz="3000" smtClean="0"/>
              <a:t>What is your management?</a:t>
            </a:r>
          </a:p>
          <a:p>
            <a:pPr>
              <a:lnSpc>
                <a:spcPct val="80000"/>
              </a:lnSpc>
            </a:pPr>
            <a:r>
              <a:rPr lang="en-US" altLang="zh-TW" sz="3000" smtClean="0"/>
              <a:t>What are the complications?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標題 1"/>
          <p:cNvSpPr>
            <a:spLocks noGrp="1"/>
          </p:cNvSpPr>
          <p:nvPr>
            <p:ph type="title"/>
          </p:nvPr>
        </p:nvSpPr>
        <p:spPr/>
        <p:txBody>
          <a:bodyPr/>
          <a:lstStyle/>
          <a:p>
            <a:r>
              <a:rPr lang="en-US" altLang="zh-TW" smtClean="0"/>
              <a:t>Question 4</a:t>
            </a:r>
            <a:endParaRPr lang="zh-TW" altLang="en-US" smtClean="0"/>
          </a:p>
        </p:txBody>
      </p:sp>
      <p:sp>
        <p:nvSpPr>
          <p:cNvPr id="23554" name="內容版面配置區 2"/>
          <p:cNvSpPr>
            <a:spLocks noGrp="1"/>
          </p:cNvSpPr>
          <p:nvPr>
            <p:ph idx="1"/>
          </p:nvPr>
        </p:nvSpPr>
        <p:spPr/>
        <p:txBody>
          <a:bodyPr/>
          <a:lstStyle/>
          <a:p>
            <a:r>
              <a:rPr lang="en-US" altLang="zh-TW" smtClean="0"/>
              <a:t>A 25 years old man with good past health complained of palpitation for 4 hours. He denied any chest pain, shortness of breathing, dizziness. His blood pressure was 100/51, pulse 128, SaO2 100% on 2L/min O2. His chest was clear. The heart sounds were dual with no murmur.</a:t>
            </a:r>
            <a:endParaRPr lang="zh-TW" altLang="en-US"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標題 1"/>
          <p:cNvSpPr>
            <a:spLocks noGrp="1"/>
          </p:cNvSpPr>
          <p:nvPr>
            <p:ph type="title"/>
          </p:nvPr>
        </p:nvSpPr>
        <p:spPr/>
        <p:txBody>
          <a:bodyPr/>
          <a:lstStyle/>
          <a:p>
            <a:r>
              <a:rPr lang="en-US" altLang="zh-TW" smtClean="0"/>
              <a:t>Question 4</a:t>
            </a:r>
            <a:endParaRPr lang="zh-TW" altLang="en-US" smtClean="0"/>
          </a:p>
        </p:txBody>
      </p:sp>
      <p:pic>
        <p:nvPicPr>
          <p:cNvPr id="24578" name="Picture 2" descr="C:\Users\hp\Desktop\新增資料夾\IMG_2078.JPG"/>
          <p:cNvPicPr>
            <a:picLocks noGrp="1" noChangeAspect="1" noChangeArrowheads="1"/>
          </p:cNvPicPr>
          <p:nvPr>
            <p:ph idx="1"/>
          </p:nvPr>
        </p:nvPicPr>
        <p:blipFill>
          <a:blip r:embed="rId2"/>
          <a:srcRect/>
          <a:stretch>
            <a:fillRect/>
          </a:stretch>
        </p:blipFill>
        <p:spPr>
          <a:xfrm>
            <a:off x="214313" y="1500188"/>
            <a:ext cx="8929687" cy="5143500"/>
          </a:xfrm>
        </p:spPr>
      </p:pic>
      <p:sp>
        <p:nvSpPr>
          <p:cNvPr id="5" name="矩形 4"/>
          <p:cNvSpPr/>
          <p:nvPr/>
        </p:nvSpPr>
        <p:spPr>
          <a:xfrm>
            <a:off x="1857375" y="1785938"/>
            <a:ext cx="6786563" cy="12858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標題 1"/>
          <p:cNvSpPr>
            <a:spLocks noGrp="1"/>
          </p:cNvSpPr>
          <p:nvPr>
            <p:ph type="title"/>
          </p:nvPr>
        </p:nvSpPr>
        <p:spPr/>
        <p:txBody>
          <a:bodyPr/>
          <a:lstStyle/>
          <a:p>
            <a:r>
              <a:rPr lang="en-US" altLang="zh-TW" smtClean="0"/>
              <a:t>Question 4</a:t>
            </a:r>
            <a:endParaRPr lang="zh-TW" altLang="en-US" smtClean="0"/>
          </a:p>
        </p:txBody>
      </p:sp>
      <p:sp>
        <p:nvSpPr>
          <p:cNvPr id="25602" name="內容版面配置區 2"/>
          <p:cNvSpPr>
            <a:spLocks noGrp="1"/>
          </p:cNvSpPr>
          <p:nvPr>
            <p:ph idx="1"/>
          </p:nvPr>
        </p:nvSpPr>
        <p:spPr/>
        <p:txBody>
          <a:bodyPr/>
          <a:lstStyle/>
          <a:p>
            <a:r>
              <a:rPr lang="en-US" altLang="zh-TW" smtClean="0"/>
              <a:t>Describe the ECG findings.</a:t>
            </a:r>
          </a:p>
          <a:p>
            <a:r>
              <a:rPr lang="en-US" altLang="zh-TW" smtClean="0"/>
              <a:t>What is the diagnosis?</a:t>
            </a:r>
          </a:p>
          <a:p>
            <a:r>
              <a:rPr lang="en-US" altLang="zh-TW" smtClean="0"/>
              <a:t>What is the drug of choice in treating this condition?</a:t>
            </a:r>
          </a:p>
          <a:p>
            <a:r>
              <a:rPr lang="en-US" altLang="zh-TW" smtClean="0"/>
              <a:t>What is the definite treatment?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標題 1"/>
          <p:cNvSpPr>
            <a:spLocks noGrp="1"/>
          </p:cNvSpPr>
          <p:nvPr>
            <p:ph type="title"/>
          </p:nvPr>
        </p:nvSpPr>
        <p:spPr/>
        <p:txBody>
          <a:bodyPr/>
          <a:lstStyle/>
          <a:p>
            <a:r>
              <a:rPr lang="en-US" altLang="zh-TW" smtClean="0"/>
              <a:t>Question 5</a:t>
            </a:r>
            <a:endParaRPr lang="zh-TW" altLang="en-US" smtClean="0"/>
          </a:p>
        </p:txBody>
      </p:sp>
      <p:sp>
        <p:nvSpPr>
          <p:cNvPr id="26626" name="內容版面配置區 2"/>
          <p:cNvSpPr>
            <a:spLocks noGrp="1"/>
          </p:cNvSpPr>
          <p:nvPr>
            <p:ph idx="1"/>
          </p:nvPr>
        </p:nvSpPr>
        <p:spPr/>
        <p:txBody>
          <a:bodyPr/>
          <a:lstStyle/>
          <a:p>
            <a:r>
              <a:rPr lang="en-US" altLang="zh-TW" smtClean="0"/>
              <a:t>A 16 years old boy complained of left testicular pain that woke him up from sleep for 3 hours before attending the AED. He denied any urinary symptoms, history of injury or sexual activity. His vital signs were stable on arrival. He was afebrile. Urine multi-stix was negative for RBC, WCC and nitrite.</a:t>
            </a:r>
            <a:endParaRPr lang="zh-TW" altLang="en-US"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標題 1"/>
          <p:cNvSpPr>
            <a:spLocks noGrp="1"/>
          </p:cNvSpPr>
          <p:nvPr>
            <p:ph type="title"/>
          </p:nvPr>
        </p:nvSpPr>
        <p:spPr/>
        <p:txBody>
          <a:bodyPr/>
          <a:lstStyle/>
          <a:p>
            <a:r>
              <a:rPr lang="en-US" altLang="zh-TW" smtClean="0"/>
              <a:t>Question 5</a:t>
            </a:r>
            <a:endParaRPr lang="zh-TW" altLang="en-US" smtClean="0"/>
          </a:p>
        </p:txBody>
      </p:sp>
      <p:pic>
        <p:nvPicPr>
          <p:cNvPr id="27650" name="Picture 2" descr="C:\Users\hp\Desktop\新增資料夾\SKMBT_C35211072016230.jpg"/>
          <p:cNvPicPr>
            <a:picLocks noGrp="1" noChangeAspect="1" noChangeArrowheads="1"/>
          </p:cNvPicPr>
          <p:nvPr>
            <p:ph idx="1"/>
          </p:nvPr>
        </p:nvPicPr>
        <p:blipFill>
          <a:blip r:embed="rId2"/>
          <a:srcRect/>
          <a:stretch>
            <a:fillRect/>
          </a:stretch>
        </p:blipFill>
        <p:spPr>
          <a:xfrm>
            <a:off x="1071563" y="1571625"/>
            <a:ext cx="7191375" cy="497205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標題 1"/>
          <p:cNvSpPr>
            <a:spLocks noGrp="1"/>
          </p:cNvSpPr>
          <p:nvPr>
            <p:ph type="title"/>
          </p:nvPr>
        </p:nvSpPr>
        <p:spPr/>
        <p:txBody>
          <a:bodyPr/>
          <a:lstStyle/>
          <a:p>
            <a:r>
              <a:rPr lang="en-US" altLang="zh-TW" smtClean="0"/>
              <a:t>Question 5</a:t>
            </a:r>
            <a:endParaRPr lang="zh-TW" altLang="en-US" smtClean="0"/>
          </a:p>
        </p:txBody>
      </p:sp>
      <p:sp>
        <p:nvSpPr>
          <p:cNvPr id="3" name="內容版面配置區 2"/>
          <p:cNvSpPr>
            <a:spLocks noGrp="1"/>
          </p:cNvSpPr>
          <p:nvPr>
            <p:ph idx="1"/>
          </p:nvPr>
        </p:nvSpPr>
        <p:spPr/>
        <p:txBody>
          <a:bodyPr rtlCol="0">
            <a:normAutofit fontScale="92500" lnSpcReduction="10000"/>
          </a:bodyPr>
          <a:lstStyle/>
          <a:p>
            <a:pPr fontAlgn="auto">
              <a:spcAft>
                <a:spcPts val="0"/>
              </a:spcAft>
              <a:buFont typeface="Arial" pitchFamily="34" charset="0"/>
              <a:buChar char="•"/>
              <a:defRPr/>
            </a:pPr>
            <a:r>
              <a:rPr lang="en-US" altLang="zh-TW" dirty="0" smtClean="0"/>
              <a:t>Describe the physical findings</a:t>
            </a:r>
          </a:p>
          <a:p>
            <a:pPr fontAlgn="auto">
              <a:spcAft>
                <a:spcPts val="0"/>
              </a:spcAft>
              <a:buFont typeface="Arial" pitchFamily="34" charset="0"/>
              <a:buChar char="•"/>
              <a:defRPr/>
            </a:pPr>
            <a:r>
              <a:rPr lang="en-US" altLang="zh-TW" dirty="0" smtClean="0"/>
              <a:t>What is the sign called?</a:t>
            </a:r>
          </a:p>
          <a:p>
            <a:pPr fontAlgn="auto">
              <a:spcAft>
                <a:spcPts val="0"/>
              </a:spcAft>
              <a:buFont typeface="Arial" pitchFamily="34" charset="0"/>
              <a:buChar char="•"/>
              <a:defRPr/>
            </a:pPr>
            <a:r>
              <a:rPr lang="en-US" altLang="zh-TW" dirty="0" smtClean="0"/>
              <a:t>What is the immediate treatment if the patient presents within a few hours of onset?</a:t>
            </a:r>
          </a:p>
          <a:p>
            <a:pPr fontAlgn="auto">
              <a:spcAft>
                <a:spcPts val="0"/>
              </a:spcAft>
              <a:buFont typeface="Arial" pitchFamily="34" charset="0"/>
              <a:buChar char="•"/>
              <a:defRPr/>
            </a:pPr>
            <a:r>
              <a:rPr lang="en-US" altLang="zh-TW" dirty="0" smtClean="0"/>
              <a:t>What is the definite treatment?</a:t>
            </a:r>
          </a:p>
          <a:p>
            <a:pPr fontAlgn="auto">
              <a:spcAft>
                <a:spcPts val="0"/>
              </a:spcAft>
              <a:buFont typeface="Arial" pitchFamily="34" charset="0"/>
              <a:buChar char="•"/>
              <a:defRPr/>
            </a:pPr>
            <a:r>
              <a:rPr lang="en-US" altLang="zh-TW" dirty="0" smtClean="0"/>
              <a:t>What is the salvage rate of the testis if operation is done</a:t>
            </a:r>
          </a:p>
          <a:p>
            <a:pPr fontAlgn="auto">
              <a:spcAft>
                <a:spcPts val="0"/>
              </a:spcAft>
              <a:buFont typeface="Arial" pitchFamily="34" charset="0"/>
              <a:buChar char="•"/>
              <a:defRPr/>
            </a:pPr>
            <a:r>
              <a:rPr lang="en-US" altLang="zh-TW" dirty="0" smtClean="0"/>
              <a:t>A) within 6 hours of onset of pain? </a:t>
            </a:r>
          </a:p>
          <a:p>
            <a:pPr fontAlgn="auto">
              <a:spcAft>
                <a:spcPts val="0"/>
              </a:spcAft>
              <a:buFont typeface="Arial" pitchFamily="34" charset="0"/>
              <a:buChar char="•"/>
              <a:defRPr/>
            </a:pPr>
            <a:r>
              <a:rPr lang="en-US" altLang="zh-TW" dirty="0" smtClean="0"/>
              <a:t>B) after 24 hours of onset of pain?</a:t>
            </a:r>
            <a:endParaRPr lang="zh-TW" altLang="en-US" dirty="0" smtClean="0"/>
          </a:p>
          <a:p>
            <a:pPr fontAlgn="auto">
              <a:spcAft>
                <a:spcPts val="0"/>
              </a:spcAft>
              <a:buFont typeface="Arial" pitchFamily="34" charset="0"/>
              <a:buChar char="•"/>
              <a:defRPr/>
            </a:pPr>
            <a:endParaRPr lang="en-US" altLang="zh-TW"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標題 1"/>
          <p:cNvSpPr>
            <a:spLocks noGrp="1"/>
          </p:cNvSpPr>
          <p:nvPr>
            <p:ph type="ctrTitle"/>
          </p:nvPr>
        </p:nvSpPr>
        <p:spPr/>
        <p:txBody>
          <a:bodyPr/>
          <a:lstStyle/>
          <a:p>
            <a:r>
              <a:rPr lang="en-US" altLang="zh-TW" smtClean="0"/>
              <a:t>The End</a:t>
            </a:r>
            <a:endParaRPr lang="zh-TW" altLang="en-US" smtClean="0"/>
          </a:p>
        </p:txBody>
      </p:sp>
      <p:sp>
        <p:nvSpPr>
          <p:cNvPr id="3" name="副標題 2"/>
          <p:cNvSpPr>
            <a:spLocks noGrp="1"/>
          </p:cNvSpPr>
          <p:nvPr>
            <p:ph type="subTitle" idx="1"/>
          </p:nvPr>
        </p:nvSpPr>
        <p:spPr/>
        <p:txBody>
          <a:bodyPr rtlCol="0">
            <a:normAutofit/>
          </a:bodyPr>
          <a:lstStyle/>
          <a:p>
            <a:pPr fontAlgn="auto">
              <a:spcAft>
                <a:spcPts val="0"/>
              </a:spcAft>
              <a:buFont typeface="Arial" pitchFamily="34" charset="0"/>
              <a:buNone/>
              <a:defRPr/>
            </a:pPr>
            <a:r>
              <a:rPr lang="en-US" altLang="zh-TW" dirty="0" smtClean="0"/>
              <a:t>Thank you</a:t>
            </a:r>
            <a:endParaRPr lang="zh-TW"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標題 1"/>
          <p:cNvSpPr>
            <a:spLocks noGrp="1"/>
          </p:cNvSpPr>
          <p:nvPr>
            <p:ph type="title"/>
          </p:nvPr>
        </p:nvSpPr>
        <p:spPr/>
        <p:txBody>
          <a:bodyPr/>
          <a:lstStyle/>
          <a:p>
            <a:r>
              <a:rPr lang="en-US" altLang="zh-TW" smtClean="0"/>
              <a:t>Question 1</a:t>
            </a:r>
            <a:endParaRPr lang="zh-TW" altLang="en-US" smtClean="0"/>
          </a:p>
        </p:txBody>
      </p:sp>
      <p:sp>
        <p:nvSpPr>
          <p:cNvPr id="14338" name="內容版面配置區 2"/>
          <p:cNvSpPr>
            <a:spLocks noGrp="1"/>
          </p:cNvSpPr>
          <p:nvPr>
            <p:ph idx="1"/>
          </p:nvPr>
        </p:nvSpPr>
        <p:spPr/>
        <p:txBody>
          <a:bodyPr/>
          <a:lstStyle/>
          <a:p>
            <a:r>
              <a:rPr lang="en-US" altLang="zh-TW" smtClean="0"/>
              <a:t>A 45 years old man with good past health complained of severe sore throat and odynophagia for 2 days. He had low grade fever. He had no stridor. Physical examination showed mild tenderness over the anterior neck region. No cervical lymph node was noted. He was not in respiratory distress. His vital signs were stable. X-ray of the neck was taken. </a:t>
            </a:r>
            <a:endParaRPr lang="zh-TW" alt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標題 1"/>
          <p:cNvSpPr>
            <a:spLocks noGrp="1"/>
          </p:cNvSpPr>
          <p:nvPr>
            <p:ph type="title"/>
          </p:nvPr>
        </p:nvSpPr>
        <p:spPr/>
        <p:txBody>
          <a:bodyPr/>
          <a:lstStyle/>
          <a:p>
            <a:r>
              <a:rPr lang="en-US" altLang="zh-TW" smtClean="0"/>
              <a:t>Question 1</a:t>
            </a:r>
            <a:endParaRPr lang="zh-TW" altLang="en-US" smtClean="0"/>
          </a:p>
        </p:txBody>
      </p:sp>
      <p:pic>
        <p:nvPicPr>
          <p:cNvPr id="15362" name="Picture 2" descr="C:\Users\hp\Desktop\新增資料夾\acute epiglottis.jpg"/>
          <p:cNvPicPr>
            <a:picLocks noGrp="1" noChangeAspect="1" noChangeArrowheads="1"/>
          </p:cNvPicPr>
          <p:nvPr>
            <p:ph idx="1"/>
          </p:nvPr>
        </p:nvPicPr>
        <p:blipFill>
          <a:blip r:embed="rId2"/>
          <a:srcRect/>
          <a:stretch>
            <a:fillRect/>
          </a:stretch>
        </p:blipFill>
        <p:spPr>
          <a:xfrm>
            <a:off x="2143125" y="1214438"/>
            <a:ext cx="4429125" cy="557530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標題 1"/>
          <p:cNvSpPr>
            <a:spLocks noGrp="1"/>
          </p:cNvSpPr>
          <p:nvPr>
            <p:ph type="title"/>
          </p:nvPr>
        </p:nvSpPr>
        <p:spPr/>
        <p:txBody>
          <a:bodyPr/>
          <a:lstStyle/>
          <a:p>
            <a:r>
              <a:rPr lang="en-US" altLang="zh-TW" smtClean="0"/>
              <a:t>Question 1</a:t>
            </a:r>
            <a:endParaRPr lang="zh-TW" altLang="en-US" smtClean="0"/>
          </a:p>
        </p:txBody>
      </p:sp>
      <p:sp>
        <p:nvSpPr>
          <p:cNvPr id="16386" name="內容版面配置區 2"/>
          <p:cNvSpPr>
            <a:spLocks noGrp="1"/>
          </p:cNvSpPr>
          <p:nvPr>
            <p:ph idx="1"/>
          </p:nvPr>
        </p:nvSpPr>
        <p:spPr/>
        <p:txBody>
          <a:bodyPr/>
          <a:lstStyle/>
          <a:p>
            <a:r>
              <a:rPr lang="en-US" altLang="zh-TW" smtClean="0"/>
              <a:t>Describe the x-ray findings.</a:t>
            </a:r>
          </a:p>
          <a:p>
            <a:r>
              <a:rPr lang="en-US" altLang="zh-TW" smtClean="0"/>
              <a:t>What is the diagnosis?</a:t>
            </a:r>
          </a:p>
          <a:p>
            <a:r>
              <a:rPr lang="en-US" altLang="zh-TW" smtClean="0"/>
              <a:t>What are the common organisms that cause the above condition? </a:t>
            </a:r>
          </a:p>
          <a:p>
            <a:r>
              <a:rPr lang="en-US" altLang="zh-TW" smtClean="0"/>
              <a:t>Why do adults usually present less acutely than  children?</a:t>
            </a:r>
          </a:p>
          <a:p>
            <a:r>
              <a:rPr lang="en-US" altLang="zh-TW" smtClean="0"/>
              <a:t>What is your management?</a:t>
            </a:r>
            <a:endParaRPr lang="zh-TW" altLang="en-US" smtClean="0"/>
          </a:p>
          <a:p>
            <a:endParaRPr lang="en-US" altLang="zh-TW" smtClean="0"/>
          </a:p>
          <a:p>
            <a:endParaRPr lang="en-US" altLang="zh-TW"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標題 1"/>
          <p:cNvSpPr>
            <a:spLocks noGrp="1"/>
          </p:cNvSpPr>
          <p:nvPr>
            <p:ph type="title"/>
          </p:nvPr>
        </p:nvSpPr>
        <p:spPr/>
        <p:txBody>
          <a:bodyPr/>
          <a:lstStyle/>
          <a:p>
            <a:r>
              <a:rPr lang="en-US" altLang="zh-TW" smtClean="0"/>
              <a:t>Question 2</a:t>
            </a:r>
            <a:endParaRPr lang="zh-TW" altLang="en-US" smtClean="0"/>
          </a:p>
        </p:txBody>
      </p:sp>
      <p:sp>
        <p:nvSpPr>
          <p:cNvPr id="3" name="內容版面配置區 2"/>
          <p:cNvSpPr>
            <a:spLocks noGrp="1"/>
          </p:cNvSpPr>
          <p:nvPr>
            <p:ph idx="1"/>
          </p:nvPr>
        </p:nvSpPr>
        <p:spPr/>
        <p:txBody>
          <a:bodyPr rtlCol="0">
            <a:normAutofit lnSpcReduction="10000"/>
          </a:bodyPr>
          <a:lstStyle/>
          <a:p>
            <a:pPr fontAlgn="auto">
              <a:spcAft>
                <a:spcPts val="0"/>
              </a:spcAft>
              <a:buFont typeface="Arial" pitchFamily="34" charset="0"/>
              <a:buChar char="•"/>
              <a:defRPr/>
            </a:pPr>
            <a:r>
              <a:rPr lang="en-US" altLang="zh-TW" dirty="0" smtClean="0"/>
              <a:t>A 55-year-old man complained of </a:t>
            </a:r>
            <a:r>
              <a:rPr lang="en-US" altLang="zh-TW" dirty="0" err="1" smtClean="0"/>
              <a:t>retrosternal</a:t>
            </a:r>
            <a:r>
              <a:rPr lang="en-US" altLang="zh-TW" dirty="0" smtClean="0"/>
              <a:t> chest pain while walking on the street. The pain was constricting in nature with radiation to the left shoulder. He had associated sweating and nausea. On arrival, his chest pain subsided. He had no shortness of breath and was not in distress. His BP was 148/87, pulse 76bpm, Sa02 97% on room air. The chest was clear and the heart sounds were dual with no murmur.  The ECG was shown below.</a:t>
            </a:r>
            <a:endParaRPr lang="zh-TW" alt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標題 1"/>
          <p:cNvSpPr>
            <a:spLocks noGrp="1"/>
          </p:cNvSpPr>
          <p:nvPr>
            <p:ph type="title"/>
          </p:nvPr>
        </p:nvSpPr>
        <p:spPr/>
        <p:txBody>
          <a:bodyPr/>
          <a:lstStyle/>
          <a:p>
            <a:r>
              <a:rPr lang="en-US" altLang="zh-TW" smtClean="0"/>
              <a:t>Question 2</a:t>
            </a:r>
            <a:endParaRPr lang="zh-TW" altLang="en-US" smtClean="0"/>
          </a:p>
        </p:txBody>
      </p:sp>
      <p:pic>
        <p:nvPicPr>
          <p:cNvPr id="18434" name="Picture 2" descr="C:\Users\hp\Desktop\新增資料夾\1.JPG"/>
          <p:cNvPicPr>
            <a:picLocks noGrp="1" noChangeAspect="1" noChangeArrowheads="1"/>
          </p:cNvPicPr>
          <p:nvPr>
            <p:ph idx="1"/>
          </p:nvPr>
        </p:nvPicPr>
        <p:blipFill>
          <a:blip r:embed="rId2"/>
          <a:srcRect/>
          <a:stretch>
            <a:fillRect/>
          </a:stretch>
        </p:blipFill>
        <p:spPr>
          <a:xfrm>
            <a:off x="214313" y="1600200"/>
            <a:ext cx="8643937" cy="4525963"/>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標題 1"/>
          <p:cNvSpPr>
            <a:spLocks noGrp="1"/>
          </p:cNvSpPr>
          <p:nvPr>
            <p:ph type="title"/>
          </p:nvPr>
        </p:nvSpPr>
        <p:spPr/>
        <p:txBody>
          <a:bodyPr/>
          <a:lstStyle/>
          <a:p>
            <a:r>
              <a:rPr lang="en-US" altLang="zh-TW" smtClean="0"/>
              <a:t>Question 2</a:t>
            </a:r>
            <a:endParaRPr lang="zh-TW" altLang="en-US" smtClean="0"/>
          </a:p>
        </p:txBody>
      </p:sp>
      <p:sp>
        <p:nvSpPr>
          <p:cNvPr id="19458" name="內容版面配置區 2"/>
          <p:cNvSpPr>
            <a:spLocks noGrp="1"/>
          </p:cNvSpPr>
          <p:nvPr>
            <p:ph idx="1"/>
          </p:nvPr>
        </p:nvSpPr>
        <p:spPr/>
        <p:txBody>
          <a:bodyPr/>
          <a:lstStyle/>
          <a:p>
            <a:r>
              <a:rPr lang="en-US" altLang="zh-TW" smtClean="0"/>
              <a:t>Describe the ECG findings</a:t>
            </a:r>
          </a:p>
          <a:p>
            <a:r>
              <a:rPr lang="en-US" altLang="zh-TW" smtClean="0"/>
              <a:t>What is the syndrome called?</a:t>
            </a:r>
          </a:p>
          <a:p>
            <a:r>
              <a:rPr lang="en-US" altLang="zh-TW" smtClean="0"/>
              <a:t>Which coronary artery is affected?</a:t>
            </a:r>
          </a:p>
          <a:p>
            <a:r>
              <a:rPr lang="en-US" altLang="zh-TW" smtClean="0"/>
              <a:t>Why is it so important to recognize the above condition as early as possible?</a:t>
            </a:r>
          </a:p>
          <a:p>
            <a:endParaRPr lang="zh-TW" alt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標題 1"/>
          <p:cNvSpPr>
            <a:spLocks noGrp="1"/>
          </p:cNvSpPr>
          <p:nvPr>
            <p:ph type="title"/>
          </p:nvPr>
        </p:nvSpPr>
        <p:spPr/>
        <p:txBody>
          <a:bodyPr/>
          <a:lstStyle/>
          <a:p>
            <a:r>
              <a:rPr lang="en-US" altLang="zh-TW" smtClean="0"/>
              <a:t>Question 3</a:t>
            </a:r>
            <a:endParaRPr lang="zh-TW" altLang="en-US" smtClean="0"/>
          </a:p>
        </p:txBody>
      </p:sp>
      <p:sp>
        <p:nvSpPr>
          <p:cNvPr id="20482" name="內容版面配置區 2"/>
          <p:cNvSpPr>
            <a:spLocks noGrp="1"/>
          </p:cNvSpPr>
          <p:nvPr>
            <p:ph idx="1"/>
          </p:nvPr>
        </p:nvSpPr>
        <p:spPr/>
        <p:txBody>
          <a:bodyPr/>
          <a:lstStyle/>
          <a:p>
            <a:r>
              <a:rPr lang="en-US" altLang="zh-TW" smtClean="0"/>
              <a:t>A 48-year-old man complained of right thumb pain, swelling and redness for 1 week. He had no fever. He revealed that his thumb was stung by fins of a sea-water fish while preparing food for dinner 1 week ago.</a:t>
            </a:r>
          </a:p>
          <a:p>
            <a:pPr>
              <a:buFont typeface="Arial" charset="0"/>
              <a:buNone/>
            </a:pPr>
            <a:endParaRPr lang="zh-TW" altLang="en-US"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標題 1"/>
          <p:cNvSpPr>
            <a:spLocks noGrp="1"/>
          </p:cNvSpPr>
          <p:nvPr>
            <p:ph type="title"/>
          </p:nvPr>
        </p:nvSpPr>
        <p:spPr/>
        <p:txBody>
          <a:bodyPr/>
          <a:lstStyle/>
          <a:p>
            <a:r>
              <a:rPr lang="en-US" altLang="zh-TW" smtClean="0"/>
              <a:t>Question 3</a:t>
            </a:r>
            <a:endParaRPr lang="zh-TW" altLang="en-US" smtClean="0"/>
          </a:p>
        </p:txBody>
      </p:sp>
      <p:pic>
        <p:nvPicPr>
          <p:cNvPr id="21506" name="Picture 4" descr="C:\Users\hp\Desktop\新增資料夾\SKMBT_C35211072016240.jpg"/>
          <p:cNvPicPr>
            <a:picLocks noGrp="1" noChangeAspect="1" noChangeArrowheads="1"/>
          </p:cNvPicPr>
          <p:nvPr>
            <p:ph idx="1"/>
          </p:nvPr>
        </p:nvPicPr>
        <p:blipFill>
          <a:blip r:embed="rId2"/>
          <a:srcRect/>
          <a:stretch>
            <a:fillRect/>
          </a:stretch>
        </p:blipFill>
        <p:spPr>
          <a:xfrm>
            <a:off x="2714625" y="1150938"/>
            <a:ext cx="3857625" cy="5634037"/>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276</TotalTime>
  <Words>509</Words>
  <Application>Microsoft Office PowerPoint</Application>
  <PresentationFormat>On-screen Show (4:3)</PresentationFormat>
  <Paragraphs>52</Paragraphs>
  <Slides>17</Slides>
  <Notes>0</Notes>
  <HiddenSlides>0</HiddenSlides>
  <MMClips>0</MMClips>
  <ScaleCrop>false</ScaleCrop>
  <HeadingPairs>
    <vt:vector size="6" baseType="variant">
      <vt:variant>
        <vt:lpstr>使用字型</vt:lpstr>
      </vt:variant>
      <vt:variant>
        <vt:i4>3</vt:i4>
      </vt:variant>
      <vt:variant>
        <vt:lpstr>簡報設計範本</vt:lpstr>
      </vt:variant>
      <vt:variant>
        <vt:i4>1</vt:i4>
      </vt:variant>
      <vt:variant>
        <vt:lpstr>投影片標題</vt:lpstr>
      </vt:variant>
      <vt:variant>
        <vt:i4>17</vt:i4>
      </vt:variant>
    </vt:vector>
  </HeadingPairs>
  <TitlesOfParts>
    <vt:vector size="21" baseType="lpstr">
      <vt:lpstr>Calibri</vt:lpstr>
      <vt:lpstr>新細明體</vt:lpstr>
      <vt:lpstr>Arial</vt:lpstr>
      <vt:lpstr>Office 佈景主題</vt:lpstr>
      <vt:lpstr>JCM--OSCE</vt:lpstr>
      <vt:lpstr>Question 1</vt:lpstr>
      <vt:lpstr>Question 1</vt:lpstr>
      <vt:lpstr>Question 1</vt:lpstr>
      <vt:lpstr>Question 2</vt:lpstr>
      <vt:lpstr>Question 2</vt:lpstr>
      <vt:lpstr>Question 2</vt:lpstr>
      <vt:lpstr>Question 3</vt:lpstr>
      <vt:lpstr>Question 3</vt:lpstr>
      <vt:lpstr>Question 3</vt:lpstr>
      <vt:lpstr>Question 4</vt:lpstr>
      <vt:lpstr>Question 4</vt:lpstr>
      <vt:lpstr>Question 4</vt:lpstr>
      <vt:lpstr>Question 5</vt:lpstr>
      <vt:lpstr>Question 5</vt:lpstr>
      <vt:lpstr>Question 5</vt:lpstr>
      <vt:lpstr>The End</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hp</dc:creator>
  <cp:lastModifiedBy>HA</cp:lastModifiedBy>
  <cp:revision>34</cp:revision>
  <dcterms:created xsi:type="dcterms:W3CDTF">2011-07-22T02:42:04Z</dcterms:created>
  <dcterms:modified xsi:type="dcterms:W3CDTF">2011-07-25T06:45:25Z</dcterms:modified>
</cp:coreProperties>
</file>