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8" r:id="rId6"/>
    <p:sldId id="261" r:id="rId7"/>
    <p:sldId id="286" r:id="rId8"/>
    <p:sldId id="285" r:id="rId9"/>
    <p:sldId id="288" r:id="rId10"/>
    <p:sldId id="289" r:id="rId11"/>
    <p:sldId id="290" r:id="rId12"/>
    <p:sldId id="262" r:id="rId13"/>
    <p:sldId id="263" r:id="rId14"/>
    <p:sldId id="266" r:id="rId15"/>
    <p:sldId id="264" r:id="rId16"/>
    <p:sldId id="299" r:id="rId17"/>
    <p:sldId id="267" r:id="rId18"/>
    <p:sldId id="268" r:id="rId19"/>
    <p:sldId id="269" r:id="rId20"/>
    <p:sldId id="300" r:id="rId21"/>
    <p:sldId id="271" r:id="rId22"/>
    <p:sldId id="273" r:id="rId23"/>
    <p:sldId id="276" r:id="rId24"/>
    <p:sldId id="275" r:id="rId25"/>
    <p:sldId id="277" r:id="rId26"/>
    <p:sldId id="301" r:id="rId27"/>
    <p:sldId id="279" r:id="rId28"/>
    <p:sldId id="281" r:id="rId29"/>
    <p:sldId id="282" r:id="rId30"/>
    <p:sldId id="283" r:id="rId31"/>
    <p:sldId id="284" r:id="rId32"/>
    <p:sldId id="293" r:id="rId33"/>
    <p:sldId id="294" r:id="rId34"/>
    <p:sldId id="295" r:id="rId35"/>
    <p:sldId id="302" r:id="rId36"/>
    <p:sldId id="297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2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4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5AEF-8DB7-45C1-8D02-2506F1D737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820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8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2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D371-9595-1C4F-B0B0-753E28BCE110}" type="datetimeFigureOut">
              <a:rPr lang="en-US" smtClean="0"/>
              <a:t>29/08/2013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AF57-36BA-CD43-A315-FA73AEDA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RHTSK A&amp;E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Brugada’s</a:t>
            </a:r>
            <a:r>
              <a:rPr lang="en-US" dirty="0" smtClean="0"/>
              <a:t> sign</a:t>
            </a:r>
          </a:p>
          <a:p>
            <a:endParaRPr lang="en-US" dirty="0"/>
          </a:p>
        </p:txBody>
      </p:sp>
      <p:pic>
        <p:nvPicPr>
          <p:cNvPr id="4" name="Picture 5" descr="E:\SEC course ECG\ECG2s\VT - RS-interval (Brugada sig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3810000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Josephson’s sign</a:t>
            </a:r>
            <a:endParaRPr lang="en-US" dirty="0"/>
          </a:p>
        </p:txBody>
      </p:sp>
      <p:pic>
        <p:nvPicPr>
          <p:cNvPr id="4" name="Picture 12" descr="E:\SEC course ECG\ECG2s\VT - S is notched in V1 V2 + QS in 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1817"/>
            <a:ext cx="914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5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/53</a:t>
            </a:r>
          </a:p>
          <a:p>
            <a:r>
              <a:rPr lang="en-US" dirty="0" err="1" smtClean="0"/>
              <a:t>PHx</a:t>
            </a:r>
            <a:r>
              <a:rPr lang="en-US" dirty="0" smtClean="0"/>
              <a:t>: Good</a:t>
            </a:r>
          </a:p>
          <a:p>
            <a:r>
              <a:rPr lang="en-US" dirty="0" smtClean="0"/>
              <a:t> S/F resulting in left wrist painful swelling</a:t>
            </a:r>
          </a:p>
          <a:p>
            <a:r>
              <a:rPr lang="en-US" dirty="0" smtClean="0"/>
              <a:t>X-ray left wrist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JD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4" b="28134"/>
          <a:stretch>
            <a:fillRect/>
          </a:stretch>
        </p:blipFill>
        <p:spPr>
          <a:xfrm>
            <a:off x="0" y="0"/>
            <a:ext cx="5217584" cy="4098335"/>
          </a:xfrm>
          <a:prstGeom prst="rect">
            <a:avLst/>
          </a:prstGeom>
        </p:spPr>
      </p:pic>
      <p:pic>
        <p:nvPicPr>
          <p:cNvPr id="5" name="Picture 4" descr="RUJ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85" y="2759664"/>
            <a:ext cx="3926416" cy="40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5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JD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b="2103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 2 x-ray abnormalities.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Dorsal distal RUJ dislocation, fracture left distal radius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major pathophysiology of the deformity shown on the x-ray?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Damage to TFCC (triangular fibrocartilage complex)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87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Suggest 1 image modality helpful to further delineate the injury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CT (to evaluate suspected fracture, degenerative change, DRUJ subluxation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/>
              <a:t>What is the management?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CR with digital pressure on ulnar head and supination, followed by long arm splint if position is stable; ORIF if unstable or irreducible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/22</a:t>
            </a:r>
          </a:p>
          <a:p>
            <a:r>
              <a:rPr lang="en-US" dirty="0" err="1" smtClean="0"/>
              <a:t>PHx</a:t>
            </a:r>
            <a:r>
              <a:rPr lang="en-US" dirty="0" smtClean="0"/>
              <a:t>: Good</a:t>
            </a:r>
          </a:p>
          <a:p>
            <a:r>
              <a:rPr lang="en-US" dirty="0" smtClean="0"/>
              <a:t>c/o palpitation</a:t>
            </a:r>
          </a:p>
          <a:p>
            <a:r>
              <a:rPr lang="en-US" dirty="0" smtClean="0"/>
              <a:t>Vital signs stable except tachycardia</a:t>
            </a:r>
          </a:p>
          <a:p>
            <a:r>
              <a:rPr lang="en-US" dirty="0" smtClean="0"/>
              <a:t>ECG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5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6" r="-770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820333" y="1778000"/>
            <a:ext cx="6866467" cy="931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are the ECG findings?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Regular WCT with QRS 0.14s, RBBB, </a:t>
            </a:r>
            <a:r>
              <a:rPr lang="en-US" dirty="0" smtClean="0">
                <a:solidFill>
                  <a:srgbClr val="008000"/>
                </a:solidFill>
              </a:rPr>
              <a:t>LAD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diagnosis?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Fascicular </a:t>
            </a:r>
            <a:r>
              <a:rPr lang="en-US" dirty="0" smtClean="0">
                <a:solidFill>
                  <a:srgbClr val="008000"/>
                </a:solidFill>
              </a:rPr>
              <a:t>VT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Which class of drug should be used to terminate the rhythm?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Calcium channel blocker (e.g. Verapamil, </a:t>
            </a:r>
            <a:r>
              <a:rPr lang="en-US" dirty="0" err="1">
                <a:solidFill>
                  <a:srgbClr val="008000"/>
                </a:solidFill>
              </a:rPr>
              <a:t>Herbesser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637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F/81</a:t>
            </a:r>
          </a:p>
          <a:p>
            <a:r>
              <a:rPr lang="en-US" altLang="zh-HK" dirty="0" err="1" smtClean="0"/>
              <a:t>PHx</a:t>
            </a:r>
            <a:r>
              <a:rPr lang="en-US" altLang="zh-HK" dirty="0" smtClean="0"/>
              <a:t>: Dementia/ Parkinsonism/ HT</a:t>
            </a:r>
          </a:p>
          <a:p>
            <a:r>
              <a:rPr lang="en-US" altLang="zh-HK" dirty="0" smtClean="0"/>
              <a:t>Decrease GC for few days</a:t>
            </a:r>
          </a:p>
          <a:p>
            <a:r>
              <a:rPr lang="en-US" altLang="zh-HK" dirty="0" smtClean="0"/>
              <a:t>Vital signs stable</a:t>
            </a:r>
          </a:p>
          <a:p>
            <a:r>
              <a:rPr lang="en-US" altLang="zh-HK" dirty="0" smtClean="0"/>
              <a:t>ECG done</a:t>
            </a:r>
            <a:endParaRPr lang="zh-HK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the underlying pathophysiology of the rhythm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Calcium-dependent re-entry circuit at Purkinje fibers within LV</a:t>
            </a:r>
          </a:p>
          <a:p>
            <a:pPr lvl="1"/>
            <a:endParaRPr lang="en-US" dirty="0"/>
          </a:p>
          <a:p>
            <a:r>
              <a:rPr lang="en-US" dirty="0"/>
              <a:t>Suggest 3 more investigations helpful to delineate the </a:t>
            </a:r>
            <a:r>
              <a:rPr lang="en-US" dirty="0" smtClean="0"/>
              <a:t>diagnosis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Cardiac MRI, Echo, Electrophysiology Study</a:t>
            </a:r>
          </a:p>
          <a:p>
            <a:pPr lvl="1"/>
            <a:endParaRPr lang="en-US" dirty="0"/>
          </a:p>
          <a:p>
            <a:r>
              <a:rPr lang="en-US" dirty="0"/>
              <a:t>What is the definitive treatment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Radio-frequency </a:t>
            </a:r>
            <a:r>
              <a:rPr lang="en-US" dirty="0" smtClean="0">
                <a:solidFill>
                  <a:srgbClr val="008000"/>
                </a:solidFill>
              </a:rPr>
              <a:t>ablation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2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Herbesser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54" b="-7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625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Fascicular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most </a:t>
            </a:r>
            <a:r>
              <a:rPr lang="en-US" smtClean="0"/>
              <a:t>common idiopathic VT </a:t>
            </a:r>
          </a:p>
          <a:p>
            <a:r>
              <a:rPr lang="en-US" dirty="0" smtClean="0"/>
              <a:t>Due to re-entry circuit within left ventricle</a:t>
            </a:r>
          </a:p>
          <a:p>
            <a:r>
              <a:rPr lang="en-US" dirty="0" smtClean="0"/>
              <a:t>Most episodes occur at rest, but may be triggered by stress or exercise</a:t>
            </a:r>
          </a:p>
          <a:p>
            <a:r>
              <a:rPr lang="en-US" dirty="0" smtClean="0"/>
              <a:t>May be misdiagnosed as SVT with RBBB</a:t>
            </a:r>
          </a:p>
          <a:p>
            <a:r>
              <a:rPr lang="en-US" dirty="0" smtClean="0"/>
              <a:t>Treatment: Calcium channel blocker (ATP/ vagal maneuver ineffective)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F/41</a:t>
            </a:r>
          </a:p>
          <a:p>
            <a:r>
              <a:rPr lang="en-US" dirty="0" smtClean="0"/>
              <a:t>Good past health, on OCP</a:t>
            </a:r>
          </a:p>
          <a:p>
            <a:r>
              <a:rPr lang="en-US" dirty="0" smtClean="0"/>
              <a:t>Brought to AED after 1 episode of convulsion</a:t>
            </a:r>
          </a:p>
          <a:p>
            <a:r>
              <a:rPr lang="en-US" dirty="0" smtClean="0"/>
              <a:t>Regained consciousness few minutes later</a:t>
            </a:r>
          </a:p>
          <a:p>
            <a:r>
              <a:rPr lang="en-US" dirty="0" smtClean="0"/>
              <a:t>c/o headache in the past few days</a:t>
            </a:r>
          </a:p>
          <a:p>
            <a:r>
              <a:rPr lang="en-US" dirty="0" smtClean="0"/>
              <a:t>P/E: Fully conscious, no focal neurological sign, vital signs stable, </a:t>
            </a:r>
            <a:r>
              <a:rPr lang="en-US" dirty="0" err="1" smtClean="0"/>
              <a:t>h’stix</a:t>
            </a:r>
            <a:r>
              <a:rPr lang="en-US" dirty="0" smtClean="0"/>
              <a:t> 6.8</a:t>
            </a:r>
          </a:p>
          <a:p>
            <a:r>
              <a:rPr lang="en-US" dirty="0" smtClean="0"/>
              <a:t>No scalp wound</a:t>
            </a:r>
          </a:p>
          <a:p>
            <a:r>
              <a:rPr lang="en-US" dirty="0" smtClean="0"/>
              <a:t>Another episode of convulsion at AED, lasting for 1 minute</a:t>
            </a:r>
          </a:p>
        </p:txBody>
      </p:sp>
    </p:spTree>
    <p:extLst>
      <p:ext uri="{BB962C8B-B14F-4D97-AF65-F5344CB8AC3E}">
        <p14:creationId xmlns:p14="http://schemas.microsoft.com/office/powerpoint/2010/main" val="2346395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pic>
        <p:nvPicPr>
          <p:cNvPr id="4" name="Content Placeholder 3" descr="Sinus thrombos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85" r="-41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132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differential diagnosis.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ICH/ Cerebral sinus </a:t>
            </a:r>
            <a:r>
              <a:rPr lang="en-US" dirty="0" smtClean="0">
                <a:solidFill>
                  <a:srgbClr val="008000"/>
                </a:solidFill>
              </a:rPr>
              <a:t>thrombosis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Name 1 investigation to confirm the diagnosis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CT </a:t>
            </a:r>
            <a:r>
              <a:rPr lang="en-US" dirty="0" err="1">
                <a:solidFill>
                  <a:srgbClr val="008000"/>
                </a:solidFill>
              </a:rPr>
              <a:t>venogram</a:t>
            </a:r>
            <a:r>
              <a:rPr lang="en-US" dirty="0">
                <a:solidFill>
                  <a:srgbClr val="008000"/>
                </a:solidFill>
              </a:rPr>
              <a:t>/ MRI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767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Suggest 2 risk factors.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Risk factors include: thrombophilia, </a:t>
            </a:r>
            <a:r>
              <a:rPr lang="en-US" dirty="0" err="1">
                <a:solidFill>
                  <a:srgbClr val="008000"/>
                </a:solidFill>
              </a:rPr>
              <a:t>nephrotic</a:t>
            </a:r>
            <a:r>
              <a:rPr lang="en-US" dirty="0">
                <a:solidFill>
                  <a:srgbClr val="008000"/>
                </a:solidFill>
              </a:rPr>
              <a:t> syndrome, pregnancy, OCP, infection (e.g. meningitis/ </a:t>
            </a:r>
            <a:r>
              <a:rPr lang="en-US" dirty="0" err="1">
                <a:solidFill>
                  <a:srgbClr val="008000"/>
                </a:solidFill>
              </a:rPr>
              <a:t>mastoiditis</a:t>
            </a:r>
            <a:r>
              <a:rPr lang="en-US" dirty="0">
                <a:solidFill>
                  <a:srgbClr val="008000"/>
                </a:solidFill>
              </a:rPr>
              <a:t>), chronic inflammatory diseases</a:t>
            </a:r>
          </a:p>
          <a:p>
            <a:endParaRPr lang="en-US" dirty="0" smtClean="0"/>
          </a:p>
          <a:p>
            <a:r>
              <a:rPr lang="en-US" dirty="0"/>
              <a:t>What is the treatment?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Anticoagulation/ (Thrombolytic therapy may be considered if anticoagulation fails + deteriorating condition)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venogram</a:t>
            </a:r>
            <a:endParaRPr lang="en-US" dirty="0"/>
          </a:p>
        </p:txBody>
      </p:sp>
      <p:pic>
        <p:nvPicPr>
          <p:cNvPr id="4" name="Content Placeholder 3" descr="Sinus thrombos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16" r="-41716"/>
          <a:stretch>
            <a:fillRect/>
          </a:stretch>
        </p:blipFill>
        <p:spPr>
          <a:xfrm>
            <a:off x="-1405466" y="1600200"/>
            <a:ext cx="8229600" cy="4525963"/>
          </a:xfrm>
        </p:spPr>
      </p:pic>
      <p:pic>
        <p:nvPicPr>
          <p:cNvPr id="5" name="Content Placeholder 3" descr="Sinus thrombos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18" r="-41118"/>
          <a:stretch>
            <a:fillRect/>
          </a:stretch>
        </p:blipFill>
        <p:spPr>
          <a:xfrm>
            <a:off x="2624667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9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vein thrombosis</a:t>
            </a:r>
            <a:endParaRPr lang="en-US" dirty="0"/>
          </a:p>
        </p:txBody>
      </p:sp>
      <p:pic>
        <p:nvPicPr>
          <p:cNvPr id="4" name="Content Placeholder 3" descr="Sinus thrombos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2" b="-13292"/>
          <a:stretch>
            <a:fillRect/>
          </a:stretch>
        </p:blipFill>
        <p:spPr>
          <a:xfrm>
            <a:off x="4032250" y="1004887"/>
            <a:ext cx="5111750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4667" y="1435100"/>
            <a:ext cx="3767665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Thrombosis of the </a:t>
            </a:r>
            <a:r>
              <a:rPr lang="en-US" sz="2000" dirty="0" err="1" smtClean="0"/>
              <a:t>dural</a:t>
            </a:r>
            <a:r>
              <a:rPr lang="en-US" sz="2000" dirty="0" smtClean="0"/>
              <a:t> sinuses</a:t>
            </a:r>
          </a:p>
          <a:p>
            <a:r>
              <a:rPr lang="en-US" sz="2000" dirty="0" smtClean="0"/>
              <a:t> Frequently involving: Sup. Sagittal sinus, transverse/sigmoid sinus and cavernous sinus</a:t>
            </a:r>
          </a:p>
          <a:p>
            <a:r>
              <a:rPr lang="en-US" sz="2000" dirty="0" smtClean="0"/>
              <a:t> Symptoms: Headache, visual loss, convulsion, weakness/focal deficits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238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 Sign</a:t>
            </a:r>
            <a:endParaRPr lang="en-US" dirty="0"/>
          </a:p>
        </p:txBody>
      </p:sp>
      <p:pic>
        <p:nvPicPr>
          <p:cNvPr id="5" name="Content Placeholder 4" descr="Sinus thrombos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r="6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homogeneous, </a:t>
            </a:r>
            <a:r>
              <a:rPr lang="en-US" dirty="0" err="1"/>
              <a:t>hyperattenuating</a:t>
            </a:r>
            <a:r>
              <a:rPr lang="en-US" dirty="0"/>
              <a:t>, cordlike appearance on a unenhanced transverse computed tomographic (CT) scan of the brain.</a:t>
            </a:r>
          </a:p>
        </p:txBody>
      </p:sp>
    </p:spTree>
    <p:extLst>
      <p:ext uri="{BB962C8B-B14F-4D97-AF65-F5344CB8AC3E}">
        <p14:creationId xmlns:p14="http://schemas.microsoft.com/office/powerpoint/2010/main" val="419791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743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</a:t>
            </a:r>
            <a:r>
              <a:rPr lang="en-US" dirty="0"/>
              <a:t>T</a:t>
            </a:r>
            <a:r>
              <a:rPr lang="en-US" dirty="0" smtClean="0"/>
              <a:t>riangular Sign</a:t>
            </a:r>
            <a:endParaRPr lang="en-US" dirty="0"/>
          </a:p>
        </p:txBody>
      </p:sp>
      <p:pic>
        <p:nvPicPr>
          <p:cNvPr id="5" name="Content Placeholder 4" descr="Sinus thrombos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8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4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</a:t>
            </a:r>
            <a:r>
              <a:rPr lang="en-US" dirty="0"/>
              <a:t>D</a:t>
            </a:r>
            <a:r>
              <a:rPr lang="en-US" dirty="0" smtClean="0"/>
              <a:t>elta </a:t>
            </a:r>
            <a:r>
              <a:rPr lang="en-US" dirty="0"/>
              <a:t>S</a:t>
            </a:r>
            <a:r>
              <a:rPr lang="en-US" dirty="0" smtClean="0"/>
              <a:t>ign</a:t>
            </a:r>
            <a:endParaRPr lang="en-US" dirty="0"/>
          </a:p>
        </p:txBody>
      </p:sp>
      <p:pic>
        <p:nvPicPr>
          <p:cNvPr id="7" name="Content Placeholder 6" descr="Sinus thrombos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 b="1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089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F/83</a:t>
            </a:r>
          </a:p>
          <a:p>
            <a:r>
              <a:rPr lang="en-US" dirty="0" err="1" smtClean="0"/>
              <a:t>PHx</a:t>
            </a:r>
            <a:r>
              <a:rPr lang="en-US" dirty="0" smtClean="0"/>
              <a:t>: Dementia</a:t>
            </a:r>
          </a:p>
          <a:p>
            <a:r>
              <a:rPr lang="en-US" dirty="0" smtClean="0"/>
              <a:t>Found painful swelling and bruise at left foot for 2 days, after falling from bed</a:t>
            </a:r>
          </a:p>
          <a:p>
            <a:r>
              <a:rPr lang="en-US" dirty="0" smtClean="0"/>
              <a:t>X-ray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39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lcaneum 3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r="1103"/>
          <a:stretch/>
        </p:blipFill>
        <p:spPr>
          <a:xfrm>
            <a:off x="1060174" y="1125331"/>
            <a:ext cx="2889250" cy="4525963"/>
          </a:xfrm>
        </p:spPr>
      </p:pic>
      <p:pic>
        <p:nvPicPr>
          <p:cNvPr id="5" name="Picture 4" descr="Calcaneu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82" y="1125331"/>
            <a:ext cx="30461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82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Suggest 2 radiological abnormalities.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Fracture </a:t>
            </a:r>
            <a:r>
              <a:rPr lang="en-US" dirty="0" err="1">
                <a:solidFill>
                  <a:srgbClr val="008000"/>
                </a:solidFill>
              </a:rPr>
              <a:t>calcaneum</a:t>
            </a:r>
            <a:r>
              <a:rPr lang="en-US" dirty="0">
                <a:solidFill>
                  <a:srgbClr val="008000"/>
                </a:solidFill>
              </a:rPr>
              <a:t>/ Depressed </a:t>
            </a:r>
            <a:r>
              <a:rPr lang="en-US" dirty="0" err="1">
                <a:solidFill>
                  <a:srgbClr val="008000"/>
                </a:solidFill>
              </a:rPr>
              <a:t>Bohler</a:t>
            </a:r>
            <a:r>
              <a:rPr lang="en-US" dirty="0">
                <a:solidFill>
                  <a:srgbClr val="008000"/>
                </a:solidFill>
              </a:rPr>
              <a:t> angle/ Widened </a:t>
            </a:r>
            <a:r>
              <a:rPr lang="en-US" dirty="0" err="1">
                <a:solidFill>
                  <a:srgbClr val="008000"/>
                </a:solidFill>
              </a:rPr>
              <a:t>Gissane</a:t>
            </a:r>
            <a:r>
              <a:rPr lang="en-US" dirty="0">
                <a:solidFill>
                  <a:srgbClr val="008000"/>
                </a:solidFill>
              </a:rPr>
              <a:t> angle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other x-ray view can be done to confirm diagnosis?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Axial view of </a:t>
            </a:r>
            <a:r>
              <a:rPr lang="en-US" dirty="0" err="1">
                <a:solidFill>
                  <a:srgbClr val="008000"/>
                </a:solidFill>
              </a:rPr>
              <a:t>calcaneum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Suggest 1 investigation that helps confirming diagnosis and guiding management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Plain CT scan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6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 1 classification based on this imaging modality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Sanders </a:t>
            </a:r>
            <a:r>
              <a:rPr lang="en-US" dirty="0" smtClean="0">
                <a:solidFill>
                  <a:srgbClr val="008000"/>
                </a:solidFill>
              </a:rPr>
              <a:t>classification</a:t>
            </a:r>
          </a:p>
          <a:p>
            <a:pPr lvl="1"/>
            <a:endParaRPr lang="en-US" dirty="0"/>
          </a:p>
          <a:p>
            <a:r>
              <a:rPr lang="en-US" dirty="0"/>
              <a:t>Suggest 3 indications of operative management of this </a:t>
            </a:r>
            <a:r>
              <a:rPr lang="en-US" dirty="0" smtClean="0"/>
              <a:t>injury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Displaced or comminuted intra-articular fracture/ displaced posterior avulsion fracture/ open fracture/ fracture-dislocation/ displaced fracture of calcaneal tuberosity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43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lcaneum 4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4177" r="1251"/>
          <a:stretch/>
        </p:blipFill>
        <p:spPr>
          <a:xfrm>
            <a:off x="0" y="0"/>
            <a:ext cx="3821043" cy="3715607"/>
          </a:xfrm>
        </p:spPr>
      </p:pic>
      <p:pic>
        <p:nvPicPr>
          <p:cNvPr id="5" name="Picture 4" descr="Calcaneum 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/>
          <a:stretch/>
        </p:blipFill>
        <p:spPr>
          <a:xfrm>
            <a:off x="5454581" y="0"/>
            <a:ext cx="3689419" cy="3710609"/>
          </a:xfrm>
          <a:prstGeom prst="rect">
            <a:avLst/>
          </a:prstGeom>
        </p:spPr>
      </p:pic>
      <p:pic>
        <p:nvPicPr>
          <p:cNvPr id="6" name="Picture 5" descr="Calcaneum 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/>
          <a:stretch/>
        </p:blipFill>
        <p:spPr>
          <a:xfrm>
            <a:off x="2230784" y="3368261"/>
            <a:ext cx="4759738" cy="34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doctor considers the rhythm as VT. Do you agree? Give 1 reason.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NO. Presence of regular, normal looking QRS on anterior leads 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 unlikely VT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What is your diagnosis and what can be done to confirm this?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Motion </a:t>
            </a:r>
            <a:r>
              <a:rPr lang="en-US" dirty="0" err="1">
                <a:solidFill>
                  <a:srgbClr val="008000"/>
                </a:solidFill>
              </a:rPr>
              <a:t>artefact</a:t>
            </a:r>
            <a:r>
              <a:rPr lang="en-US" dirty="0">
                <a:solidFill>
                  <a:srgbClr val="008000"/>
                </a:solidFill>
              </a:rPr>
              <a:t>. Repeat the ECG with limb restraint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79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 3 ECG features that suggest VT as the cause of wide-complex </a:t>
            </a:r>
            <a:r>
              <a:rPr lang="en-US" dirty="0" smtClean="0"/>
              <a:t>tachycardia.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Other ECG features suggestive of VT:</a:t>
            </a:r>
          </a:p>
          <a:p>
            <a:pPr lvl="2"/>
            <a:r>
              <a:rPr lang="en-US" sz="1800" dirty="0">
                <a:solidFill>
                  <a:srgbClr val="008000"/>
                </a:solidFill>
              </a:rPr>
              <a:t>Capture beats</a:t>
            </a:r>
          </a:p>
          <a:p>
            <a:pPr lvl="2"/>
            <a:r>
              <a:rPr lang="en-US" sz="1800" dirty="0">
                <a:solidFill>
                  <a:srgbClr val="008000"/>
                </a:solidFill>
              </a:rPr>
              <a:t>Fusion </a:t>
            </a:r>
            <a:r>
              <a:rPr lang="en-US" sz="1800" dirty="0" smtClean="0">
                <a:solidFill>
                  <a:srgbClr val="008000"/>
                </a:solidFill>
              </a:rPr>
              <a:t>beats</a:t>
            </a:r>
          </a:p>
          <a:p>
            <a:pPr lvl="2"/>
            <a:r>
              <a:rPr lang="en-US" sz="1800" dirty="0" smtClean="0">
                <a:solidFill>
                  <a:srgbClr val="008000"/>
                </a:solidFill>
              </a:rPr>
              <a:t>AV dissociation</a:t>
            </a:r>
            <a:endParaRPr lang="en-US" sz="1800" dirty="0">
              <a:solidFill>
                <a:srgbClr val="008000"/>
              </a:solidFill>
            </a:endParaRPr>
          </a:p>
          <a:p>
            <a:pPr lvl="2"/>
            <a:r>
              <a:rPr lang="en-GB" altLang="zh-TW" sz="1800" dirty="0">
                <a:solidFill>
                  <a:srgbClr val="008000"/>
                </a:solidFill>
              </a:rPr>
              <a:t>Very </a:t>
            </a:r>
            <a:r>
              <a:rPr lang="en-GB" altLang="zh-TW" sz="1800" dirty="0" smtClean="0">
                <a:solidFill>
                  <a:srgbClr val="008000"/>
                </a:solidFill>
              </a:rPr>
              <a:t>broad </a:t>
            </a:r>
            <a:r>
              <a:rPr lang="en-GB" altLang="zh-TW" sz="1800" dirty="0">
                <a:solidFill>
                  <a:srgbClr val="008000"/>
                </a:solidFill>
              </a:rPr>
              <a:t>QRS complexes (&gt;0.16 second)</a:t>
            </a:r>
          </a:p>
          <a:p>
            <a:pPr lvl="2"/>
            <a:r>
              <a:rPr lang="en-US" sz="1800" dirty="0" err="1">
                <a:solidFill>
                  <a:srgbClr val="008000"/>
                </a:solidFill>
              </a:rPr>
              <a:t>Brugada’s</a:t>
            </a:r>
            <a:r>
              <a:rPr lang="en-US" sz="1800" dirty="0">
                <a:solidFill>
                  <a:srgbClr val="008000"/>
                </a:solidFill>
              </a:rPr>
              <a:t> sign</a:t>
            </a:r>
          </a:p>
          <a:p>
            <a:pPr lvl="2"/>
            <a:r>
              <a:rPr lang="en-US" sz="1800" dirty="0" smtClean="0">
                <a:solidFill>
                  <a:srgbClr val="008000"/>
                </a:solidFill>
              </a:rPr>
              <a:t>Josephson’s </a:t>
            </a:r>
            <a:r>
              <a:rPr lang="en-US" sz="1800" dirty="0" smtClean="0">
                <a:solidFill>
                  <a:srgbClr val="008000"/>
                </a:solidFill>
              </a:rPr>
              <a:t>sign</a:t>
            </a:r>
            <a:endParaRPr lang="en-US" sz="1800" dirty="0">
              <a:solidFill>
                <a:srgbClr val="008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2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after the “maneuver”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6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99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“WCT” – 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</a:t>
            </a:r>
          </a:p>
          <a:p>
            <a:r>
              <a:rPr lang="en-US" dirty="0" smtClean="0"/>
              <a:t>SVT with aberrant conduction due to BBB</a:t>
            </a:r>
          </a:p>
          <a:p>
            <a:r>
              <a:rPr lang="en-US" dirty="0" smtClean="0"/>
              <a:t>SVT with  abnormal accessory pathway (e.g. WPW)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4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Brugada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4" name="Picture 5" descr="E:\SEC course ECG\ECG2s\Brugada Algorithm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34" r="-40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36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zh-TW" sz="3200" b="1" dirty="0" err="1" smtClean="0"/>
              <a:t>DDx</a:t>
            </a:r>
            <a:r>
              <a:rPr lang="en-GB" altLang="zh-TW" sz="3200" b="1" dirty="0" smtClean="0"/>
              <a:t> of WCT origin – </a:t>
            </a:r>
            <a:r>
              <a:rPr lang="en-GB" altLang="zh-TW" sz="3200" b="1" dirty="0" err="1" smtClean="0"/>
              <a:t>Wellen’s</a:t>
            </a:r>
            <a:r>
              <a:rPr lang="en-GB" altLang="zh-TW" sz="3200" b="1" dirty="0" smtClean="0"/>
              <a:t> Criteria </a:t>
            </a:r>
            <a:endParaRPr lang="en-US" altLang="zh-TW" sz="3200" b="1" dirty="0" smtClean="0"/>
          </a:p>
        </p:txBody>
      </p:sp>
      <p:graphicFrame>
        <p:nvGraphicFramePr>
          <p:cNvPr id="130121" name="Group 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79203046"/>
              </p:ext>
            </p:extLst>
          </p:nvPr>
        </p:nvGraphicFramePr>
        <p:xfrm>
          <a:off x="304800" y="914400"/>
          <a:ext cx="8691033" cy="5791087"/>
        </p:xfrm>
        <a:graphic>
          <a:graphicData uri="http://schemas.openxmlformats.org/drawingml/2006/table">
            <a:tbl>
              <a:tblPr/>
              <a:tblGrid>
                <a:gridCol w="1408856"/>
                <a:gridCol w="4761067"/>
                <a:gridCol w="2521110"/>
              </a:tblGrid>
              <a:tr h="609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VT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SVT plus aberrancy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Clinical Features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Age &gt;50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Hx</a:t>
                      </a: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of MI, CHF, CABG or ASHD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Previous </a:t>
                      </a:r>
                      <a:r>
                        <a:rPr kumimoji="1" lang="en-GB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Hx</a:t>
                      </a: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of VT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Age &lt; 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Previous </a:t>
                      </a:r>
                      <a:r>
                        <a:rPr kumimoji="1" lang="en-GB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Hx</a:t>
                      </a: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of SVT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P/E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Cannon A wave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Variation in arterial pulse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Variable 1</a:t>
                      </a:r>
                      <a:r>
                        <a:rPr kumimoji="1" lang="en-GB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st</a:t>
                      </a: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HS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 absent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ECG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Fusion beats; AV dissociation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QRS &gt;0.14 sec; Extreme LAD (&lt; -30 degree)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 response to vagal maneuvers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 fusion, P preceding QRS; QRS usu &lt; 0.14 sec; axis normal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Slow or terminate with vagal maneuvers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Specific QRS pattern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V1 : R, qR or RS     V6 : S, rS or qR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Identical to previous VT tracing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Concordance of positivity or negativity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V1 : </a:t>
                      </a:r>
                      <a:r>
                        <a:rPr kumimoji="1" lang="en-GB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rSR</a:t>
                      </a: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’  V6 : </a:t>
                      </a:r>
                      <a:r>
                        <a:rPr kumimoji="1" lang="en-GB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qRs</a:t>
                      </a:r>
                      <a:endParaRPr kumimoji="1" lang="en-GB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Identical to previous SVT tracing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07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908</Words>
  <Application>Microsoft Macintosh PowerPoint</Application>
  <PresentationFormat>On-screen Show (4:3)</PresentationFormat>
  <Paragraphs>156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OSCE</vt:lpstr>
      <vt:lpstr>Case 1</vt:lpstr>
      <vt:lpstr>ECG</vt:lpstr>
      <vt:lpstr>Questions</vt:lpstr>
      <vt:lpstr>PowerPoint Presentation</vt:lpstr>
      <vt:lpstr>ECG after the “maneuver”</vt:lpstr>
      <vt:lpstr>“WCT” – differential diagnosis</vt:lpstr>
      <vt:lpstr>Brugada Algorithm</vt:lpstr>
      <vt:lpstr>DDx of WCT origin – Wellen’s Criteria </vt:lpstr>
      <vt:lpstr>PowerPoint Presentation</vt:lpstr>
      <vt:lpstr>PowerPoint Presentation</vt:lpstr>
      <vt:lpstr>Case 2</vt:lpstr>
      <vt:lpstr>PowerPoint Presentation</vt:lpstr>
      <vt:lpstr>PowerPoint Presentation</vt:lpstr>
      <vt:lpstr>Question</vt:lpstr>
      <vt:lpstr>PowerPoint Presentation</vt:lpstr>
      <vt:lpstr>Case 3</vt:lpstr>
      <vt:lpstr>ECG</vt:lpstr>
      <vt:lpstr>Question</vt:lpstr>
      <vt:lpstr>PowerPoint Presentation</vt:lpstr>
      <vt:lpstr>After Herbesser</vt:lpstr>
      <vt:lpstr>Fascicular VT</vt:lpstr>
      <vt:lpstr>Case 4</vt:lpstr>
      <vt:lpstr>Case 4</vt:lpstr>
      <vt:lpstr>Question</vt:lpstr>
      <vt:lpstr>PowerPoint Presentation</vt:lpstr>
      <vt:lpstr>CT venogram</vt:lpstr>
      <vt:lpstr>Cerebral vein thrombosis</vt:lpstr>
      <vt:lpstr>Cord Sign</vt:lpstr>
      <vt:lpstr>Dense Triangular Sign</vt:lpstr>
      <vt:lpstr>Empty Delta Sign</vt:lpstr>
      <vt:lpstr>Case 5</vt:lpstr>
      <vt:lpstr>PowerPoint Presentation</vt:lpstr>
      <vt:lpstr>Question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</dc:title>
  <dc:creator>Charmaine George</dc:creator>
  <cp:lastModifiedBy>Charmaine George</cp:lastModifiedBy>
  <cp:revision>31</cp:revision>
  <dcterms:created xsi:type="dcterms:W3CDTF">2013-08-23T05:11:53Z</dcterms:created>
  <dcterms:modified xsi:type="dcterms:W3CDTF">2013-08-29T15:07:47Z</dcterms:modified>
</cp:coreProperties>
</file>