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7" autoAdjust="0"/>
  </p:normalViewPr>
  <p:slideViewPr>
    <p:cSldViewPr>
      <p:cViewPr>
        <p:scale>
          <a:sx n="107" d="100"/>
          <a:sy n="107" d="100"/>
        </p:scale>
        <p:origin x="-17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33513"/>
            <a:ext cx="7772400" cy="1347787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62313"/>
            <a:ext cx="5681663" cy="16065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A5DE-133B-4620-894D-45E2761A2B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69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0761-ECBC-440A-8691-494F6BFB98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59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97638" y="476250"/>
            <a:ext cx="1962150" cy="56880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5734050" cy="56880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77E8-845F-4D4D-9BE8-C166AEB5C3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14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2DE9-D734-43B3-8BAC-FE4BCBB5F4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F02C-1EE8-40EC-983E-EBBB582142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84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848100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1688" y="1844675"/>
            <a:ext cx="3848100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CE41-96D7-45F8-A2CE-3C78D36201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12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C306-B0E3-4DE1-8F0E-ADEDFA3BA4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52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8A09-332C-4F73-85C9-18AA2F9C51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96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59FC-334F-46BC-92BE-CA8E9D04C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3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82A2-ED64-4E05-A3B4-5130BFE21D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4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1C4D-BEE1-4180-B428-2DE14FA776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6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BE15387F-B9E0-4553-B216-CAD223604A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78486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1" name="圖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altLang="zh-HK" dirty="0"/>
              <a:t>OSCE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038600"/>
            <a:ext cx="6400800" cy="1752600"/>
          </a:xfrm>
          <a:noFill/>
        </p:spPr>
        <p:txBody>
          <a:bodyPr/>
          <a:lstStyle/>
          <a:p>
            <a:pPr eaLnBrk="1" hangingPunct="1"/>
            <a:r>
              <a:rPr kumimoji="0" lang="en-US" altLang="zh-TW" sz="1700" b="0" dirty="0" err="1" smtClean="0"/>
              <a:t>Dr</a:t>
            </a:r>
            <a:r>
              <a:rPr kumimoji="0" lang="en-US" altLang="zh-TW" sz="1700" b="0" dirty="0" smtClean="0"/>
              <a:t> KM Poon </a:t>
            </a:r>
          </a:p>
          <a:p>
            <a:pPr eaLnBrk="1" hangingPunct="1"/>
            <a:r>
              <a:rPr kumimoji="0" lang="en-US" altLang="zh-TW" sz="1700" b="0" i="1" dirty="0" smtClean="0"/>
              <a:t>POH A&amp;E </a:t>
            </a:r>
            <a:endParaRPr kumimoji="0" lang="en-US" altLang="zh-TW" sz="1000" i="1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1100" b="0" dirty="0" smtClean="0"/>
              <a:t>10/2015 </a:t>
            </a:r>
            <a:endParaRPr lang="en-US" altLang="zh-TW" sz="11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71FCD04-B456-487B-BC51-12ABE9EBA5DA}" type="slidenum">
              <a:rPr kumimoji="0" lang="en-US" altLang="zh-TW"/>
              <a:pPr eaLnBrk="1" hangingPunct="1"/>
              <a:t>10</a:t>
            </a:fld>
            <a:endParaRPr kumimoji="0" lang="en-US" altLang="zh-TW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Questions </a:t>
            </a:r>
            <a:endParaRPr lang="en-US" altLang="zh-TW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a. What are the X ray finding?</a:t>
            </a:r>
          </a:p>
          <a:p>
            <a:pPr eaLnBrk="1" hangingPunct="1"/>
            <a:r>
              <a:rPr lang="en-US" altLang="zh-HK" smtClean="0"/>
              <a:t>b. What is the clinical diagnosis? </a:t>
            </a:r>
          </a:p>
          <a:p>
            <a:pPr eaLnBrk="1" hangingPunct="1"/>
            <a:r>
              <a:rPr lang="en-US" altLang="zh-HK" smtClean="0"/>
              <a:t>c. What are the signs in physical examination? </a:t>
            </a:r>
          </a:p>
          <a:p>
            <a:pPr eaLnBrk="1" hangingPunct="1"/>
            <a:r>
              <a:rPr lang="en-US" altLang="zh-HK" smtClean="0"/>
              <a:t>d. What are the complications? </a:t>
            </a:r>
          </a:p>
          <a:p>
            <a:pPr eaLnBrk="1" hangingPunct="1"/>
            <a:r>
              <a:rPr lang="en-US" altLang="zh-HK" smtClean="0"/>
              <a:t>e. What type of epiphyseal injury (Salter Harris classification) does this patient belong to?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502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42DCC73-38E0-4044-B8F9-D826E51C8847}" type="slidenum">
              <a:rPr kumimoji="0" lang="en-US" altLang="zh-TW"/>
              <a:pPr eaLnBrk="1" hangingPunct="1"/>
              <a:t>11</a:t>
            </a:fld>
            <a:endParaRPr kumimoji="0" lang="en-US" altLang="zh-TW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Case 4 </a:t>
            </a:r>
            <a:endParaRPr lang="en-US" altLang="zh-TW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45/M, smoker </a:t>
            </a:r>
          </a:p>
          <a:p>
            <a:pPr eaLnBrk="1" hangingPunct="1"/>
            <a:r>
              <a:rPr lang="en-US" altLang="zh-HK" smtClean="0"/>
              <a:t>c/o central chest pain for 20 mins </a:t>
            </a:r>
          </a:p>
          <a:p>
            <a:pPr eaLnBrk="1" hangingPunct="1"/>
            <a:r>
              <a:rPr lang="en-US" altLang="zh-HK" smtClean="0"/>
              <a:t>Radiation –ve </a:t>
            </a:r>
          </a:p>
          <a:p>
            <a:pPr eaLnBrk="1" hangingPunct="1"/>
            <a:r>
              <a:rPr lang="en-US" altLang="zh-HK" smtClean="0"/>
              <a:t>Sweating+ </a:t>
            </a:r>
          </a:p>
          <a:p>
            <a:pPr eaLnBrk="1" hangingPunct="1"/>
            <a:r>
              <a:rPr lang="en-US" altLang="zh-HK" smtClean="0"/>
              <a:t>ECG done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4149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BD0BFC7-1086-494A-AF9E-B6E0470FF9B9}" type="slidenum">
              <a:rPr kumimoji="0" lang="en-US" altLang="zh-TW"/>
              <a:pPr eaLnBrk="1" hangingPunct="1"/>
              <a:t>12</a:t>
            </a:fld>
            <a:endParaRPr kumimoji="0" lang="en-US" altLang="zh-TW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ECG </a:t>
            </a:r>
            <a:endParaRPr lang="en-US" altLang="zh-TW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8486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0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FFFC64B-54B6-4D79-BF81-4D76C13F47DC}" type="slidenum">
              <a:rPr kumimoji="0" lang="en-US" altLang="zh-TW"/>
              <a:pPr eaLnBrk="1" hangingPunct="1"/>
              <a:t>13</a:t>
            </a:fld>
            <a:endParaRPr kumimoji="0" lang="en-US" altLang="zh-TW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Right sided ECG </a:t>
            </a:r>
            <a:endParaRPr lang="en-US" altLang="zh-TW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2501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3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DE264A3-3DD0-4708-BFDC-C4201F3F0F2D}" type="slidenum">
              <a:rPr kumimoji="0" lang="en-US" altLang="zh-TW"/>
              <a:pPr eaLnBrk="1" hangingPunct="1"/>
              <a:t>14</a:t>
            </a:fld>
            <a:endParaRPr kumimoji="0" lang="en-US" altLang="zh-TW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Questions </a:t>
            </a:r>
            <a:endParaRPr lang="en-US" altLang="zh-TW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zh-HK" smtClean="0"/>
              <a:t>a. </a:t>
            </a:r>
            <a:r>
              <a:rPr lang="en-US" altLang="zh-TW" smtClean="0"/>
              <a:t>W</a:t>
            </a:r>
            <a:r>
              <a:rPr lang="en-US" altLang="zh-HK" smtClean="0"/>
              <a:t>hat are the ECG findings? </a:t>
            </a:r>
          </a:p>
          <a:p>
            <a:pPr eaLnBrk="1" hangingPunct="1"/>
            <a:r>
              <a:rPr lang="en-US" altLang="zh-HK" smtClean="0"/>
              <a:t>b. What is your diagnosis? </a:t>
            </a:r>
          </a:p>
          <a:p>
            <a:pPr eaLnBrk="1" hangingPunct="1"/>
            <a:r>
              <a:rPr lang="en-US" altLang="zh-HK" smtClean="0"/>
              <a:t>c. What are possible complications? </a:t>
            </a:r>
          </a:p>
          <a:p>
            <a:pPr eaLnBrk="1" hangingPunct="1"/>
            <a:r>
              <a:rPr lang="en-US" altLang="zh-HK" smtClean="0"/>
              <a:t>d. What drug should be avoided if there is RV involvement? </a:t>
            </a:r>
          </a:p>
          <a:p>
            <a:pPr eaLnBrk="1" hangingPunct="1"/>
            <a:r>
              <a:rPr lang="en-US" altLang="zh-HK" smtClean="0"/>
              <a:t>e. Patient eventually received the TNK thrombolytic therapy. What is the expected door-to-needle time ?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9543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3D03030-E7F9-47B5-A1A4-71AF3C50F37B}" type="slidenum">
              <a:rPr kumimoji="0" lang="en-US" altLang="zh-TW"/>
              <a:pPr eaLnBrk="1" hangingPunct="1"/>
              <a:t>15</a:t>
            </a:fld>
            <a:endParaRPr kumimoji="0" lang="en-US" altLang="zh-TW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Case 5</a:t>
            </a:r>
            <a:endParaRPr lang="en-US" altLang="zh-TW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63/F </a:t>
            </a:r>
          </a:p>
          <a:p>
            <a:pPr eaLnBrk="1" hangingPunct="1"/>
            <a:r>
              <a:rPr lang="en-US" altLang="zh-HK" smtClean="0"/>
              <a:t>CA ovary with TAHBSO done in 2012 </a:t>
            </a:r>
          </a:p>
          <a:p>
            <a:pPr eaLnBrk="1" hangingPunct="1"/>
            <a:r>
              <a:rPr lang="en-US" altLang="zh-HK" smtClean="0"/>
              <a:t>C/O dizziness &amp; headache </a:t>
            </a:r>
          </a:p>
          <a:p>
            <a:pPr eaLnBrk="1" hangingPunct="1"/>
            <a:r>
              <a:rPr lang="en-US" altLang="zh-HK" smtClean="0"/>
              <a:t>CT brain was done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2695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E1AB96D-F8A0-4CA7-9461-7E6080238C28}" type="slidenum">
              <a:rPr kumimoji="0" lang="en-US" altLang="zh-TW"/>
              <a:pPr eaLnBrk="1" hangingPunct="1"/>
              <a:t>16</a:t>
            </a:fld>
            <a:endParaRPr kumimoji="0" lang="en-US" altLang="zh-TW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CT brain </a:t>
            </a:r>
            <a:endParaRPr lang="en-US" altLang="zh-TW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001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A3CDBA0-4807-49B7-94E3-0B78F6792AD4}" type="slidenum">
              <a:rPr kumimoji="0" lang="en-US" altLang="zh-TW"/>
              <a:pPr eaLnBrk="1" hangingPunct="1"/>
              <a:t>17</a:t>
            </a:fld>
            <a:endParaRPr kumimoji="0" lang="en-US" altLang="zh-TW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CT brain </a:t>
            </a:r>
            <a:endParaRPr lang="en-US" altLang="zh-TW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772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1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AE8BD3-8830-4D92-B7D4-8C695B68F242}" type="slidenum">
              <a:rPr kumimoji="0" lang="en-US" altLang="zh-TW"/>
              <a:pPr eaLnBrk="1" hangingPunct="1"/>
              <a:t>18</a:t>
            </a:fld>
            <a:endParaRPr kumimoji="0" lang="en-US" altLang="zh-TW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Questions </a:t>
            </a:r>
            <a:endParaRPr lang="en-US" altLang="zh-TW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a. What are the CT findings. </a:t>
            </a:r>
          </a:p>
          <a:p>
            <a:pPr eaLnBrk="1" hangingPunct="1"/>
            <a:r>
              <a:rPr lang="en-US" altLang="zh-HK" smtClean="0"/>
              <a:t>b. What are possible diagnosis. </a:t>
            </a:r>
          </a:p>
          <a:p>
            <a:pPr eaLnBrk="1" hangingPunct="1"/>
            <a:r>
              <a:rPr lang="en-US" altLang="zh-HK" smtClean="0"/>
              <a:t>c. What physical signs you would expect in this patient. </a:t>
            </a:r>
          </a:p>
          <a:p>
            <a:pPr eaLnBrk="1" hangingPunct="1"/>
            <a:r>
              <a:rPr lang="en-US" altLang="zh-HK" smtClean="0"/>
              <a:t>d. What are ED treatments.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3760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D76D053-489F-4123-A9F3-72DDCF4FC280}" type="slidenum">
              <a:rPr kumimoji="0" lang="en-US" altLang="zh-TW"/>
              <a:pPr eaLnBrk="1" hangingPunct="1"/>
              <a:t>19</a:t>
            </a:fld>
            <a:endParaRPr kumimoji="0" lang="en-US" altLang="zh-TW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That’s all </a:t>
            </a:r>
            <a:br>
              <a:rPr lang="en-US" altLang="zh-HK" smtClean="0"/>
            </a:br>
            <a:r>
              <a:rPr lang="en-US" altLang="zh-HK" smtClean="0"/>
              <a:t>Any questions ? </a:t>
            </a:r>
            <a:endParaRPr lang="en-US" altLang="zh-TW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Thank you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5721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491F58B-2604-4CD0-A7C5-3AF1F433396F}" type="slidenum">
              <a:rPr kumimoji="0" lang="en-US" altLang="zh-TW"/>
              <a:pPr eaLnBrk="1" hangingPunct="1"/>
              <a:t>2</a:t>
            </a:fld>
            <a:endParaRPr kumimoji="0" lang="en-US" altLang="zh-TW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X ray R shoulder </a:t>
            </a:r>
            <a:endParaRPr lang="en-US" altLang="zh-TW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7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FD8BB89-C754-4055-B768-906AC2C54E68}" type="slidenum">
              <a:rPr kumimoji="0" lang="en-US" altLang="zh-TW"/>
              <a:pPr eaLnBrk="1" hangingPunct="1"/>
              <a:t>3</a:t>
            </a:fld>
            <a:endParaRPr kumimoji="0" lang="en-US" altLang="zh-TW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Questions </a:t>
            </a:r>
            <a:endParaRPr lang="en-US" altLang="zh-TW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a. What did you see on the X ray ?</a:t>
            </a:r>
          </a:p>
          <a:p>
            <a:pPr eaLnBrk="1" hangingPunct="1"/>
            <a:r>
              <a:rPr lang="en-US" altLang="zh-HK" smtClean="0"/>
              <a:t>b. What did it suggest?  </a:t>
            </a:r>
          </a:p>
          <a:p>
            <a:pPr eaLnBrk="1" hangingPunct="1"/>
            <a:r>
              <a:rPr lang="en-US" altLang="zh-HK" smtClean="0"/>
              <a:t>c. What nerves and vessels are at risk of the condition in b ? </a:t>
            </a:r>
          </a:p>
          <a:p>
            <a:pPr eaLnBrk="1" hangingPunct="1"/>
            <a:r>
              <a:rPr lang="en-US" altLang="zh-HK" smtClean="0"/>
              <a:t>d. What is the advice for patient to help avoid further episode of condition in b?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846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C0A2EAE-FAF0-406E-B9AE-D7DD41C58B0B}" type="slidenum">
              <a:rPr kumimoji="0" lang="en-US" altLang="zh-TW"/>
              <a:pPr eaLnBrk="1" hangingPunct="1"/>
              <a:t>4</a:t>
            </a:fld>
            <a:endParaRPr kumimoji="0" lang="en-US" altLang="zh-TW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Case 2 </a:t>
            </a:r>
            <a:endParaRPr lang="en-US" altLang="zh-TW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17/M, GPH </a:t>
            </a:r>
          </a:p>
          <a:p>
            <a:pPr eaLnBrk="1" hangingPunct="1"/>
            <a:r>
              <a:rPr lang="en-US" altLang="zh-HK" smtClean="0"/>
              <a:t>c/o SOB in the morning </a:t>
            </a:r>
          </a:p>
          <a:p>
            <a:pPr eaLnBrk="1" hangingPunct="1"/>
            <a:r>
              <a:rPr lang="en-US" altLang="zh-HK" smtClean="0"/>
              <a:t>Associated with central pleuritic chest discomfort &amp; odynopagia + </a:t>
            </a:r>
          </a:p>
          <a:p>
            <a:pPr eaLnBrk="1" hangingPunct="1"/>
            <a:r>
              <a:rPr lang="en-US" altLang="zh-HK" smtClean="0"/>
              <a:t>Cough, sputum -ve </a:t>
            </a:r>
          </a:p>
          <a:p>
            <a:pPr eaLnBrk="1" hangingPunct="1"/>
            <a:r>
              <a:rPr lang="en-US" altLang="zh-HK" smtClean="0"/>
              <a:t>Recalled carried 2 boxes of water (24 bottles of 600ml H2O) the previous night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2997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2CD0D07-E5CA-4AC2-A0FB-E1CBE5C75C2B}" type="slidenum">
              <a:rPr kumimoji="0" lang="en-US" altLang="zh-TW"/>
              <a:pPr eaLnBrk="1" hangingPunct="1"/>
              <a:t>5</a:t>
            </a:fld>
            <a:endParaRPr kumimoji="0" lang="en-US" altLang="zh-TW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CXR </a:t>
            </a:r>
            <a:endParaRPr lang="en-US" altLang="zh-TW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194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FE979A5-9B84-48C7-B578-D0187F9D3C4A}" type="slidenum">
              <a:rPr kumimoji="0" lang="en-US" altLang="zh-TW"/>
              <a:pPr eaLnBrk="1" hangingPunct="1"/>
              <a:t>6</a:t>
            </a:fld>
            <a:endParaRPr kumimoji="0" lang="en-US" altLang="zh-TW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Neck X ray </a:t>
            </a:r>
            <a:endParaRPr lang="en-US" altLang="zh-TW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43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3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49AC453-07CF-460E-A377-BDF69D0466E5}" type="slidenum">
              <a:rPr kumimoji="0" lang="en-US" altLang="zh-TW"/>
              <a:pPr eaLnBrk="1" hangingPunct="1"/>
              <a:t>7</a:t>
            </a:fld>
            <a:endParaRPr kumimoji="0" lang="en-US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Questions </a:t>
            </a:r>
            <a:endParaRPr lang="en-US" altLang="zh-TW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a. What are the X rays findings. </a:t>
            </a:r>
          </a:p>
          <a:p>
            <a:pPr eaLnBrk="1" hangingPunct="1"/>
            <a:r>
              <a:rPr lang="en-US" altLang="zh-HK" smtClean="0"/>
              <a:t>b. What is the diagnosis? </a:t>
            </a:r>
          </a:p>
          <a:p>
            <a:pPr eaLnBrk="1" hangingPunct="1"/>
            <a:r>
              <a:rPr lang="en-US" altLang="zh-HK" smtClean="0"/>
              <a:t>c. What specific physical sign would you look for? </a:t>
            </a:r>
          </a:p>
          <a:p>
            <a:pPr eaLnBrk="1" hangingPunct="1"/>
            <a:r>
              <a:rPr lang="en-US" altLang="zh-HK" smtClean="0"/>
              <a:t>d. What should be the ED treatment? </a:t>
            </a:r>
          </a:p>
          <a:p>
            <a:pPr eaLnBrk="1" hangingPunct="1">
              <a:buFontTx/>
              <a:buNone/>
            </a:pPr>
            <a:endParaRPr lang="en-US" altLang="zh-HK" smtClean="0"/>
          </a:p>
        </p:txBody>
      </p:sp>
    </p:spTree>
    <p:extLst>
      <p:ext uri="{BB962C8B-B14F-4D97-AF65-F5344CB8AC3E}">
        <p14:creationId xmlns:p14="http://schemas.microsoft.com/office/powerpoint/2010/main" val="291019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3A72CDE-0D24-4ED0-937E-8FE29ACC4F04}" type="slidenum">
              <a:rPr kumimoji="0" lang="en-US" altLang="zh-TW"/>
              <a:pPr eaLnBrk="1" hangingPunct="1"/>
              <a:t>8</a:t>
            </a:fld>
            <a:endParaRPr kumimoji="0" lang="en-US" altLang="zh-TW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Case 3</a:t>
            </a:r>
            <a:endParaRPr lang="en-US" altLang="zh-TW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12 boy,</a:t>
            </a:r>
          </a:p>
          <a:p>
            <a:pPr eaLnBrk="1" hangingPunct="1"/>
            <a:r>
              <a:rPr lang="en-US" altLang="zh-HK" smtClean="0"/>
              <a:t>c/o left hip pain for 1 month </a:t>
            </a:r>
          </a:p>
          <a:p>
            <a:pPr eaLnBrk="1" hangingPunct="1"/>
            <a:r>
              <a:rPr lang="en-US" altLang="zh-HK" smtClean="0"/>
              <a:t>Injury –ve </a:t>
            </a:r>
          </a:p>
          <a:p>
            <a:pPr eaLnBrk="1" hangingPunct="1"/>
            <a:r>
              <a:rPr lang="en-US" altLang="zh-HK" smtClean="0"/>
              <a:t>Walk with left limping gait 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135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CC5B1AC-8369-4771-A1E4-5857CE31418D}" type="slidenum">
              <a:rPr kumimoji="0" lang="en-US" altLang="zh-TW"/>
              <a:pPr eaLnBrk="1" hangingPunct="1"/>
              <a:t>9</a:t>
            </a:fld>
            <a:endParaRPr kumimoji="0" lang="en-US" altLang="zh-TW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X ray hip</a:t>
            </a:r>
            <a:endParaRPr lang="en-US" altLang="zh-TW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7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67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46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1">
  <a:themeElements>
    <a:clrScheme name="Templat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1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375</Words>
  <Application>Microsoft Office PowerPoint</Application>
  <PresentationFormat>如螢幕大小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Template 1</vt:lpstr>
      <vt:lpstr>OSCE</vt:lpstr>
      <vt:lpstr>X ray R shoulder </vt:lpstr>
      <vt:lpstr>Questions </vt:lpstr>
      <vt:lpstr>Case 2 </vt:lpstr>
      <vt:lpstr>CXR </vt:lpstr>
      <vt:lpstr>Neck X ray </vt:lpstr>
      <vt:lpstr>Questions </vt:lpstr>
      <vt:lpstr>Case 3</vt:lpstr>
      <vt:lpstr>X ray hip</vt:lpstr>
      <vt:lpstr>Questions </vt:lpstr>
      <vt:lpstr>Case 4 </vt:lpstr>
      <vt:lpstr>ECG </vt:lpstr>
      <vt:lpstr>Right sided ECG </vt:lpstr>
      <vt:lpstr>Questions </vt:lpstr>
      <vt:lpstr>Case 5</vt:lpstr>
      <vt:lpstr>CT brain </vt:lpstr>
      <vt:lpstr>CT brain </vt:lpstr>
      <vt:lpstr>Questions </vt:lpstr>
      <vt:lpstr>That’s all  Any questions ? 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(Subject)</dc:title>
  <dc:creator>ntwtmaccro</dc:creator>
  <cp:lastModifiedBy>pohuser</cp:lastModifiedBy>
  <cp:revision>8</cp:revision>
  <dcterms:created xsi:type="dcterms:W3CDTF">2009-07-21T08:13:00Z</dcterms:created>
  <dcterms:modified xsi:type="dcterms:W3CDTF">2015-09-24T08:38:01Z</dcterms:modified>
</cp:coreProperties>
</file>