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687" autoAdjust="0"/>
  </p:normalViewPr>
  <p:slideViewPr>
    <p:cSldViewPr>
      <p:cViewPr>
        <p:scale>
          <a:sx n="107" d="100"/>
          <a:sy n="107" d="100"/>
        </p:scale>
        <p:origin x="-1734"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8C3A3F-4155-4306-8F35-18DD7D72FB66}" type="datetimeFigureOut">
              <a:rPr lang="zh-HK" altLang="en-US" smtClean="0"/>
              <a:t>3/10/2015</a:t>
            </a:fld>
            <a:endParaRPr lang="zh-HK"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9499A8-82ED-45FF-820E-6D5356D0C4CD}" type="slidenum">
              <a:rPr lang="zh-HK" altLang="en-US" smtClean="0"/>
              <a:t>‹#›</a:t>
            </a:fld>
            <a:endParaRPr lang="zh-HK" altLang="en-US"/>
          </a:p>
        </p:txBody>
      </p:sp>
    </p:spTree>
    <p:extLst>
      <p:ext uri="{BB962C8B-B14F-4D97-AF65-F5344CB8AC3E}">
        <p14:creationId xmlns:p14="http://schemas.microsoft.com/office/powerpoint/2010/main" val="3897939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radiopaedia.org/articles/anterior-shoulder-dislocatio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442221-E01E-4D36-B045-0D1ECBCFDA9C}" type="slidenum">
              <a:rPr lang="en-US" altLang="zh-TW"/>
              <a:pPr/>
              <a:t>4</a:t>
            </a:fld>
            <a:endParaRPr lang="en-US" altLang="zh-TW"/>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US" altLang="zh-TW" b="1"/>
              <a:t>Hill-Sachs lesions</a:t>
            </a:r>
            <a:r>
              <a:rPr lang="en-US" altLang="zh-TW"/>
              <a:t> are a posterolateral humeral head compression fracture, typically secondary to recurrent </a:t>
            </a:r>
            <a:r>
              <a:rPr lang="en-US" altLang="zh-TW">
                <a:hlinkClick r:id="rId3"/>
              </a:rPr>
              <a:t>anterior shoulder dislocations</a:t>
            </a:r>
            <a:r>
              <a:rPr lang="en-US" altLang="zh-TW"/>
              <a:t>, as the humeral head comes to rest against the anteroinferior part of the glenoid.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1DFE5F-B43C-41A5-B699-6BE50E089FBB}" type="slidenum">
              <a:rPr lang="en-US" altLang="zh-TW"/>
              <a:pPr/>
              <a:t>33</a:t>
            </a:fld>
            <a:endParaRPr lang="en-US" altLang="zh-TW"/>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altLang="zh-TW"/>
              <a:t>Test for dysdiadochokinesis by showing the patient how to clap by alternating the palmar and dorsal surfaces of the hand. Ask them to do this as fast as possible and repeat the test with the other hand. - See more at: http://www.osceskills.com/e-learning/subjects/cerebellar-examination/#sthash.yuXl1N1C.dpuf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圖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softEdge rad="0"/>
          </a:effectLst>
        </p:spPr>
      </p:pic>
      <p:sp>
        <p:nvSpPr>
          <p:cNvPr id="14339" name="Rectangle 3"/>
          <p:cNvSpPr>
            <a:spLocks noGrp="1" noChangeArrowheads="1"/>
          </p:cNvSpPr>
          <p:nvPr>
            <p:ph type="ctrTitle"/>
          </p:nvPr>
        </p:nvSpPr>
        <p:spPr>
          <a:xfrm>
            <a:off x="684213" y="1433513"/>
            <a:ext cx="7772400" cy="1347787"/>
          </a:xfrm>
        </p:spPr>
        <p:txBody>
          <a:bodyPr/>
          <a:lstStyle>
            <a:lvl1pPr>
              <a:defRPr sz="4800"/>
            </a:lvl1pPr>
          </a:lstStyle>
          <a:p>
            <a:pPr lvl="0"/>
            <a:r>
              <a:rPr lang="zh-TW" altLang="en-US" noProof="0" smtClean="0"/>
              <a:t>按一下以編輯母片標題樣式</a:t>
            </a:r>
          </a:p>
        </p:txBody>
      </p:sp>
      <p:sp>
        <p:nvSpPr>
          <p:cNvPr id="14343" name="Rectangle 7"/>
          <p:cNvSpPr>
            <a:spLocks noGrp="1" noChangeArrowheads="1"/>
          </p:cNvSpPr>
          <p:nvPr>
            <p:ph type="subTitle" idx="1"/>
          </p:nvPr>
        </p:nvSpPr>
        <p:spPr>
          <a:xfrm>
            <a:off x="762000" y="3262313"/>
            <a:ext cx="5681663" cy="1606550"/>
          </a:xfrm>
        </p:spPr>
        <p:txBody>
          <a:bodyPr/>
          <a:lstStyle>
            <a:lvl1pPr marL="0" indent="0">
              <a:buFontTx/>
              <a:buNone/>
              <a:defRPr b="1">
                <a:solidFill>
                  <a:schemeClr val="bg2"/>
                </a:solidFill>
              </a:defRPr>
            </a:lvl1pPr>
          </a:lstStyle>
          <a:p>
            <a:pPr lvl="0"/>
            <a:r>
              <a:rPr lang="zh-TW" altLang="en-US" noProof="0" smtClean="0"/>
              <a:t>按一下以編輯母片副標題樣式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341AA5DE-133B-4620-894D-45E2761A2B78}" type="slidenum">
              <a:rPr lang="en-US" altLang="zh-TW"/>
              <a:pPr>
                <a:defRPr/>
              </a:pPr>
              <a:t>‹#›</a:t>
            </a:fld>
            <a:endParaRPr lang="en-US" altLang="zh-TW"/>
          </a:p>
        </p:txBody>
      </p:sp>
    </p:spTree>
    <p:extLst>
      <p:ext uri="{BB962C8B-B14F-4D97-AF65-F5344CB8AC3E}">
        <p14:creationId xmlns:p14="http://schemas.microsoft.com/office/powerpoint/2010/main" val="2222691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248E0761-ECBC-440A-8691-494F6BFB9880}" type="slidenum">
              <a:rPr lang="en-US" altLang="zh-TW"/>
              <a:pPr>
                <a:defRPr/>
              </a:pPr>
              <a:t>‹#›</a:t>
            </a:fld>
            <a:endParaRPr lang="en-US" altLang="zh-TW"/>
          </a:p>
        </p:txBody>
      </p:sp>
    </p:spTree>
    <p:extLst>
      <p:ext uri="{BB962C8B-B14F-4D97-AF65-F5344CB8AC3E}">
        <p14:creationId xmlns:p14="http://schemas.microsoft.com/office/powerpoint/2010/main" val="3631593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97638" y="476250"/>
            <a:ext cx="1962150" cy="5688013"/>
          </a:xfrm>
        </p:spPr>
        <p:txBody>
          <a:bodyPr vert="eaVert"/>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a:xfrm>
            <a:off x="611188" y="476250"/>
            <a:ext cx="5734050" cy="568801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50677E8-845F-4D4D-9BE8-C166AEB5C37A}" type="slidenum">
              <a:rPr lang="en-US" altLang="zh-TW"/>
              <a:pPr>
                <a:defRPr/>
              </a:pPr>
              <a:t>‹#›</a:t>
            </a:fld>
            <a:endParaRPr lang="en-US" altLang="zh-TW"/>
          </a:p>
        </p:txBody>
      </p:sp>
    </p:spTree>
    <p:extLst>
      <p:ext uri="{BB962C8B-B14F-4D97-AF65-F5344CB8AC3E}">
        <p14:creationId xmlns:p14="http://schemas.microsoft.com/office/powerpoint/2010/main" val="3150140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按一下以編輯母片標題樣式</a:t>
            </a:r>
            <a:endParaRPr lang="zh-HK" altLang="en-US" dirty="0"/>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F3072DE9-D734-43B3-8BAC-FE4BCBB5F427}" type="slidenum">
              <a:rPr lang="en-US" altLang="zh-TW"/>
              <a:pPr>
                <a:defRPr/>
              </a:pPr>
              <a:t>‹#›</a:t>
            </a:fld>
            <a:endParaRPr lang="en-US" altLang="zh-TW"/>
          </a:p>
        </p:txBody>
      </p:sp>
    </p:spTree>
    <p:extLst>
      <p:ext uri="{BB962C8B-B14F-4D97-AF65-F5344CB8AC3E}">
        <p14:creationId xmlns:p14="http://schemas.microsoft.com/office/powerpoint/2010/main" val="2850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AE5F02C-1EE8-40EC-983E-EBBB582142FF}" type="slidenum">
              <a:rPr lang="en-US" altLang="zh-TW"/>
              <a:pPr>
                <a:defRPr/>
              </a:pPr>
              <a:t>‹#›</a:t>
            </a:fld>
            <a:endParaRPr lang="en-US" altLang="zh-TW"/>
          </a:p>
        </p:txBody>
      </p:sp>
    </p:spTree>
    <p:extLst>
      <p:ext uri="{BB962C8B-B14F-4D97-AF65-F5344CB8AC3E}">
        <p14:creationId xmlns:p14="http://schemas.microsoft.com/office/powerpoint/2010/main" val="488441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sz="half" idx="1"/>
          </p:nvPr>
        </p:nvSpPr>
        <p:spPr>
          <a:xfrm>
            <a:off x="611188" y="1844675"/>
            <a:ext cx="3848100" cy="4319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內容版面配置區 3"/>
          <p:cNvSpPr>
            <a:spLocks noGrp="1"/>
          </p:cNvSpPr>
          <p:nvPr>
            <p:ph sz="half" idx="2"/>
          </p:nvPr>
        </p:nvSpPr>
        <p:spPr>
          <a:xfrm>
            <a:off x="4611688" y="1844675"/>
            <a:ext cx="3848100" cy="4319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F969CE41-96D7-45F8-A2CE-3C78D3620115}" type="slidenum">
              <a:rPr lang="en-US" altLang="zh-TW"/>
              <a:pPr>
                <a:defRPr/>
              </a:pPr>
              <a:t>‹#›</a:t>
            </a:fld>
            <a:endParaRPr lang="en-US" altLang="zh-TW"/>
          </a:p>
        </p:txBody>
      </p:sp>
    </p:spTree>
    <p:extLst>
      <p:ext uri="{BB962C8B-B14F-4D97-AF65-F5344CB8AC3E}">
        <p14:creationId xmlns:p14="http://schemas.microsoft.com/office/powerpoint/2010/main" val="3641222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8C6EC306-B0E3-4DE1-8F0E-ADEDFA3BA4F7}" type="slidenum">
              <a:rPr lang="en-US" altLang="zh-TW"/>
              <a:pPr>
                <a:defRPr/>
              </a:pPr>
              <a:t>‹#›</a:t>
            </a:fld>
            <a:endParaRPr lang="en-US" altLang="zh-TW"/>
          </a:p>
        </p:txBody>
      </p:sp>
    </p:spTree>
    <p:extLst>
      <p:ext uri="{BB962C8B-B14F-4D97-AF65-F5344CB8AC3E}">
        <p14:creationId xmlns:p14="http://schemas.microsoft.com/office/powerpoint/2010/main" val="910527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3A8A8A09-332C-4F73-85C9-18AA2F9C51AB}" type="slidenum">
              <a:rPr lang="en-US" altLang="zh-TW"/>
              <a:pPr>
                <a:defRPr/>
              </a:pPr>
              <a:t>‹#›</a:t>
            </a:fld>
            <a:endParaRPr lang="en-US" altLang="zh-TW"/>
          </a:p>
        </p:txBody>
      </p:sp>
    </p:spTree>
    <p:extLst>
      <p:ext uri="{BB962C8B-B14F-4D97-AF65-F5344CB8AC3E}">
        <p14:creationId xmlns:p14="http://schemas.microsoft.com/office/powerpoint/2010/main" val="3738963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3B3059FC-334F-46BC-92BE-CA8E9D04C151}" type="slidenum">
              <a:rPr lang="en-US" altLang="zh-TW"/>
              <a:pPr>
                <a:defRPr/>
              </a:pPr>
              <a:t>‹#›</a:t>
            </a:fld>
            <a:endParaRPr lang="en-US" altLang="zh-TW"/>
          </a:p>
        </p:txBody>
      </p:sp>
    </p:spTree>
    <p:extLst>
      <p:ext uri="{BB962C8B-B14F-4D97-AF65-F5344CB8AC3E}">
        <p14:creationId xmlns:p14="http://schemas.microsoft.com/office/powerpoint/2010/main" val="329631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HK"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D73382A2-ED64-4E05-A3B4-5130BFE21D8E}" type="slidenum">
              <a:rPr lang="en-US" altLang="zh-TW"/>
              <a:pPr>
                <a:defRPr/>
              </a:pPr>
              <a:t>‹#›</a:t>
            </a:fld>
            <a:endParaRPr lang="en-US" altLang="zh-TW"/>
          </a:p>
        </p:txBody>
      </p:sp>
    </p:spTree>
    <p:extLst>
      <p:ext uri="{BB962C8B-B14F-4D97-AF65-F5344CB8AC3E}">
        <p14:creationId xmlns:p14="http://schemas.microsoft.com/office/powerpoint/2010/main" val="3064771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HK"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HK"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F1FC1C4D-BEE1-4180-B428-2DE14FA77666}" type="slidenum">
              <a:rPr lang="en-US" altLang="zh-TW"/>
              <a:pPr>
                <a:defRPr/>
              </a:pPr>
              <a:t>‹#›</a:t>
            </a:fld>
            <a:endParaRPr lang="en-US" altLang="zh-TW"/>
          </a:p>
        </p:txBody>
      </p:sp>
    </p:spTree>
    <p:extLst>
      <p:ext uri="{BB962C8B-B14F-4D97-AF65-F5344CB8AC3E}">
        <p14:creationId xmlns:p14="http://schemas.microsoft.com/office/powerpoint/2010/main" val="762668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1188" y="476250"/>
            <a:ext cx="784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新細明體"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新細明體"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新細明體" charset="-120"/>
              </a:defRPr>
            </a:lvl1pPr>
          </a:lstStyle>
          <a:p>
            <a:pPr>
              <a:defRPr/>
            </a:pPr>
            <a:fld id="{BE15387F-B9E0-4553-B216-CAD223604A4D}" type="slidenum">
              <a:rPr lang="en-US" altLang="zh-TW"/>
              <a:pPr>
                <a:defRPr/>
              </a:pPr>
              <a:t>‹#›</a:t>
            </a:fld>
            <a:endParaRPr lang="en-US" altLang="zh-TW"/>
          </a:p>
        </p:txBody>
      </p:sp>
      <p:sp>
        <p:nvSpPr>
          <p:cNvPr id="2" name="Rectangle 10"/>
          <p:cNvSpPr>
            <a:spLocks noGrp="1" noChangeArrowheads="1"/>
          </p:cNvSpPr>
          <p:nvPr>
            <p:ph type="body" idx="1"/>
          </p:nvPr>
        </p:nvSpPr>
        <p:spPr bwMode="auto">
          <a:xfrm>
            <a:off x="611188" y="1844675"/>
            <a:ext cx="7848600" cy="431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pic>
        <p:nvPicPr>
          <p:cNvPr id="1031" name="圖片 1"/>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rtl="0" eaLnBrk="0" fontAlgn="base" hangingPunct="0">
        <a:spcBef>
          <a:spcPct val="0"/>
        </a:spcBef>
        <a:spcAft>
          <a:spcPct val="0"/>
        </a:spcAft>
        <a:defRPr kumimoji="1" sz="4400" b="1">
          <a:solidFill>
            <a:schemeClr val="tx2"/>
          </a:solidFill>
          <a:latin typeface="+mj-lt"/>
          <a:ea typeface="+mj-ea"/>
          <a:cs typeface="+mj-cs"/>
        </a:defRPr>
      </a:lvl1pPr>
      <a:lvl2pPr algn="l" rtl="0" eaLnBrk="0" fontAlgn="base" hangingPunct="0">
        <a:spcBef>
          <a:spcPct val="0"/>
        </a:spcBef>
        <a:spcAft>
          <a:spcPct val="0"/>
        </a:spcAft>
        <a:defRPr kumimoji="1" sz="4400" b="1">
          <a:solidFill>
            <a:schemeClr val="tx2"/>
          </a:solidFill>
          <a:latin typeface="Arial Black" pitchFamily="34" charset="0"/>
          <a:ea typeface="新細明體" charset="-120"/>
        </a:defRPr>
      </a:lvl2pPr>
      <a:lvl3pPr algn="l" rtl="0" eaLnBrk="0" fontAlgn="base" hangingPunct="0">
        <a:spcBef>
          <a:spcPct val="0"/>
        </a:spcBef>
        <a:spcAft>
          <a:spcPct val="0"/>
        </a:spcAft>
        <a:defRPr kumimoji="1" sz="4400" b="1">
          <a:solidFill>
            <a:schemeClr val="tx2"/>
          </a:solidFill>
          <a:latin typeface="Arial Black" pitchFamily="34" charset="0"/>
          <a:ea typeface="新細明體" charset="-120"/>
        </a:defRPr>
      </a:lvl3pPr>
      <a:lvl4pPr algn="l" rtl="0" eaLnBrk="0" fontAlgn="base" hangingPunct="0">
        <a:spcBef>
          <a:spcPct val="0"/>
        </a:spcBef>
        <a:spcAft>
          <a:spcPct val="0"/>
        </a:spcAft>
        <a:defRPr kumimoji="1" sz="4400" b="1">
          <a:solidFill>
            <a:schemeClr val="tx2"/>
          </a:solidFill>
          <a:latin typeface="Arial Black" pitchFamily="34" charset="0"/>
          <a:ea typeface="新細明體" charset="-120"/>
        </a:defRPr>
      </a:lvl4pPr>
      <a:lvl5pPr algn="l" rtl="0" eaLnBrk="0" fontAlgn="base" hangingPunct="0">
        <a:spcBef>
          <a:spcPct val="0"/>
        </a:spcBef>
        <a:spcAft>
          <a:spcPct val="0"/>
        </a:spcAft>
        <a:defRPr kumimoji="1" sz="4400" b="1">
          <a:solidFill>
            <a:schemeClr val="tx2"/>
          </a:solidFill>
          <a:latin typeface="Arial Black" pitchFamily="34" charset="0"/>
          <a:ea typeface="新細明體" charset="-120"/>
        </a:defRPr>
      </a:lvl5pPr>
      <a:lvl6pPr marL="457200" algn="l" rtl="0" fontAlgn="base">
        <a:spcBef>
          <a:spcPct val="0"/>
        </a:spcBef>
        <a:spcAft>
          <a:spcPct val="0"/>
        </a:spcAft>
        <a:defRPr kumimoji="1" sz="4400" b="1">
          <a:solidFill>
            <a:schemeClr val="tx2"/>
          </a:solidFill>
          <a:latin typeface="Arial Black" pitchFamily="34" charset="0"/>
          <a:ea typeface="新細明體" charset="-120"/>
        </a:defRPr>
      </a:lvl6pPr>
      <a:lvl7pPr marL="914400" algn="l" rtl="0" fontAlgn="base">
        <a:spcBef>
          <a:spcPct val="0"/>
        </a:spcBef>
        <a:spcAft>
          <a:spcPct val="0"/>
        </a:spcAft>
        <a:defRPr kumimoji="1" sz="4400" b="1">
          <a:solidFill>
            <a:schemeClr val="tx2"/>
          </a:solidFill>
          <a:latin typeface="Arial Black" pitchFamily="34" charset="0"/>
          <a:ea typeface="新細明體" charset="-120"/>
        </a:defRPr>
      </a:lvl7pPr>
      <a:lvl8pPr marL="1371600" algn="l" rtl="0" fontAlgn="base">
        <a:spcBef>
          <a:spcPct val="0"/>
        </a:spcBef>
        <a:spcAft>
          <a:spcPct val="0"/>
        </a:spcAft>
        <a:defRPr kumimoji="1" sz="4400" b="1">
          <a:solidFill>
            <a:schemeClr val="tx2"/>
          </a:solidFill>
          <a:latin typeface="Arial Black" pitchFamily="34" charset="0"/>
          <a:ea typeface="新細明體" charset="-120"/>
        </a:defRPr>
      </a:lvl8pPr>
      <a:lvl9pPr marL="1828800" algn="l" rtl="0" fontAlgn="base">
        <a:spcBef>
          <a:spcPct val="0"/>
        </a:spcBef>
        <a:spcAft>
          <a:spcPct val="0"/>
        </a:spcAft>
        <a:defRPr kumimoji="1" sz="4400" b="1">
          <a:solidFill>
            <a:schemeClr val="tx2"/>
          </a:solidFill>
          <a:latin typeface="Arial Black" pitchFamily="34" charset="0"/>
          <a:ea typeface="新細明體" charset="-120"/>
        </a:defRPr>
      </a:lvl9pPr>
    </p:titleStyle>
    <p:bodyStyle>
      <a:lvl1pPr marL="342900" indent="-342900" algn="l" rtl="0" eaLnBrk="0" fontAlgn="base" hangingPunct="0">
        <a:spcBef>
          <a:spcPct val="20000"/>
        </a:spcBef>
        <a:spcAft>
          <a:spcPct val="0"/>
        </a:spcAft>
        <a:buChar char="•"/>
        <a:defRPr kumimoji="1"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200">
          <a:solidFill>
            <a:schemeClr val="tx1"/>
          </a:solidFill>
          <a:latin typeface="+mn-lt"/>
          <a:ea typeface="+mn-ea"/>
        </a:defRPr>
      </a:lvl2pPr>
      <a:lvl3pPr marL="1143000" indent="-228600" algn="l" rtl="0" eaLnBrk="0" fontAlgn="base" hangingPunct="0">
        <a:spcBef>
          <a:spcPct val="20000"/>
        </a:spcBef>
        <a:spcAft>
          <a:spcPct val="0"/>
        </a:spcAft>
        <a:buChar char="•"/>
        <a:defRPr kumimoji="1" sz="2200">
          <a:solidFill>
            <a:schemeClr val="tx1"/>
          </a:solidFill>
          <a:latin typeface="+mn-lt"/>
          <a:ea typeface="+mn-ea"/>
        </a:defRPr>
      </a:lvl3pPr>
      <a:lvl4pPr marL="1600200" indent="-228600" algn="l" rtl="0" eaLnBrk="0" fontAlgn="base" hangingPunct="0">
        <a:spcBef>
          <a:spcPct val="20000"/>
        </a:spcBef>
        <a:spcAft>
          <a:spcPct val="0"/>
        </a:spcAft>
        <a:buChar char="–"/>
        <a:defRPr kumimoji="1" sz="2200">
          <a:solidFill>
            <a:schemeClr val="tx1"/>
          </a:solidFill>
          <a:latin typeface="+mn-lt"/>
          <a:ea typeface="+mn-ea"/>
        </a:defRPr>
      </a:lvl4pPr>
      <a:lvl5pPr marL="2057400" indent="-228600" algn="l" rtl="0" eaLnBrk="0" fontAlgn="base" hangingPunct="0">
        <a:spcBef>
          <a:spcPct val="20000"/>
        </a:spcBef>
        <a:spcAft>
          <a:spcPct val="0"/>
        </a:spcAft>
        <a:buChar char="»"/>
        <a:defRPr kumimoji="1" sz="2200">
          <a:solidFill>
            <a:schemeClr val="tx1"/>
          </a:solidFill>
          <a:latin typeface="+mn-lt"/>
          <a:ea typeface="+mn-ea"/>
        </a:defRPr>
      </a:lvl5pPr>
      <a:lvl6pPr marL="2514600" indent="-228600" algn="l" rtl="0" fontAlgn="base">
        <a:spcBef>
          <a:spcPct val="20000"/>
        </a:spcBef>
        <a:spcAft>
          <a:spcPct val="0"/>
        </a:spcAft>
        <a:buChar char="»"/>
        <a:defRPr kumimoji="1" sz="2200">
          <a:solidFill>
            <a:schemeClr val="tx1"/>
          </a:solidFill>
          <a:latin typeface="+mn-lt"/>
          <a:ea typeface="+mn-ea"/>
        </a:defRPr>
      </a:lvl6pPr>
      <a:lvl7pPr marL="2971800" indent="-228600" algn="l" rtl="0" fontAlgn="base">
        <a:spcBef>
          <a:spcPct val="20000"/>
        </a:spcBef>
        <a:spcAft>
          <a:spcPct val="0"/>
        </a:spcAft>
        <a:buChar char="»"/>
        <a:defRPr kumimoji="1" sz="2200">
          <a:solidFill>
            <a:schemeClr val="tx1"/>
          </a:solidFill>
          <a:latin typeface="+mn-lt"/>
          <a:ea typeface="+mn-ea"/>
        </a:defRPr>
      </a:lvl7pPr>
      <a:lvl8pPr marL="3429000" indent="-228600" algn="l" rtl="0" fontAlgn="base">
        <a:spcBef>
          <a:spcPct val="20000"/>
        </a:spcBef>
        <a:spcAft>
          <a:spcPct val="0"/>
        </a:spcAft>
        <a:buChar char="»"/>
        <a:defRPr kumimoji="1" sz="2200">
          <a:solidFill>
            <a:schemeClr val="tx1"/>
          </a:solidFill>
          <a:latin typeface="+mn-lt"/>
          <a:ea typeface="+mn-ea"/>
        </a:defRPr>
      </a:lvl8pPr>
      <a:lvl9pPr marL="3886200" indent="-228600" algn="l" rtl="0" fontAlgn="base">
        <a:spcBef>
          <a:spcPct val="20000"/>
        </a:spcBef>
        <a:spcAft>
          <a:spcPct val="0"/>
        </a:spcAft>
        <a:buChar char="»"/>
        <a:defRPr kumimoji="1" sz="2200">
          <a:solidFill>
            <a:schemeClr val="tx1"/>
          </a:solidFill>
          <a:latin typeface="+mn-lt"/>
          <a:ea typeface="+mn-ea"/>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3AEABD26-BF9D-44AB-ACC3-4E26285B6D86}" type="slidenum">
              <a:rPr lang="en-US" altLang="zh-TW"/>
              <a:pPr/>
              <a:t>1</a:t>
            </a:fld>
            <a:endParaRPr lang="en-US" altLang="zh-TW"/>
          </a:p>
        </p:txBody>
      </p:sp>
      <p:sp>
        <p:nvSpPr>
          <p:cNvPr id="13316" name="Rectangle 4"/>
          <p:cNvSpPr>
            <a:spLocks noGrp="1" noChangeArrowheads="1"/>
          </p:cNvSpPr>
          <p:nvPr>
            <p:ph type="ctrTitle"/>
          </p:nvPr>
        </p:nvSpPr>
        <p:spPr/>
        <p:txBody>
          <a:bodyPr/>
          <a:lstStyle/>
          <a:p>
            <a:r>
              <a:rPr lang="en-US" altLang="zh-HK" dirty="0"/>
              <a:t>OSCE </a:t>
            </a:r>
            <a:endParaRPr lang="en-US" altLang="zh-TW" dirty="0"/>
          </a:p>
        </p:txBody>
      </p:sp>
      <p:sp>
        <p:nvSpPr>
          <p:cNvPr id="13317" name="Rectangle 5"/>
          <p:cNvSpPr>
            <a:spLocks noGrp="1" noChangeArrowheads="1"/>
          </p:cNvSpPr>
          <p:nvPr>
            <p:ph type="subTitle" idx="1"/>
          </p:nvPr>
        </p:nvSpPr>
        <p:spPr/>
        <p:txBody>
          <a:bodyPr/>
          <a:lstStyle/>
          <a:p>
            <a:r>
              <a:rPr lang="en-US" altLang="zh-HK" dirty="0" err="1"/>
              <a:t>Dr</a:t>
            </a:r>
            <a:r>
              <a:rPr lang="en-US" altLang="zh-HK" dirty="0"/>
              <a:t> KM Poon </a:t>
            </a:r>
            <a:endParaRPr lang="en-US" altLang="zh-HK" dirty="0" smtClean="0"/>
          </a:p>
          <a:p>
            <a:r>
              <a:rPr lang="en-US" altLang="zh-HK" dirty="0" smtClean="0"/>
              <a:t>POH </a:t>
            </a:r>
            <a:r>
              <a:rPr lang="en-US" altLang="zh-HK" dirty="0"/>
              <a:t>A&amp;E </a:t>
            </a:r>
          </a:p>
          <a:p>
            <a:r>
              <a:rPr lang="en-US" altLang="zh-TW" dirty="0" smtClean="0"/>
              <a:t>10/2015 </a:t>
            </a:r>
            <a:endParaRPr lang="en-US" altLang="zh-TW" dirty="0"/>
          </a:p>
        </p:txBody>
      </p:sp>
    </p:spTree>
    <p:extLst>
      <p:ext uri="{BB962C8B-B14F-4D97-AF65-F5344CB8AC3E}">
        <p14:creationId xmlns:p14="http://schemas.microsoft.com/office/powerpoint/2010/main" val="75281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fld id="{C32CC573-1B4F-4FF4-95E4-CA767D1E2BC3}" type="slidenum">
              <a:rPr lang="en-US" altLang="zh-TW"/>
              <a:pPr/>
              <a:t>10</a:t>
            </a:fld>
            <a:endParaRPr lang="en-US" altLang="zh-TW"/>
          </a:p>
        </p:txBody>
      </p:sp>
      <p:sp>
        <p:nvSpPr>
          <p:cNvPr id="10242" name="Rectangle 2"/>
          <p:cNvSpPr>
            <a:spLocks noGrp="1" noChangeArrowheads="1"/>
          </p:cNvSpPr>
          <p:nvPr>
            <p:ph type="title"/>
          </p:nvPr>
        </p:nvSpPr>
        <p:spPr/>
        <p:txBody>
          <a:bodyPr/>
          <a:lstStyle/>
          <a:p>
            <a:r>
              <a:rPr lang="en-US" altLang="zh-HK"/>
              <a:t>CXR </a:t>
            </a:r>
            <a:endParaRPr lang="en-US" altLang="zh-TW"/>
          </a:p>
        </p:txBody>
      </p:sp>
      <p:sp>
        <p:nvSpPr>
          <p:cNvPr id="10243" name="Rectangle 3"/>
          <p:cNvSpPr>
            <a:spLocks noGrp="1" noChangeArrowheads="1"/>
          </p:cNvSpPr>
          <p:nvPr>
            <p:ph type="body" idx="1"/>
          </p:nvPr>
        </p:nvSpPr>
        <p:spPr/>
        <p:txBody>
          <a:bodyPr/>
          <a:lstStyle/>
          <a:p>
            <a:endParaRPr lang="zh-HK" altLang="zh-HK"/>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676400"/>
            <a:ext cx="4194175"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280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fld id="{70D144A3-A449-477E-8E89-E507EF233F76}" type="slidenum">
              <a:rPr lang="en-US" altLang="zh-TW"/>
              <a:pPr/>
              <a:t>11</a:t>
            </a:fld>
            <a:endParaRPr lang="en-US" altLang="zh-TW"/>
          </a:p>
        </p:txBody>
      </p:sp>
      <p:sp>
        <p:nvSpPr>
          <p:cNvPr id="11266" name="Rectangle 2"/>
          <p:cNvSpPr>
            <a:spLocks noGrp="1" noChangeArrowheads="1"/>
          </p:cNvSpPr>
          <p:nvPr>
            <p:ph type="title"/>
          </p:nvPr>
        </p:nvSpPr>
        <p:spPr/>
        <p:txBody>
          <a:bodyPr/>
          <a:lstStyle/>
          <a:p>
            <a:r>
              <a:rPr lang="en-US" altLang="zh-HK"/>
              <a:t>Neck X ray </a:t>
            </a:r>
            <a:endParaRPr lang="en-US" altLang="zh-TW"/>
          </a:p>
        </p:txBody>
      </p:sp>
      <p:sp>
        <p:nvSpPr>
          <p:cNvPr id="11267" name="Rectangle 3"/>
          <p:cNvSpPr>
            <a:spLocks noGrp="1" noChangeArrowheads="1"/>
          </p:cNvSpPr>
          <p:nvPr>
            <p:ph type="body" idx="1"/>
          </p:nvPr>
        </p:nvSpPr>
        <p:spPr/>
        <p:txBody>
          <a:bodyPr/>
          <a:lstStyle/>
          <a:p>
            <a:endParaRPr lang="zh-HK" altLang="zh-HK"/>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81200"/>
            <a:ext cx="7543800" cy="3941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246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77223EF7-1A3B-4834-B856-B6E2C9A80183}" type="slidenum">
              <a:rPr lang="en-US" altLang="zh-TW"/>
              <a:pPr/>
              <a:t>12</a:t>
            </a:fld>
            <a:endParaRPr lang="en-US" altLang="zh-TW"/>
          </a:p>
        </p:txBody>
      </p:sp>
      <p:sp>
        <p:nvSpPr>
          <p:cNvPr id="12290" name="Rectangle 2"/>
          <p:cNvSpPr>
            <a:spLocks noGrp="1" noChangeArrowheads="1"/>
          </p:cNvSpPr>
          <p:nvPr>
            <p:ph type="title"/>
          </p:nvPr>
        </p:nvSpPr>
        <p:spPr/>
        <p:txBody>
          <a:bodyPr/>
          <a:lstStyle/>
          <a:p>
            <a:r>
              <a:rPr lang="en-US" altLang="zh-HK"/>
              <a:t>Questions </a:t>
            </a:r>
            <a:endParaRPr lang="en-US" altLang="zh-TW"/>
          </a:p>
        </p:txBody>
      </p:sp>
      <p:sp>
        <p:nvSpPr>
          <p:cNvPr id="12291" name="Rectangle 3"/>
          <p:cNvSpPr>
            <a:spLocks noGrp="1" noChangeArrowheads="1"/>
          </p:cNvSpPr>
          <p:nvPr>
            <p:ph type="body" idx="1"/>
          </p:nvPr>
        </p:nvSpPr>
        <p:spPr/>
        <p:txBody>
          <a:bodyPr/>
          <a:lstStyle/>
          <a:p>
            <a:r>
              <a:rPr lang="en-US" altLang="zh-HK"/>
              <a:t>a. What are the X rays findings. </a:t>
            </a:r>
          </a:p>
          <a:p>
            <a:r>
              <a:rPr lang="en-US" altLang="zh-HK"/>
              <a:t>b. What is the diagnosis? </a:t>
            </a:r>
          </a:p>
          <a:p>
            <a:r>
              <a:rPr lang="en-US" altLang="zh-HK"/>
              <a:t>c. What specific physical sign would you look for? </a:t>
            </a:r>
          </a:p>
          <a:p>
            <a:r>
              <a:rPr lang="en-US" altLang="zh-HK"/>
              <a:t>d. What should be the ED treatment? </a:t>
            </a:r>
          </a:p>
          <a:p>
            <a:pPr>
              <a:buFontTx/>
              <a:buNone/>
            </a:pPr>
            <a:endParaRPr lang="en-US" altLang="zh-HK"/>
          </a:p>
        </p:txBody>
      </p:sp>
    </p:spTree>
    <p:extLst>
      <p:ext uri="{BB962C8B-B14F-4D97-AF65-F5344CB8AC3E}">
        <p14:creationId xmlns:p14="http://schemas.microsoft.com/office/powerpoint/2010/main" val="1231624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DC074C2D-44A3-4EC7-ABF2-7CD27B3A72C6}" type="slidenum">
              <a:rPr lang="en-US" altLang="zh-TW"/>
              <a:pPr/>
              <a:t>13</a:t>
            </a:fld>
            <a:endParaRPr lang="en-US" altLang="zh-TW"/>
          </a:p>
        </p:txBody>
      </p:sp>
      <p:sp>
        <p:nvSpPr>
          <p:cNvPr id="25602" name="Rectangle 2"/>
          <p:cNvSpPr>
            <a:spLocks noGrp="1" noChangeArrowheads="1"/>
          </p:cNvSpPr>
          <p:nvPr>
            <p:ph type="title"/>
          </p:nvPr>
        </p:nvSpPr>
        <p:spPr/>
        <p:txBody>
          <a:bodyPr/>
          <a:lstStyle/>
          <a:p>
            <a:r>
              <a:rPr lang="en-US" altLang="zh-HK"/>
              <a:t>Answer</a:t>
            </a:r>
            <a:endParaRPr lang="en-US" altLang="zh-TW"/>
          </a:p>
        </p:txBody>
      </p:sp>
      <p:sp>
        <p:nvSpPr>
          <p:cNvPr id="25603" name="Rectangle 3"/>
          <p:cNvSpPr>
            <a:spLocks noGrp="1" noChangeArrowheads="1"/>
          </p:cNvSpPr>
          <p:nvPr>
            <p:ph type="body" idx="1"/>
          </p:nvPr>
        </p:nvSpPr>
        <p:spPr/>
        <p:txBody>
          <a:bodyPr/>
          <a:lstStyle/>
          <a:p>
            <a:r>
              <a:rPr lang="en-US" altLang="zh-HK" sz="2800"/>
              <a:t>a. There are lucent streaks of air over both sides of mediastinum and extends to the neck.</a:t>
            </a:r>
          </a:p>
          <a:p>
            <a:r>
              <a:rPr lang="en-US" altLang="zh-HK" sz="2800"/>
              <a:t>b. Spontaneous pneumomediastinum. </a:t>
            </a:r>
          </a:p>
          <a:p>
            <a:r>
              <a:rPr lang="en-US" altLang="zh-HK" sz="2800"/>
              <a:t>c. Surgical emphysema and Hamman’s crunch (a crepitance sound occurring with the heartbeat on auscultation of the precordium) </a:t>
            </a:r>
          </a:p>
          <a:p>
            <a:r>
              <a:rPr lang="en-US" altLang="zh-HK" sz="2800"/>
              <a:t>d. Conservative Management (bed rest, analgesics, oxygen therapy and avoidance of Valsalva type maneuvers)</a:t>
            </a:r>
            <a:endParaRPr lang="en-US" altLang="zh-TW" sz="2800"/>
          </a:p>
        </p:txBody>
      </p:sp>
    </p:spTree>
    <p:extLst>
      <p:ext uri="{BB962C8B-B14F-4D97-AF65-F5344CB8AC3E}">
        <p14:creationId xmlns:p14="http://schemas.microsoft.com/office/powerpoint/2010/main" val="1905624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6"/>
          <p:cNvSpPr>
            <a:spLocks noGrp="1"/>
          </p:cNvSpPr>
          <p:nvPr>
            <p:ph type="sldNum" sz="quarter" idx="12"/>
          </p:nvPr>
        </p:nvSpPr>
        <p:spPr/>
        <p:txBody>
          <a:bodyPr/>
          <a:lstStyle/>
          <a:p>
            <a:fld id="{2316DCA3-32B7-4C65-8CDF-EA95F61592DF}" type="slidenum">
              <a:rPr lang="en-US" altLang="zh-TW"/>
              <a:pPr/>
              <a:t>14</a:t>
            </a:fld>
            <a:endParaRPr lang="en-US" altLang="zh-TW"/>
          </a:p>
        </p:txBody>
      </p:sp>
      <p:sp>
        <p:nvSpPr>
          <p:cNvPr id="21506" name="Rectangle 2"/>
          <p:cNvSpPr>
            <a:spLocks noGrp="1" noChangeArrowheads="1"/>
          </p:cNvSpPr>
          <p:nvPr>
            <p:ph type="title"/>
          </p:nvPr>
        </p:nvSpPr>
        <p:spPr/>
        <p:txBody>
          <a:bodyPr/>
          <a:lstStyle/>
          <a:p>
            <a:r>
              <a:rPr lang="en-US" altLang="zh-HK"/>
              <a:t>CT thorax </a:t>
            </a:r>
            <a:endParaRPr lang="en-US" altLang="zh-TW"/>
          </a:p>
        </p:txBody>
      </p:sp>
      <p:sp>
        <p:nvSpPr>
          <p:cNvPr id="21508" name="Rectangle 4"/>
          <p:cNvSpPr>
            <a:spLocks noGrp="1" noChangeArrowheads="1"/>
          </p:cNvSpPr>
          <p:nvPr>
            <p:ph type="body" sz="half" idx="1"/>
          </p:nvPr>
        </p:nvSpPr>
        <p:spPr/>
        <p:txBody>
          <a:bodyPr/>
          <a:lstStyle/>
          <a:p>
            <a:endParaRPr lang="zh-HK" altLang="zh-HK"/>
          </a:p>
        </p:txBody>
      </p:sp>
      <p:sp>
        <p:nvSpPr>
          <p:cNvPr id="21509" name="Rectangle 5"/>
          <p:cNvSpPr>
            <a:spLocks noGrp="1" noChangeArrowheads="1"/>
          </p:cNvSpPr>
          <p:nvPr>
            <p:ph type="body" sz="half" idx="2"/>
          </p:nvPr>
        </p:nvSpPr>
        <p:spPr/>
        <p:txBody>
          <a:bodyPr/>
          <a:lstStyle/>
          <a:p>
            <a:endParaRPr lang="zh-HK" altLang="zh-HK"/>
          </a:p>
        </p:txBody>
      </p:sp>
      <p:pic>
        <p:nvPicPr>
          <p:cNvPr id="215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81200"/>
            <a:ext cx="3762375" cy="3124200"/>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676400"/>
            <a:ext cx="356235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660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9F4E4C9-D4E4-445B-BD4D-FD46E3F0DC7B}" type="slidenum">
              <a:rPr lang="en-US" altLang="zh-TW"/>
              <a:pPr/>
              <a:t>15</a:t>
            </a:fld>
            <a:endParaRPr lang="en-US" altLang="zh-TW"/>
          </a:p>
        </p:txBody>
      </p:sp>
      <p:sp>
        <p:nvSpPr>
          <p:cNvPr id="22530" name="Rectangle 2"/>
          <p:cNvSpPr>
            <a:spLocks noGrp="1" noChangeArrowheads="1"/>
          </p:cNvSpPr>
          <p:nvPr>
            <p:ph type="title"/>
          </p:nvPr>
        </p:nvSpPr>
        <p:spPr/>
        <p:txBody>
          <a:bodyPr/>
          <a:lstStyle/>
          <a:p>
            <a:r>
              <a:rPr lang="en-US" altLang="zh-HK"/>
              <a:t>Case 3</a:t>
            </a:r>
            <a:endParaRPr lang="en-US" altLang="zh-TW"/>
          </a:p>
        </p:txBody>
      </p:sp>
      <p:sp>
        <p:nvSpPr>
          <p:cNvPr id="22531" name="Rectangle 3"/>
          <p:cNvSpPr>
            <a:spLocks noGrp="1" noChangeArrowheads="1"/>
          </p:cNvSpPr>
          <p:nvPr>
            <p:ph type="body" idx="1"/>
          </p:nvPr>
        </p:nvSpPr>
        <p:spPr/>
        <p:txBody>
          <a:bodyPr/>
          <a:lstStyle/>
          <a:p>
            <a:r>
              <a:rPr lang="en-US" altLang="zh-HK"/>
              <a:t>12 boy,</a:t>
            </a:r>
          </a:p>
          <a:p>
            <a:r>
              <a:rPr lang="en-US" altLang="zh-HK"/>
              <a:t>c/o left hip pain for 1 month </a:t>
            </a:r>
          </a:p>
          <a:p>
            <a:r>
              <a:rPr lang="en-US" altLang="zh-HK"/>
              <a:t>Injury –ve </a:t>
            </a:r>
          </a:p>
          <a:p>
            <a:r>
              <a:rPr lang="en-US" altLang="zh-HK"/>
              <a:t>Walk with left limping gait </a:t>
            </a:r>
            <a:endParaRPr lang="en-US" altLang="zh-TW"/>
          </a:p>
        </p:txBody>
      </p:sp>
    </p:spTree>
    <p:extLst>
      <p:ext uri="{BB962C8B-B14F-4D97-AF65-F5344CB8AC3E}">
        <p14:creationId xmlns:p14="http://schemas.microsoft.com/office/powerpoint/2010/main" val="1549390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6"/>
          <p:cNvSpPr>
            <a:spLocks noGrp="1"/>
          </p:cNvSpPr>
          <p:nvPr>
            <p:ph type="sldNum" sz="quarter" idx="12"/>
          </p:nvPr>
        </p:nvSpPr>
        <p:spPr/>
        <p:txBody>
          <a:bodyPr/>
          <a:lstStyle/>
          <a:p>
            <a:fld id="{CB353A49-52FF-4196-A8B1-4A36350E2440}" type="slidenum">
              <a:rPr lang="en-US" altLang="zh-TW"/>
              <a:pPr/>
              <a:t>16</a:t>
            </a:fld>
            <a:endParaRPr lang="en-US" altLang="zh-TW"/>
          </a:p>
        </p:txBody>
      </p:sp>
      <p:sp>
        <p:nvSpPr>
          <p:cNvPr id="23556" name="Rectangle 4"/>
          <p:cNvSpPr>
            <a:spLocks noGrp="1" noChangeArrowheads="1"/>
          </p:cNvSpPr>
          <p:nvPr>
            <p:ph type="title"/>
          </p:nvPr>
        </p:nvSpPr>
        <p:spPr/>
        <p:txBody>
          <a:bodyPr/>
          <a:lstStyle/>
          <a:p>
            <a:r>
              <a:rPr lang="en-US" altLang="zh-HK"/>
              <a:t>X ray hip</a:t>
            </a:r>
            <a:endParaRPr lang="en-US" altLang="zh-TW"/>
          </a:p>
        </p:txBody>
      </p:sp>
      <p:sp>
        <p:nvSpPr>
          <p:cNvPr id="23557" name="Rectangle 5"/>
          <p:cNvSpPr>
            <a:spLocks noGrp="1" noChangeArrowheads="1"/>
          </p:cNvSpPr>
          <p:nvPr>
            <p:ph type="body" sz="half" idx="1"/>
          </p:nvPr>
        </p:nvSpPr>
        <p:spPr/>
        <p:txBody>
          <a:bodyPr/>
          <a:lstStyle/>
          <a:p>
            <a:endParaRPr lang="zh-HK" altLang="zh-HK"/>
          </a:p>
        </p:txBody>
      </p:sp>
      <p:sp>
        <p:nvSpPr>
          <p:cNvPr id="23558" name="Rectangle 6"/>
          <p:cNvSpPr>
            <a:spLocks noGrp="1" noChangeArrowheads="1"/>
          </p:cNvSpPr>
          <p:nvPr>
            <p:ph type="body" sz="half" idx="2"/>
          </p:nvPr>
        </p:nvSpPr>
        <p:spPr/>
        <p:txBody>
          <a:bodyPr/>
          <a:lstStyle/>
          <a:p>
            <a:endParaRPr lang="zh-HK" altLang="zh-HK"/>
          </a:p>
        </p:txBody>
      </p:sp>
      <p:pic>
        <p:nvPicPr>
          <p:cNvPr id="2355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4079875" cy="4114800"/>
          </a:xfrm>
          <a:prstGeom prst="rect">
            <a:avLst/>
          </a:prstGeom>
          <a:noFill/>
          <a:extLst>
            <a:ext uri="{909E8E84-426E-40DD-AFC4-6F175D3DCCD1}">
              <a14:hiddenFill xmlns:a14="http://schemas.microsoft.com/office/drawing/2010/main">
                <a:solidFill>
                  <a:srgbClr val="FFFFFF"/>
                </a:solidFill>
              </a14:hiddenFill>
            </a:ext>
          </a:extLst>
        </p:spPr>
      </p:pic>
      <p:pic>
        <p:nvPicPr>
          <p:cNvPr id="2356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76400"/>
            <a:ext cx="4067175"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222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B0C5BEE6-9CCB-47A0-BB15-4CCB258691B7}" type="slidenum">
              <a:rPr lang="en-US" altLang="zh-TW"/>
              <a:pPr/>
              <a:t>17</a:t>
            </a:fld>
            <a:endParaRPr lang="en-US" altLang="zh-TW"/>
          </a:p>
        </p:txBody>
      </p:sp>
      <p:sp>
        <p:nvSpPr>
          <p:cNvPr id="27650" name="Rectangle 2"/>
          <p:cNvSpPr>
            <a:spLocks noGrp="1" noChangeArrowheads="1"/>
          </p:cNvSpPr>
          <p:nvPr>
            <p:ph type="title"/>
          </p:nvPr>
        </p:nvSpPr>
        <p:spPr/>
        <p:txBody>
          <a:bodyPr/>
          <a:lstStyle/>
          <a:p>
            <a:r>
              <a:rPr lang="en-US" altLang="zh-HK"/>
              <a:t>Questions </a:t>
            </a:r>
            <a:endParaRPr lang="en-US" altLang="zh-TW"/>
          </a:p>
        </p:txBody>
      </p:sp>
      <p:sp>
        <p:nvSpPr>
          <p:cNvPr id="27651" name="Rectangle 3"/>
          <p:cNvSpPr>
            <a:spLocks noGrp="1" noChangeArrowheads="1"/>
          </p:cNvSpPr>
          <p:nvPr>
            <p:ph type="body" idx="1"/>
          </p:nvPr>
        </p:nvSpPr>
        <p:spPr/>
        <p:txBody>
          <a:bodyPr/>
          <a:lstStyle/>
          <a:p>
            <a:r>
              <a:rPr lang="en-US" altLang="zh-HK"/>
              <a:t>a. What are the X ray finding?</a:t>
            </a:r>
          </a:p>
          <a:p>
            <a:r>
              <a:rPr lang="en-US" altLang="zh-HK"/>
              <a:t>b. What is the clinical diagnosis? </a:t>
            </a:r>
          </a:p>
          <a:p>
            <a:r>
              <a:rPr lang="en-US" altLang="zh-HK"/>
              <a:t>c. What are the signs in physical examination? </a:t>
            </a:r>
          </a:p>
          <a:p>
            <a:r>
              <a:rPr lang="en-US" altLang="zh-HK"/>
              <a:t>d. What are the complications? </a:t>
            </a:r>
          </a:p>
          <a:p>
            <a:r>
              <a:rPr lang="en-US" altLang="zh-HK"/>
              <a:t>e. What type of epiphyseal injury (Salter Harris classification) does this patient belong to?</a:t>
            </a:r>
            <a:endParaRPr lang="en-US" altLang="zh-TW"/>
          </a:p>
        </p:txBody>
      </p:sp>
    </p:spTree>
    <p:extLst>
      <p:ext uri="{BB962C8B-B14F-4D97-AF65-F5344CB8AC3E}">
        <p14:creationId xmlns:p14="http://schemas.microsoft.com/office/powerpoint/2010/main" val="319168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C3A77110-B0CF-43CE-AEF3-020C4087D368}" type="slidenum">
              <a:rPr lang="en-US" altLang="zh-TW"/>
              <a:pPr/>
              <a:t>18</a:t>
            </a:fld>
            <a:endParaRPr lang="en-US" altLang="zh-TW"/>
          </a:p>
        </p:txBody>
      </p:sp>
      <p:sp>
        <p:nvSpPr>
          <p:cNvPr id="28674" name="Rectangle 2"/>
          <p:cNvSpPr>
            <a:spLocks noGrp="1" noChangeArrowheads="1"/>
          </p:cNvSpPr>
          <p:nvPr>
            <p:ph type="title"/>
          </p:nvPr>
        </p:nvSpPr>
        <p:spPr/>
        <p:txBody>
          <a:bodyPr/>
          <a:lstStyle/>
          <a:p>
            <a:r>
              <a:rPr lang="en-US" altLang="zh-HK"/>
              <a:t>Answer</a:t>
            </a:r>
            <a:endParaRPr lang="en-US" altLang="zh-TW"/>
          </a:p>
        </p:txBody>
      </p:sp>
      <p:sp>
        <p:nvSpPr>
          <p:cNvPr id="28675" name="Rectangle 3"/>
          <p:cNvSpPr>
            <a:spLocks noGrp="1" noChangeArrowheads="1"/>
          </p:cNvSpPr>
          <p:nvPr>
            <p:ph type="body" idx="1"/>
          </p:nvPr>
        </p:nvSpPr>
        <p:spPr/>
        <p:txBody>
          <a:bodyPr/>
          <a:lstStyle/>
          <a:p>
            <a:pPr>
              <a:lnSpc>
                <a:spcPct val="90000"/>
              </a:lnSpc>
            </a:pPr>
            <a:r>
              <a:rPr lang="en-US" altLang="zh-HK"/>
              <a:t>a. Abnormal Trethowan sign over left hip. A line (line of Klein) drawn along the superior border or the femoral neck should normally cut through the epiphysis. Shenton’s line on left side is disrupted.</a:t>
            </a:r>
          </a:p>
          <a:p>
            <a:pPr>
              <a:lnSpc>
                <a:spcPct val="90000"/>
              </a:lnSpc>
              <a:buFontTx/>
              <a:buNone/>
            </a:pPr>
            <a:r>
              <a:rPr lang="en-US" altLang="zh-HK"/>
              <a:t>       Flog view reveals postero-medial slip of the epiphysis as well as a Bloomber’s sign (widening &amp; blurring of the physis) </a:t>
            </a:r>
          </a:p>
          <a:p>
            <a:pPr>
              <a:lnSpc>
                <a:spcPct val="90000"/>
              </a:lnSpc>
            </a:pPr>
            <a:r>
              <a:rPr lang="en-US" altLang="zh-HK"/>
              <a:t>b. Slipped left capital femoral epiphysis  </a:t>
            </a:r>
            <a:endParaRPr lang="en-US" altLang="zh-TW"/>
          </a:p>
        </p:txBody>
      </p:sp>
    </p:spTree>
    <p:extLst>
      <p:ext uri="{BB962C8B-B14F-4D97-AF65-F5344CB8AC3E}">
        <p14:creationId xmlns:p14="http://schemas.microsoft.com/office/powerpoint/2010/main" val="13066073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E9862650-0FD2-4235-9D3E-B5497185C42A}" type="slidenum">
              <a:rPr lang="en-US" altLang="zh-TW"/>
              <a:pPr/>
              <a:t>19</a:t>
            </a:fld>
            <a:endParaRPr lang="en-US" altLang="zh-TW"/>
          </a:p>
        </p:txBody>
      </p:sp>
      <p:sp>
        <p:nvSpPr>
          <p:cNvPr id="29698" name="Rectangle 2"/>
          <p:cNvSpPr>
            <a:spLocks noGrp="1" noChangeArrowheads="1"/>
          </p:cNvSpPr>
          <p:nvPr>
            <p:ph type="title"/>
          </p:nvPr>
        </p:nvSpPr>
        <p:spPr/>
        <p:txBody>
          <a:bodyPr/>
          <a:lstStyle/>
          <a:p>
            <a:r>
              <a:rPr lang="en-US" altLang="zh-HK"/>
              <a:t>Answer</a:t>
            </a:r>
            <a:endParaRPr lang="en-US" altLang="zh-TW"/>
          </a:p>
        </p:txBody>
      </p:sp>
      <p:sp>
        <p:nvSpPr>
          <p:cNvPr id="29699" name="Rectangle 3"/>
          <p:cNvSpPr>
            <a:spLocks noGrp="1" noChangeArrowheads="1"/>
          </p:cNvSpPr>
          <p:nvPr>
            <p:ph type="body" idx="1"/>
          </p:nvPr>
        </p:nvSpPr>
        <p:spPr/>
        <p:txBody>
          <a:bodyPr/>
          <a:lstStyle/>
          <a:p>
            <a:r>
              <a:rPr lang="en-US" altLang="zh-HK"/>
              <a:t>c. left hip is externally rotated &amp; there is pain &amp; decreased range of movement to internal rotation, abduction &amp; flexion.</a:t>
            </a:r>
          </a:p>
          <a:p>
            <a:r>
              <a:rPr lang="en-US" altLang="zh-HK"/>
              <a:t>d. Complications are avascular necrosis (early), chrondrolysis &amp; osteomyelitis (late) </a:t>
            </a:r>
          </a:p>
          <a:p>
            <a:r>
              <a:rPr lang="en-US" altLang="zh-HK"/>
              <a:t>e. Type I (slipped)   </a:t>
            </a:r>
            <a:endParaRPr lang="en-US" altLang="zh-TW"/>
          </a:p>
        </p:txBody>
      </p:sp>
    </p:spTree>
    <p:extLst>
      <p:ext uri="{BB962C8B-B14F-4D97-AF65-F5344CB8AC3E}">
        <p14:creationId xmlns:p14="http://schemas.microsoft.com/office/powerpoint/2010/main" val="1868541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D26DC64D-65BF-4E0D-B3A1-0B5B51BC17B6}" type="slidenum">
              <a:rPr lang="en-US" altLang="zh-TW"/>
              <a:pPr/>
              <a:t>2</a:t>
            </a:fld>
            <a:endParaRPr lang="en-US" altLang="zh-TW"/>
          </a:p>
        </p:txBody>
      </p:sp>
      <p:sp>
        <p:nvSpPr>
          <p:cNvPr id="4100" name="Rectangle 4"/>
          <p:cNvSpPr>
            <a:spLocks noGrp="1" noChangeArrowheads="1"/>
          </p:cNvSpPr>
          <p:nvPr>
            <p:ph type="title"/>
          </p:nvPr>
        </p:nvSpPr>
        <p:spPr/>
        <p:txBody>
          <a:bodyPr/>
          <a:lstStyle/>
          <a:p>
            <a:r>
              <a:rPr lang="en-US" altLang="zh-HK"/>
              <a:t>Case 1 </a:t>
            </a:r>
            <a:endParaRPr lang="en-US" altLang="zh-TW"/>
          </a:p>
        </p:txBody>
      </p:sp>
      <p:sp>
        <p:nvSpPr>
          <p:cNvPr id="4101" name="Rectangle 5"/>
          <p:cNvSpPr>
            <a:spLocks noGrp="1" noChangeArrowheads="1"/>
          </p:cNvSpPr>
          <p:nvPr>
            <p:ph type="body" idx="1"/>
          </p:nvPr>
        </p:nvSpPr>
        <p:spPr/>
        <p:txBody>
          <a:bodyPr/>
          <a:lstStyle/>
          <a:p>
            <a:r>
              <a:rPr lang="en-US" altLang="zh-HK"/>
              <a:t>18/M </a:t>
            </a:r>
          </a:p>
          <a:p>
            <a:r>
              <a:rPr lang="en-US" altLang="zh-HK"/>
              <a:t>C/O right shoulder pain after lift up his right arm </a:t>
            </a:r>
          </a:p>
          <a:p>
            <a:r>
              <a:rPr lang="en-US" altLang="zh-HK"/>
              <a:t>Fail to move his arm afterward</a:t>
            </a:r>
          </a:p>
          <a:p>
            <a:r>
              <a:rPr lang="en-US" altLang="zh-HK"/>
              <a:t>Noted some “deformity” over right shoulder </a:t>
            </a:r>
          </a:p>
          <a:p>
            <a:r>
              <a:rPr lang="en-US" altLang="zh-HK"/>
              <a:t>Spontaneous recovery by patient before present to you </a:t>
            </a:r>
            <a:endParaRPr lang="en-US" altLang="zh-TW"/>
          </a:p>
        </p:txBody>
      </p:sp>
    </p:spTree>
    <p:extLst>
      <p:ext uri="{BB962C8B-B14F-4D97-AF65-F5344CB8AC3E}">
        <p14:creationId xmlns:p14="http://schemas.microsoft.com/office/powerpoint/2010/main" val="13512254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5"/>
          <p:cNvSpPr>
            <a:spLocks noGrp="1"/>
          </p:cNvSpPr>
          <p:nvPr>
            <p:ph type="sldNum" sz="quarter" idx="12"/>
          </p:nvPr>
        </p:nvSpPr>
        <p:spPr/>
        <p:txBody>
          <a:bodyPr/>
          <a:lstStyle/>
          <a:p>
            <a:fld id="{D01E3624-356D-4FAB-8C43-216E4054D544}" type="slidenum">
              <a:rPr lang="en-US" altLang="zh-TW"/>
              <a:pPr/>
              <a:t>20</a:t>
            </a:fld>
            <a:endParaRPr lang="en-US" altLang="zh-TW"/>
          </a:p>
        </p:txBody>
      </p:sp>
      <p:sp>
        <p:nvSpPr>
          <p:cNvPr id="31746" name="Rectangle 2"/>
          <p:cNvSpPr>
            <a:spLocks noGrp="1" noChangeArrowheads="1"/>
          </p:cNvSpPr>
          <p:nvPr>
            <p:ph type="title"/>
          </p:nvPr>
        </p:nvSpPr>
        <p:spPr/>
        <p:txBody>
          <a:bodyPr/>
          <a:lstStyle/>
          <a:p>
            <a:endParaRPr lang="zh-HK" altLang="zh-HK"/>
          </a:p>
        </p:txBody>
      </p:sp>
      <p:sp>
        <p:nvSpPr>
          <p:cNvPr id="31747" name="Rectangle 3"/>
          <p:cNvSpPr>
            <a:spLocks noGrp="1" noChangeArrowheads="1"/>
          </p:cNvSpPr>
          <p:nvPr>
            <p:ph type="body" idx="1"/>
          </p:nvPr>
        </p:nvSpPr>
        <p:spPr/>
        <p:txBody>
          <a:bodyPr/>
          <a:lstStyle/>
          <a:p>
            <a:endParaRPr lang="zh-HK" altLang="zh-HK"/>
          </a:p>
        </p:txBody>
      </p:sp>
      <p:pic>
        <p:nvPicPr>
          <p:cNvPr id="317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828800"/>
            <a:ext cx="5791200" cy="4071938"/>
          </a:xfrm>
          <a:prstGeom prst="rect">
            <a:avLst/>
          </a:prstGeom>
          <a:noFill/>
          <a:extLst>
            <a:ext uri="{909E8E84-426E-40DD-AFC4-6F175D3DCCD1}">
              <a14:hiddenFill xmlns:a14="http://schemas.microsoft.com/office/drawing/2010/main">
                <a:solidFill>
                  <a:srgbClr val="FFFFFF"/>
                </a:solidFill>
              </a14:hiddenFill>
            </a:ext>
          </a:extLst>
        </p:spPr>
      </p:pic>
      <p:sp>
        <p:nvSpPr>
          <p:cNvPr id="31750" name="Rectangle 6"/>
          <p:cNvSpPr>
            <a:spLocks noChangeArrowheads="1"/>
          </p:cNvSpPr>
          <p:nvPr/>
        </p:nvSpPr>
        <p:spPr bwMode="auto">
          <a:xfrm>
            <a:off x="0" y="59451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HK" altLang="zh-HK"/>
          </a:p>
        </p:txBody>
      </p:sp>
      <p:sp>
        <p:nvSpPr>
          <p:cNvPr id="31751" name="Rectangle 7"/>
          <p:cNvSpPr>
            <a:spLocks noChangeArrowheads="1"/>
          </p:cNvSpPr>
          <p:nvPr/>
        </p:nvSpPr>
        <p:spPr bwMode="auto">
          <a:xfrm>
            <a:off x="3276600" y="6248400"/>
            <a:ext cx="291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HK"/>
              <a:t>Picture from google search</a:t>
            </a:r>
            <a:endParaRPr lang="en-US" altLang="zh-TW"/>
          </a:p>
        </p:txBody>
      </p:sp>
    </p:spTree>
    <p:extLst>
      <p:ext uri="{BB962C8B-B14F-4D97-AF65-F5344CB8AC3E}">
        <p14:creationId xmlns:p14="http://schemas.microsoft.com/office/powerpoint/2010/main" val="1204594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5"/>
          <p:cNvSpPr>
            <a:spLocks noGrp="1"/>
          </p:cNvSpPr>
          <p:nvPr>
            <p:ph type="sldNum" sz="quarter" idx="12"/>
          </p:nvPr>
        </p:nvSpPr>
        <p:spPr/>
        <p:txBody>
          <a:bodyPr/>
          <a:lstStyle/>
          <a:p>
            <a:fld id="{E3C95B62-9547-4493-BEAE-B923B8EA6923}" type="slidenum">
              <a:rPr lang="en-US" altLang="zh-TW"/>
              <a:pPr/>
              <a:t>21</a:t>
            </a:fld>
            <a:endParaRPr lang="en-US" altLang="zh-TW"/>
          </a:p>
        </p:txBody>
      </p:sp>
      <p:sp>
        <p:nvSpPr>
          <p:cNvPr id="30722" name="Rectangle 2"/>
          <p:cNvSpPr>
            <a:spLocks noGrp="1" noChangeArrowheads="1"/>
          </p:cNvSpPr>
          <p:nvPr>
            <p:ph type="title"/>
          </p:nvPr>
        </p:nvSpPr>
        <p:spPr/>
        <p:txBody>
          <a:bodyPr/>
          <a:lstStyle/>
          <a:p>
            <a:r>
              <a:rPr lang="en-US" altLang="zh-HK"/>
              <a:t>Trethowan sign</a:t>
            </a:r>
            <a:endParaRPr lang="en-US" altLang="zh-TW"/>
          </a:p>
        </p:txBody>
      </p:sp>
      <p:sp>
        <p:nvSpPr>
          <p:cNvPr id="30723" name="Rectangle 3"/>
          <p:cNvSpPr>
            <a:spLocks noGrp="1" noChangeArrowheads="1"/>
          </p:cNvSpPr>
          <p:nvPr>
            <p:ph type="body" idx="1"/>
          </p:nvPr>
        </p:nvSpPr>
        <p:spPr/>
        <p:txBody>
          <a:bodyPr/>
          <a:lstStyle/>
          <a:p>
            <a:endParaRPr lang="zh-HK" altLang="zh-HK"/>
          </a:p>
        </p:txBody>
      </p:sp>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8800"/>
            <a:ext cx="7391400" cy="3952875"/>
          </a:xfrm>
          <a:prstGeom prst="rect">
            <a:avLst/>
          </a:prstGeom>
          <a:noFill/>
          <a:extLst>
            <a:ext uri="{909E8E84-426E-40DD-AFC4-6F175D3DCCD1}">
              <a14:hiddenFill xmlns:a14="http://schemas.microsoft.com/office/drawing/2010/main">
                <a:solidFill>
                  <a:srgbClr val="FFFFFF"/>
                </a:solidFill>
              </a14:hiddenFill>
            </a:ext>
          </a:extLst>
        </p:spPr>
      </p:pic>
      <p:sp>
        <p:nvSpPr>
          <p:cNvPr id="30725" name="Rectangle 5"/>
          <p:cNvSpPr>
            <a:spLocks noChangeArrowheads="1"/>
          </p:cNvSpPr>
          <p:nvPr/>
        </p:nvSpPr>
        <p:spPr bwMode="auto">
          <a:xfrm>
            <a:off x="3581400" y="6172200"/>
            <a:ext cx="291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HK"/>
              <a:t>Picture from google search</a:t>
            </a:r>
            <a:endParaRPr lang="en-US" altLang="zh-TW"/>
          </a:p>
        </p:txBody>
      </p:sp>
    </p:spTree>
    <p:extLst>
      <p:ext uri="{BB962C8B-B14F-4D97-AF65-F5344CB8AC3E}">
        <p14:creationId xmlns:p14="http://schemas.microsoft.com/office/powerpoint/2010/main" val="1064637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5"/>
          <p:cNvSpPr>
            <a:spLocks noGrp="1"/>
          </p:cNvSpPr>
          <p:nvPr>
            <p:ph type="sldNum" sz="quarter" idx="12"/>
          </p:nvPr>
        </p:nvSpPr>
        <p:spPr/>
        <p:txBody>
          <a:bodyPr/>
          <a:lstStyle/>
          <a:p>
            <a:fld id="{C3857479-1F38-4B3D-9464-1EDE94292413}" type="slidenum">
              <a:rPr lang="en-US" altLang="zh-TW"/>
              <a:pPr/>
              <a:t>22</a:t>
            </a:fld>
            <a:endParaRPr lang="en-US" altLang="zh-TW"/>
          </a:p>
        </p:txBody>
      </p:sp>
      <p:sp>
        <p:nvSpPr>
          <p:cNvPr id="33794" name="Rectangle 2"/>
          <p:cNvSpPr>
            <a:spLocks noGrp="1" noChangeArrowheads="1"/>
          </p:cNvSpPr>
          <p:nvPr>
            <p:ph type="title"/>
          </p:nvPr>
        </p:nvSpPr>
        <p:spPr/>
        <p:txBody>
          <a:bodyPr/>
          <a:lstStyle/>
          <a:p>
            <a:r>
              <a:rPr lang="en-US" altLang="zh-HK"/>
              <a:t>Salter Harris Epiphyseal Injury</a:t>
            </a:r>
            <a:endParaRPr lang="en-US" altLang="zh-TW"/>
          </a:p>
        </p:txBody>
      </p:sp>
      <p:sp>
        <p:nvSpPr>
          <p:cNvPr id="33795" name="Rectangle 3"/>
          <p:cNvSpPr>
            <a:spLocks noGrp="1" noChangeArrowheads="1"/>
          </p:cNvSpPr>
          <p:nvPr>
            <p:ph type="body" idx="1"/>
          </p:nvPr>
        </p:nvSpPr>
        <p:spPr/>
        <p:txBody>
          <a:bodyPr/>
          <a:lstStyle/>
          <a:p>
            <a:endParaRPr lang="zh-HK" altLang="zh-HK"/>
          </a:p>
        </p:txBody>
      </p:sp>
      <p:pic>
        <p:nvPicPr>
          <p:cNvPr id="33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743200"/>
            <a:ext cx="7780338" cy="1743075"/>
          </a:xfrm>
          <a:prstGeom prst="rect">
            <a:avLst/>
          </a:prstGeom>
          <a:noFill/>
          <a:extLst>
            <a:ext uri="{909E8E84-426E-40DD-AFC4-6F175D3DCCD1}">
              <a14:hiddenFill xmlns:a14="http://schemas.microsoft.com/office/drawing/2010/main">
                <a:solidFill>
                  <a:srgbClr val="FFFFFF"/>
                </a:solidFill>
              </a14:hiddenFill>
            </a:ext>
          </a:extLst>
        </p:spPr>
      </p:pic>
      <p:sp>
        <p:nvSpPr>
          <p:cNvPr id="33798" name="Rectangle 6"/>
          <p:cNvSpPr>
            <a:spLocks noChangeArrowheads="1"/>
          </p:cNvSpPr>
          <p:nvPr/>
        </p:nvSpPr>
        <p:spPr bwMode="auto">
          <a:xfrm>
            <a:off x="2819400" y="6172200"/>
            <a:ext cx="291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HK"/>
              <a:t>Picture from google search</a:t>
            </a:r>
            <a:endParaRPr lang="en-US" altLang="zh-TW"/>
          </a:p>
        </p:txBody>
      </p:sp>
    </p:spTree>
    <p:extLst>
      <p:ext uri="{BB962C8B-B14F-4D97-AF65-F5344CB8AC3E}">
        <p14:creationId xmlns:p14="http://schemas.microsoft.com/office/powerpoint/2010/main" val="1370645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C3C42BC5-8982-4709-BAB9-B6E8E25232C9}" type="slidenum">
              <a:rPr lang="en-US" altLang="zh-TW"/>
              <a:pPr/>
              <a:t>23</a:t>
            </a:fld>
            <a:endParaRPr lang="en-US" altLang="zh-TW"/>
          </a:p>
        </p:txBody>
      </p:sp>
      <p:sp>
        <p:nvSpPr>
          <p:cNvPr id="34818" name="Rectangle 2"/>
          <p:cNvSpPr>
            <a:spLocks noGrp="1" noChangeArrowheads="1"/>
          </p:cNvSpPr>
          <p:nvPr>
            <p:ph type="title"/>
          </p:nvPr>
        </p:nvSpPr>
        <p:spPr/>
        <p:txBody>
          <a:bodyPr/>
          <a:lstStyle/>
          <a:p>
            <a:r>
              <a:rPr lang="en-US" altLang="zh-HK"/>
              <a:t>Case 4 </a:t>
            </a:r>
            <a:endParaRPr lang="en-US" altLang="zh-TW"/>
          </a:p>
        </p:txBody>
      </p:sp>
      <p:sp>
        <p:nvSpPr>
          <p:cNvPr id="34819" name="Rectangle 3"/>
          <p:cNvSpPr>
            <a:spLocks noGrp="1" noChangeArrowheads="1"/>
          </p:cNvSpPr>
          <p:nvPr>
            <p:ph type="body" idx="1"/>
          </p:nvPr>
        </p:nvSpPr>
        <p:spPr/>
        <p:txBody>
          <a:bodyPr/>
          <a:lstStyle/>
          <a:p>
            <a:r>
              <a:rPr lang="en-US" altLang="zh-HK"/>
              <a:t>45/M, smoker </a:t>
            </a:r>
          </a:p>
          <a:p>
            <a:r>
              <a:rPr lang="en-US" altLang="zh-HK"/>
              <a:t>c/o central chest pain for 20 mins </a:t>
            </a:r>
          </a:p>
          <a:p>
            <a:r>
              <a:rPr lang="en-US" altLang="zh-HK"/>
              <a:t>Radiation –ve </a:t>
            </a:r>
          </a:p>
          <a:p>
            <a:r>
              <a:rPr lang="en-US" altLang="zh-HK"/>
              <a:t>Sweating+ </a:t>
            </a:r>
          </a:p>
          <a:p>
            <a:r>
              <a:rPr lang="en-US" altLang="zh-HK"/>
              <a:t>ECG done </a:t>
            </a:r>
            <a:endParaRPr lang="en-US" altLang="zh-TW"/>
          </a:p>
        </p:txBody>
      </p:sp>
    </p:spTree>
    <p:extLst>
      <p:ext uri="{BB962C8B-B14F-4D97-AF65-F5344CB8AC3E}">
        <p14:creationId xmlns:p14="http://schemas.microsoft.com/office/powerpoint/2010/main" val="2773380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fld id="{BDA58E3E-73B8-48F2-BB5D-D2B55EC28B01}" type="slidenum">
              <a:rPr lang="en-US" altLang="zh-TW"/>
              <a:pPr/>
              <a:t>24</a:t>
            </a:fld>
            <a:endParaRPr lang="en-US" altLang="zh-TW"/>
          </a:p>
        </p:txBody>
      </p:sp>
      <p:sp>
        <p:nvSpPr>
          <p:cNvPr id="35842" name="Rectangle 2"/>
          <p:cNvSpPr>
            <a:spLocks noGrp="1" noChangeArrowheads="1"/>
          </p:cNvSpPr>
          <p:nvPr>
            <p:ph type="title"/>
          </p:nvPr>
        </p:nvSpPr>
        <p:spPr/>
        <p:txBody>
          <a:bodyPr/>
          <a:lstStyle/>
          <a:p>
            <a:r>
              <a:rPr lang="en-US" altLang="zh-HK"/>
              <a:t>ECG </a:t>
            </a:r>
            <a:endParaRPr lang="en-US" altLang="zh-TW"/>
          </a:p>
        </p:txBody>
      </p:sp>
      <p:sp>
        <p:nvSpPr>
          <p:cNvPr id="35843" name="Rectangle 3"/>
          <p:cNvSpPr>
            <a:spLocks noGrp="1" noChangeArrowheads="1"/>
          </p:cNvSpPr>
          <p:nvPr>
            <p:ph type="body" idx="1"/>
          </p:nvPr>
        </p:nvSpPr>
        <p:spPr/>
        <p:txBody>
          <a:bodyPr/>
          <a:lstStyle/>
          <a:p>
            <a:endParaRPr lang="zh-HK" altLang="zh-HK"/>
          </a:p>
        </p:txBody>
      </p:sp>
      <p:pic>
        <p:nvPicPr>
          <p:cNvPr id="358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7848600" cy="521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66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fld id="{8A16C2A7-4BDA-4A8B-B191-B0A51BA98FB3}" type="slidenum">
              <a:rPr lang="en-US" altLang="zh-TW"/>
              <a:pPr/>
              <a:t>25</a:t>
            </a:fld>
            <a:endParaRPr lang="en-US" altLang="zh-TW"/>
          </a:p>
        </p:txBody>
      </p:sp>
      <p:sp>
        <p:nvSpPr>
          <p:cNvPr id="36866" name="Rectangle 2"/>
          <p:cNvSpPr>
            <a:spLocks noGrp="1" noChangeArrowheads="1"/>
          </p:cNvSpPr>
          <p:nvPr>
            <p:ph type="title"/>
          </p:nvPr>
        </p:nvSpPr>
        <p:spPr/>
        <p:txBody>
          <a:bodyPr/>
          <a:lstStyle/>
          <a:p>
            <a:r>
              <a:rPr lang="en-US" altLang="zh-HK"/>
              <a:t>Right sided ECG </a:t>
            </a:r>
            <a:endParaRPr lang="en-US" altLang="zh-TW"/>
          </a:p>
        </p:txBody>
      </p:sp>
      <p:sp>
        <p:nvSpPr>
          <p:cNvPr id="36867" name="Rectangle 3"/>
          <p:cNvSpPr>
            <a:spLocks noGrp="1" noChangeArrowheads="1"/>
          </p:cNvSpPr>
          <p:nvPr>
            <p:ph type="body" idx="1"/>
          </p:nvPr>
        </p:nvSpPr>
        <p:spPr/>
        <p:txBody>
          <a:bodyPr/>
          <a:lstStyle/>
          <a:p>
            <a:endParaRPr lang="zh-HK" altLang="zh-HK"/>
          </a:p>
        </p:txBody>
      </p:sp>
      <p:pic>
        <p:nvPicPr>
          <p:cNvPr id="368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47800"/>
            <a:ext cx="7250113" cy="521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823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75F6B187-7F5C-414E-B8AD-105C952BAAB4}" type="slidenum">
              <a:rPr lang="en-US" altLang="zh-TW"/>
              <a:pPr/>
              <a:t>26</a:t>
            </a:fld>
            <a:endParaRPr lang="en-US" altLang="zh-TW"/>
          </a:p>
        </p:txBody>
      </p:sp>
      <p:sp>
        <p:nvSpPr>
          <p:cNvPr id="37890" name="Rectangle 2"/>
          <p:cNvSpPr>
            <a:spLocks noGrp="1" noChangeArrowheads="1"/>
          </p:cNvSpPr>
          <p:nvPr>
            <p:ph type="title"/>
          </p:nvPr>
        </p:nvSpPr>
        <p:spPr/>
        <p:txBody>
          <a:bodyPr/>
          <a:lstStyle/>
          <a:p>
            <a:r>
              <a:rPr lang="en-US" altLang="zh-HK"/>
              <a:t>Questions </a:t>
            </a:r>
            <a:endParaRPr lang="en-US" altLang="zh-TW"/>
          </a:p>
        </p:txBody>
      </p:sp>
      <p:sp>
        <p:nvSpPr>
          <p:cNvPr id="37891" name="Rectangle 3"/>
          <p:cNvSpPr>
            <a:spLocks noGrp="1" noChangeArrowheads="1"/>
          </p:cNvSpPr>
          <p:nvPr>
            <p:ph type="body" idx="1"/>
          </p:nvPr>
        </p:nvSpPr>
        <p:spPr>
          <a:xfrm>
            <a:off x="457200" y="1600200"/>
            <a:ext cx="8458200" cy="4525963"/>
          </a:xfrm>
        </p:spPr>
        <p:txBody>
          <a:bodyPr/>
          <a:lstStyle/>
          <a:p>
            <a:r>
              <a:rPr lang="en-US" altLang="zh-HK"/>
              <a:t>a. </a:t>
            </a:r>
            <a:r>
              <a:rPr lang="en-US" altLang="zh-TW"/>
              <a:t>W</a:t>
            </a:r>
            <a:r>
              <a:rPr lang="en-US" altLang="zh-HK"/>
              <a:t>hat are the ECG findings? </a:t>
            </a:r>
          </a:p>
          <a:p>
            <a:r>
              <a:rPr lang="en-US" altLang="zh-HK"/>
              <a:t>b. What is your diagnosis? </a:t>
            </a:r>
          </a:p>
          <a:p>
            <a:r>
              <a:rPr lang="en-US" altLang="zh-HK"/>
              <a:t>c. What are possible complications? </a:t>
            </a:r>
          </a:p>
          <a:p>
            <a:r>
              <a:rPr lang="en-US" altLang="zh-HK"/>
              <a:t>d. What drug should be avoided if there is RV involvement? </a:t>
            </a:r>
          </a:p>
          <a:p>
            <a:r>
              <a:rPr lang="en-US" altLang="zh-HK"/>
              <a:t>e. Patient eventually received the TNK thrombolytic therapy. What is the expected door-to-needle time ? </a:t>
            </a:r>
            <a:endParaRPr lang="en-US" altLang="zh-TW"/>
          </a:p>
        </p:txBody>
      </p:sp>
    </p:spTree>
    <p:extLst>
      <p:ext uri="{BB962C8B-B14F-4D97-AF65-F5344CB8AC3E}">
        <p14:creationId xmlns:p14="http://schemas.microsoft.com/office/powerpoint/2010/main" val="2964178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2F374325-05A4-4064-B70B-D2F61ADC9843}" type="slidenum">
              <a:rPr lang="en-US" altLang="zh-TW"/>
              <a:pPr/>
              <a:t>27</a:t>
            </a:fld>
            <a:endParaRPr lang="en-US" altLang="zh-TW"/>
          </a:p>
        </p:txBody>
      </p:sp>
      <p:sp>
        <p:nvSpPr>
          <p:cNvPr id="38914" name="Rectangle 2"/>
          <p:cNvSpPr>
            <a:spLocks noGrp="1" noChangeArrowheads="1"/>
          </p:cNvSpPr>
          <p:nvPr>
            <p:ph type="title"/>
          </p:nvPr>
        </p:nvSpPr>
        <p:spPr/>
        <p:txBody>
          <a:bodyPr/>
          <a:lstStyle/>
          <a:p>
            <a:r>
              <a:rPr lang="en-US" altLang="zh-HK"/>
              <a:t>Answer </a:t>
            </a:r>
            <a:endParaRPr lang="en-US" altLang="zh-TW"/>
          </a:p>
        </p:txBody>
      </p:sp>
      <p:sp>
        <p:nvSpPr>
          <p:cNvPr id="38915" name="Rectangle 3"/>
          <p:cNvSpPr>
            <a:spLocks noGrp="1" noChangeArrowheads="1"/>
          </p:cNvSpPr>
          <p:nvPr>
            <p:ph type="body" idx="1"/>
          </p:nvPr>
        </p:nvSpPr>
        <p:spPr/>
        <p:txBody>
          <a:bodyPr/>
          <a:lstStyle/>
          <a:p>
            <a:pPr>
              <a:lnSpc>
                <a:spcPct val="80000"/>
              </a:lnSpc>
            </a:pPr>
            <a:r>
              <a:rPr lang="en-US" altLang="zh-HK" sz="2800"/>
              <a:t>a. ST segment elevation over leads II, III &amp; aVF with reciprocal ST segment depression over V1-V3 </a:t>
            </a:r>
          </a:p>
          <a:p>
            <a:pPr>
              <a:lnSpc>
                <a:spcPct val="80000"/>
              </a:lnSpc>
              <a:buFontTx/>
              <a:buNone/>
            </a:pPr>
            <a:r>
              <a:rPr lang="en-US" altLang="zh-HK" sz="2800"/>
              <a:t>    There is no right ventricle involvement</a:t>
            </a:r>
          </a:p>
          <a:p>
            <a:pPr>
              <a:lnSpc>
                <a:spcPct val="80000"/>
              </a:lnSpc>
            </a:pPr>
            <a:r>
              <a:rPr lang="en-US" altLang="zh-HK" sz="2800"/>
              <a:t>b. Inferior myocardial infarction with no RV involvement. </a:t>
            </a:r>
          </a:p>
          <a:p>
            <a:pPr>
              <a:lnSpc>
                <a:spcPct val="80000"/>
              </a:lnSpc>
            </a:pPr>
            <a:r>
              <a:rPr lang="en-US" altLang="zh-HK" sz="2800"/>
              <a:t>c. Variable degrees of heart block, malignant arrhythmia, right ventricular infarction, congestive heart failure </a:t>
            </a:r>
          </a:p>
          <a:p>
            <a:pPr>
              <a:lnSpc>
                <a:spcPct val="80000"/>
              </a:lnSpc>
            </a:pPr>
            <a:r>
              <a:rPr lang="en-US" altLang="zh-HK" sz="2800"/>
              <a:t>d. vaso-dilating agent e.g. TNG </a:t>
            </a:r>
          </a:p>
          <a:p>
            <a:pPr>
              <a:lnSpc>
                <a:spcPct val="80000"/>
              </a:lnSpc>
            </a:pPr>
            <a:r>
              <a:rPr lang="en-US" altLang="zh-HK" sz="2800"/>
              <a:t>e. Door-to-needle time should be within 30 mins </a:t>
            </a:r>
            <a:endParaRPr lang="en-US" altLang="zh-TW" sz="2800"/>
          </a:p>
        </p:txBody>
      </p:sp>
    </p:spTree>
    <p:extLst>
      <p:ext uri="{BB962C8B-B14F-4D97-AF65-F5344CB8AC3E}">
        <p14:creationId xmlns:p14="http://schemas.microsoft.com/office/powerpoint/2010/main" val="2499658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33D3D60C-DDA5-445B-9857-A49138A6A23C}" type="slidenum">
              <a:rPr lang="en-US" altLang="zh-TW"/>
              <a:pPr/>
              <a:t>28</a:t>
            </a:fld>
            <a:endParaRPr lang="en-US" altLang="zh-TW"/>
          </a:p>
        </p:txBody>
      </p:sp>
      <p:sp>
        <p:nvSpPr>
          <p:cNvPr id="50178" name="Rectangle 2"/>
          <p:cNvSpPr>
            <a:spLocks noGrp="1" noChangeArrowheads="1"/>
          </p:cNvSpPr>
          <p:nvPr>
            <p:ph type="title"/>
          </p:nvPr>
        </p:nvSpPr>
        <p:spPr/>
        <p:txBody>
          <a:bodyPr/>
          <a:lstStyle/>
          <a:p>
            <a:r>
              <a:rPr lang="en-US" altLang="zh-HK"/>
              <a:t>Progress</a:t>
            </a:r>
            <a:endParaRPr lang="en-US" altLang="zh-TW"/>
          </a:p>
        </p:txBody>
      </p:sp>
      <p:sp>
        <p:nvSpPr>
          <p:cNvPr id="50179" name="Rectangle 3"/>
          <p:cNvSpPr>
            <a:spLocks noGrp="1" noChangeArrowheads="1"/>
          </p:cNvSpPr>
          <p:nvPr>
            <p:ph type="body" idx="1"/>
          </p:nvPr>
        </p:nvSpPr>
        <p:spPr/>
        <p:txBody>
          <a:bodyPr/>
          <a:lstStyle/>
          <a:p>
            <a:r>
              <a:rPr lang="en-US" altLang="zh-HK"/>
              <a:t>ECG elevation resolved after TNK </a:t>
            </a:r>
          </a:p>
          <a:p>
            <a:r>
              <a:rPr lang="en-US" altLang="zh-HK"/>
              <a:t>Trop I - 25 </a:t>
            </a:r>
          </a:p>
          <a:p>
            <a:r>
              <a:rPr lang="en-US" altLang="zh-HK"/>
              <a:t>Echo : satifactory LVEF ~70%. No RWMA. </a:t>
            </a:r>
          </a:p>
          <a:p>
            <a:r>
              <a:rPr lang="en-US" altLang="zh-HK"/>
              <a:t>Coro: - LAD : proximal LAD 20% lesions </a:t>
            </a:r>
          </a:p>
          <a:p>
            <a:pPr>
              <a:buFontTx/>
              <a:buNone/>
            </a:pPr>
            <a:r>
              <a:rPr lang="en-US" altLang="zh-HK"/>
              <a:t>             - RCA dominant, mid RCA aneurysmal dilatation with turbulance </a:t>
            </a:r>
          </a:p>
          <a:p>
            <a:pPr>
              <a:buFontTx/>
              <a:buNone/>
            </a:pPr>
            <a:r>
              <a:rPr lang="en-US" altLang="zh-HK"/>
              <a:t>- Medical treatment with dual anti-platelet for 3 months </a:t>
            </a:r>
            <a:endParaRPr lang="en-US" altLang="zh-TW"/>
          </a:p>
        </p:txBody>
      </p:sp>
    </p:spTree>
    <p:extLst>
      <p:ext uri="{BB962C8B-B14F-4D97-AF65-F5344CB8AC3E}">
        <p14:creationId xmlns:p14="http://schemas.microsoft.com/office/powerpoint/2010/main" val="1402409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FB0C11D2-C928-4233-9ABD-712B0E96A1E2}" type="slidenum">
              <a:rPr lang="en-US" altLang="zh-TW"/>
              <a:pPr/>
              <a:t>29</a:t>
            </a:fld>
            <a:endParaRPr lang="en-US" altLang="zh-TW"/>
          </a:p>
        </p:txBody>
      </p:sp>
      <p:sp>
        <p:nvSpPr>
          <p:cNvPr id="57346" name="Rectangle 2"/>
          <p:cNvSpPr>
            <a:spLocks noGrp="1" noChangeArrowheads="1"/>
          </p:cNvSpPr>
          <p:nvPr>
            <p:ph type="title"/>
          </p:nvPr>
        </p:nvSpPr>
        <p:spPr/>
        <p:txBody>
          <a:bodyPr/>
          <a:lstStyle/>
          <a:p>
            <a:r>
              <a:rPr lang="en-US" altLang="zh-HK"/>
              <a:t>Case 5</a:t>
            </a:r>
            <a:endParaRPr lang="en-US" altLang="zh-TW"/>
          </a:p>
        </p:txBody>
      </p:sp>
      <p:sp>
        <p:nvSpPr>
          <p:cNvPr id="57347" name="Rectangle 3"/>
          <p:cNvSpPr>
            <a:spLocks noGrp="1" noChangeArrowheads="1"/>
          </p:cNvSpPr>
          <p:nvPr>
            <p:ph type="body" idx="1"/>
          </p:nvPr>
        </p:nvSpPr>
        <p:spPr/>
        <p:txBody>
          <a:bodyPr/>
          <a:lstStyle/>
          <a:p>
            <a:r>
              <a:rPr lang="en-US" altLang="zh-HK"/>
              <a:t>63/F </a:t>
            </a:r>
          </a:p>
          <a:p>
            <a:r>
              <a:rPr lang="en-US" altLang="zh-HK"/>
              <a:t>CA ovary with TAHBSO done in 2012 </a:t>
            </a:r>
          </a:p>
          <a:p>
            <a:r>
              <a:rPr lang="en-US" altLang="zh-HK"/>
              <a:t>C/O dizziness &amp; headache </a:t>
            </a:r>
          </a:p>
          <a:p>
            <a:r>
              <a:rPr lang="en-US" altLang="zh-HK"/>
              <a:t>CT brain was done </a:t>
            </a:r>
            <a:endParaRPr lang="en-US" altLang="zh-TW"/>
          </a:p>
        </p:txBody>
      </p:sp>
    </p:spTree>
    <p:extLst>
      <p:ext uri="{BB962C8B-B14F-4D97-AF65-F5344CB8AC3E}">
        <p14:creationId xmlns:p14="http://schemas.microsoft.com/office/powerpoint/2010/main" val="1472838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fld id="{F46E0013-015E-4667-8DE6-5EFEF7D7333D}" type="slidenum">
              <a:rPr lang="en-US" altLang="zh-TW"/>
              <a:pPr/>
              <a:t>3</a:t>
            </a:fld>
            <a:endParaRPr lang="en-US" altLang="zh-TW"/>
          </a:p>
        </p:txBody>
      </p:sp>
      <p:sp>
        <p:nvSpPr>
          <p:cNvPr id="5122" name="Rectangle 2"/>
          <p:cNvSpPr>
            <a:spLocks noGrp="1" noChangeArrowheads="1"/>
          </p:cNvSpPr>
          <p:nvPr>
            <p:ph type="title"/>
          </p:nvPr>
        </p:nvSpPr>
        <p:spPr/>
        <p:txBody>
          <a:bodyPr/>
          <a:lstStyle/>
          <a:p>
            <a:r>
              <a:rPr lang="en-US" altLang="zh-HK"/>
              <a:t>X ray R shoulder </a:t>
            </a:r>
            <a:endParaRPr lang="en-US" altLang="zh-TW"/>
          </a:p>
        </p:txBody>
      </p:sp>
      <p:sp>
        <p:nvSpPr>
          <p:cNvPr id="5123" name="Rectangle 3"/>
          <p:cNvSpPr>
            <a:spLocks noGrp="1" noChangeArrowheads="1"/>
          </p:cNvSpPr>
          <p:nvPr>
            <p:ph type="body" idx="1"/>
          </p:nvPr>
        </p:nvSpPr>
        <p:spPr/>
        <p:txBody>
          <a:bodyPr/>
          <a:lstStyle/>
          <a:p>
            <a:endParaRPr lang="zh-HK" altLang="zh-HK"/>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371600"/>
            <a:ext cx="6172200" cy="502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9987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fld id="{5DB59644-3C6F-42F2-AC10-71569F7CBF6B}" type="slidenum">
              <a:rPr lang="en-US" altLang="zh-TW"/>
              <a:pPr/>
              <a:t>30</a:t>
            </a:fld>
            <a:endParaRPr lang="en-US" altLang="zh-TW"/>
          </a:p>
        </p:txBody>
      </p:sp>
      <p:sp>
        <p:nvSpPr>
          <p:cNvPr id="51202" name="Rectangle 2"/>
          <p:cNvSpPr>
            <a:spLocks noGrp="1" noChangeArrowheads="1"/>
          </p:cNvSpPr>
          <p:nvPr>
            <p:ph type="title"/>
          </p:nvPr>
        </p:nvSpPr>
        <p:spPr/>
        <p:txBody>
          <a:bodyPr/>
          <a:lstStyle/>
          <a:p>
            <a:r>
              <a:rPr lang="en-US" altLang="zh-HK"/>
              <a:t>CT brain </a:t>
            </a:r>
            <a:endParaRPr lang="en-US" altLang="zh-TW"/>
          </a:p>
        </p:txBody>
      </p:sp>
      <p:sp>
        <p:nvSpPr>
          <p:cNvPr id="51203" name="Rectangle 3"/>
          <p:cNvSpPr>
            <a:spLocks noGrp="1" noChangeArrowheads="1"/>
          </p:cNvSpPr>
          <p:nvPr>
            <p:ph type="body" idx="1"/>
          </p:nvPr>
        </p:nvSpPr>
        <p:spPr/>
        <p:txBody>
          <a:bodyPr/>
          <a:lstStyle/>
          <a:p>
            <a:endParaRPr lang="zh-HK" altLang="zh-HK"/>
          </a:p>
        </p:txBody>
      </p:sp>
      <p:pic>
        <p:nvPicPr>
          <p:cNvPr id="512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81200"/>
            <a:ext cx="8001000" cy="387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939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fld id="{DF10E081-FDAB-4A01-BF8F-1E9762BA62C8}" type="slidenum">
              <a:rPr lang="en-US" altLang="zh-TW"/>
              <a:pPr/>
              <a:t>31</a:t>
            </a:fld>
            <a:endParaRPr lang="en-US" altLang="zh-TW"/>
          </a:p>
        </p:txBody>
      </p:sp>
      <p:sp>
        <p:nvSpPr>
          <p:cNvPr id="52226" name="Rectangle 2"/>
          <p:cNvSpPr>
            <a:spLocks noGrp="1" noChangeArrowheads="1"/>
          </p:cNvSpPr>
          <p:nvPr>
            <p:ph type="title"/>
          </p:nvPr>
        </p:nvSpPr>
        <p:spPr/>
        <p:txBody>
          <a:bodyPr/>
          <a:lstStyle/>
          <a:p>
            <a:r>
              <a:rPr lang="en-US" altLang="zh-HK"/>
              <a:t>CT brain </a:t>
            </a:r>
            <a:endParaRPr lang="en-US" altLang="zh-TW"/>
          </a:p>
        </p:txBody>
      </p:sp>
      <p:sp>
        <p:nvSpPr>
          <p:cNvPr id="52227" name="Rectangle 3"/>
          <p:cNvSpPr>
            <a:spLocks noGrp="1" noChangeArrowheads="1"/>
          </p:cNvSpPr>
          <p:nvPr>
            <p:ph type="body" idx="1"/>
          </p:nvPr>
        </p:nvSpPr>
        <p:spPr/>
        <p:txBody>
          <a:bodyPr/>
          <a:lstStyle/>
          <a:p>
            <a:endParaRPr lang="zh-HK" altLang="zh-HK"/>
          </a:p>
        </p:txBody>
      </p:sp>
      <p:pic>
        <p:nvPicPr>
          <p:cNvPr id="522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8077200" cy="428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660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E9BFD023-5F2A-42F4-8D23-91641FC76049}" type="slidenum">
              <a:rPr lang="en-US" altLang="zh-TW"/>
              <a:pPr/>
              <a:t>32</a:t>
            </a:fld>
            <a:endParaRPr lang="en-US" altLang="zh-TW"/>
          </a:p>
        </p:txBody>
      </p:sp>
      <p:sp>
        <p:nvSpPr>
          <p:cNvPr id="53250" name="Rectangle 2"/>
          <p:cNvSpPr>
            <a:spLocks noGrp="1" noChangeArrowheads="1"/>
          </p:cNvSpPr>
          <p:nvPr>
            <p:ph type="title"/>
          </p:nvPr>
        </p:nvSpPr>
        <p:spPr/>
        <p:txBody>
          <a:bodyPr/>
          <a:lstStyle/>
          <a:p>
            <a:r>
              <a:rPr lang="en-US" altLang="zh-HK"/>
              <a:t>Questions </a:t>
            </a:r>
            <a:endParaRPr lang="en-US" altLang="zh-TW"/>
          </a:p>
        </p:txBody>
      </p:sp>
      <p:sp>
        <p:nvSpPr>
          <p:cNvPr id="53251" name="Rectangle 3"/>
          <p:cNvSpPr>
            <a:spLocks noGrp="1" noChangeArrowheads="1"/>
          </p:cNvSpPr>
          <p:nvPr>
            <p:ph type="body" idx="1"/>
          </p:nvPr>
        </p:nvSpPr>
        <p:spPr/>
        <p:txBody>
          <a:bodyPr/>
          <a:lstStyle/>
          <a:p>
            <a:r>
              <a:rPr lang="en-US" altLang="zh-HK"/>
              <a:t>a. What are the CT findings. </a:t>
            </a:r>
          </a:p>
          <a:p>
            <a:r>
              <a:rPr lang="en-US" altLang="zh-HK"/>
              <a:t>b. What are possible diagnosis. </a:t>
            </a:r>
          </a:p>
          <a:p>
            <a:r>
              <a:rPr lang="en-US" altLang="zh-HK"/>
              <a:t>c. What physical signs you would expect in this patient. </a:t>
            </a:r>
          </a:p>
          <a:p>
            <a:r>
              <a:rPr lang="en-US" altLang="zh-HK"/>
              <a:t>d. What are ED treatments. </a:t>
            </a:r>
            <a:endParaRPr lang="en-US" altLang="zh-TW"/>
          </a:p>
        </p:txBody>
      </p:sp>
    </p:spTree>
    <p:extLst>
      <p:ext uri="{BB962C8B-B14F-4D97-AF65-F5344CB8AC3E}">
        <p14:creationId xmlns:p14="http://schemas.microsoft.com/office/powerpoint/2010/main" val="18881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795FBBC5-62E7-4186-8096-97ADF0EFBD3F}" type="slidenum">
              <a:rPr lang="en-US" altLang="zh-TW"/>
              <a:pPr/>
              <a:t>33</a:t>
            </a:fld>
            <a:endParaRPr lang="en-US" altLang="zh-TW"/>
          </a:p>
        </p:txBody>
      </p:sp>
      <p:sp>
        <p:nvSpPr>
          <p:cNvPr id="54274" name="Rectangle 2"/>
          <p:cNvSpPr>
            <a:spLocks noGrp="1" noChangeArrowheads="1"/>
          </p:cNvSpPr>
          <p:nvPr>
            <p:ph type="title"/>
          </p:nvPr>
        </p:nvSpPr>
        <p:spPr/>
        <p:txBody>
          <a:bodyPr/>
          <a:lstStyle/>
          <a:p>
            <a:r>
              <a:rPr lang="en-US" altLang="zh-HK"/>
              <a:t>Answer</a:t>
            </a:r>
            <a:endParaRPr lang="en-US" altLang="zh-TW"/>
          </a:p>
        </p:txBody>
      </p:sp>
      <p:sp>
        <p:nvSpPr>
          <p:cNvPr id="54275" name="Rectangle 3"/>
          <p:cNvSpPr>
            <a:spLocks noGrp="1" noChangeArrowheads="1"/>
          </p:cNvSpPr>
          <p:nvPr>
            <p:ph type="body" idx="1"/>
          </p:nvPr>
        </p:nvSpPr>
        <p:spPr/>
        <p:txBody>
          <a:bodyPr/>
          <a:lstStyle/>
          <a:p>
            <a:pPr>
              <a:lnSpc>
                <a:spcPct val="80000"/>
              </a:lnSpc>
            </a:pPr>
            <a:r>
              <a:rPr lang="en-US" altLang="zh-HK" sz="2800"/>
              <a:t>a. Heterogeneous lesion with associated odema was noted over the cerebellum. Dilated ventricles with temporal horn seen. Ballooning of the 3rd ventricle. Hydrocephalus + </a:t>
            </a:r>
          </a:p>
          <a:p>
            <a:pPr>
              <a:lnSpc>
                <a:spcPct val="80000"/>
              </a:lnSpc>
            </a:pPr>
            <a:r>
              <a:rPr lang="en-US" altLang="zh-HK" sz="2800"/>
              <a:t>b.  Brain metastasis. Tumour bleeding. Brain abscess. </a:t>
            </a:r>
          </a:p>
          <a:p>
            <a:pPr>
              <a:lnSpc>
                <a:spcPct val="80000"/>
              </a:lnSpc>
            </a:pPr>
            <a:r>
              <a:rPr lang="en-US" altLang="zh-HK" sz="2800"/>
              <a:t>c.  Cerebellar signs ( truncal ataxia, failed heel to toe walking, dysdiadochokinesia, intention tremor or pass pointing in f</a:t>
            </a:r>
            <a:r>
              <a:rPr lang="en-US" altLang="zh-TW" sz="2800"/>
              <a:t>inger-to-nose test</a:t>
            </a:r>
            <a:r>
              <a:rPr lang="en-US" altLang="zh-HK" sz="2800"/>
              <a:t>) </a:t>
            </a:r>
          </a:p>
          <a:p>
            <a:pPr>
              <a:lnSpc>
                <a:spcPct val="80000"/>
              </a:lnSpc>
              <a:buFontTx/>
              <a:buNone/>
            </a:pPr>
            <a:r>
              <a:rPr lang="en-US" altLang="zh-HK" sz="2800"/>
              <a:t>       Signs of increased ICP (Cushing reflex, papilloedmea on fundoscopy) </a:t>
            </a:r>
            <a:endParaRPr lang="en-US" altLang="zh-TW" sz="2800"/>
          </a:p>
        </p:txBody>
      </p:sp>
    </p:spTree>
    <p:extLst>
      <p:ext uri="{BB962C8B-B14F-4D97-AF65-F5344CB8AC3E}">
        <p14:creationId xmlns:p14="http://schemas.microsoft.com/office/powerpoint/2010/main" val="1694975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B283F808-9123-493D-BA87-326277135F6D}" type="slidenum">
              <a:rPr lang="en-US" altLang="zh-TW"/>
              <a:pPr/>
              <a:t>34</a:t>
            </a:fld>
            <a:endParaRPr lang="en-US" altLang="zh-TW"/>
          </a:p>
        </p:txBody>
      </p:sp>
      <p:sp>
        <p:nvSpPr>
          <p:cNvPr id="55298" name="Rectangle 2"/>
          <p:cNvSpPr>
            <a:spLocks noGrp="1" noChangeArrowheads="1"/>
          </p:cNvSpPr>
          <p:nvPr>
            <p:ph type="title"/>
          </p:nvPr>
        </p:nvSpPr>
        <p:spPr/>
        <p:txBody>
          <a:bodyPr/>
          <a:lstStyle/>
          <a:p>
            <a:r>
              <a:rPr lang="en-US" altLang="zh-HK"/>
              <a:t>Answer </a:t>
            </a:r>
            <a:endParaRPr lang="en-US" altLang="zh-TW"/>
          </a:p>
        </p:txBody>
      </p:sp>
      <p:sp>
        <p:nvSpPr>
          <p:cNvPr id="55299" name="Rectangle 3"/>
          <p:cNvSpPr>
            <a:spLocks noGrp="1" noChangeArrowheads="1"/>
          </p:cNvSpPr>
          <p:nvPr>
            <p:ph type="body" idx="1"/>
          </p:nvPr>
        </p:nvSpPr>
        <p:spPr/>
        <p:txBody>
          <a:bodyPr/>
          <a:lstStyle/>
          <a:p>
            <a:r>
              <a:rPr lang="en-US" altLang="zh-HK"/>
              <a:t>d. Analgesics, control ICP (sit upright, head neutral position, use of mannitol), prevent seizures, multidisciplinary approach with neurosurgeon and clinical oncologist. </a:t>
            </a:r>
            <a:endParaRPr lang="en-US" altLang="zh-TW"/>
          </a:p>
        </p:txBody>
      </p:sp>
    </p:spTree>
    <p:extLst>
      <p:ext uri="{BB962C8B-B14F-4D97-AF65-F5344CB8AC3E}">
        <p14:creationId xmlns:p14="http://schemas.microsoft.com/office/powerpoint/2010/main" val="22972913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B97B80D-57D6-4B5C-BA3B-B18B8166F43D}" type="slidenum">
              <a:rPr lang="en-US" altLang="zh-TW"/>
              <a:pPr/>
              <a:t>35</a:t>
            </a:fld>
            <a:endParaRPr lang="en-US" altLang="zh-TW"/>
          </a:p>
        </p:txBody>
      </p:sp>
      <p:sp>
        <p:nvSpPr>
          <p:cNvPr id="47108" name="Rectangle 4"/>
          <p:cNvSpPr>
            <a:spLocks noGrp="1" noChangeArrowheads="1"/>
          </p:cNvSpPr>
          <p:nvPr>
            <p:ph type="ctrTitle"/>
          </p:nvPr>
        </p:nvSpPr>
        <p:spPr/>
        <p:txBody>
          <a:bodyPr/>
          <a:lstStyle/>
          <a:p>
            <a:r>
              <a:rPr lang="en-US" altLang="zh-HK"/>
              <a:t>That’s all </a:t>
            </a:r>
            <a:br>
              <a:rPr lang="en-US" altLang="zh-HK"/>
            </a:br>
            <a:r>
              <a:rPr lang="en-US" altLang="zh-HK"/>
              <a:t>Any questions ? </a:t>
            </a:r>
            <a:endParaRPr lang="en-US" altLang="zh-TW"/>
          </a:p>
        </p:txBody>
      </p:sp>
      <p:sp>
        <p:nvSpPr>
          <p:cNvPr id="47109" name="Rectangle 5"/>
          <p:cNvSpPr>
            <a:spLocks noGrp="1" noChangeArrowheads="1"/>
          </p:cNvSpPr>
          <p:nvPr>
            <p:ph type="subTitle" idx="1"/>
          </p:nvPr>
        </p:nvSpPr>
        <p:spPr/>
        <p:txBody>
          <a:bodyPr/>
          <a:lstStyle/>
          <a:p>
            <a:r>
              <a:rPr lang="en-US" altLang="zh-HK"/>
              <a:t>Thank you</a:t>
            </a:r>
            <a:endParaRPr lang="en-US" altLang="zh-TW"/>
          </a:p>
        </p:txBody>
      </p:sp>
    </p:spTree>
    <p:extLst>
      <p:ext uri="{BB962C8B-B14F-4D97-AF65-F5344CB8AC3E}">
        <p14:creationId xmlns:p14="http://schemas.microsoft.com/office/powerpoint/2010/main" val="33549337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76AE0276-11A9-43DE-AFB8-BB88C6FF1DAF}" type="slidenum">
              <a:rPr lang="en-US" altLang="zh-TW"/>
              <a:pPr/>
              <a:t>36</a:t>
            </a:fld>
            <a:endParaRPr lang="en-US" altLang="zh-TW"/>
          </a:p>
        </p:txBody>
      </p:sp>
      <p:sp>
        <p:nvSpPr>
          <p:cNvPr id="48130" name="Rectangle 2"/>
          <p:cNvSpPr>
            <a:spLocks noGrp="1" noChangeArrowheads="1"/>
          </p:cNvSpPr>
          <p:nvPr>
            <p:ph type="title"/>
          </p:nvPr>
        </p:nvSpPr>
        <p:spPr>
          <a:xfrm>
            <a:off x="381000" y="914400"/>
            <a:ext cx="8229600" cy="1143000"/>
          </a:xfrm>
        </p:spPr>
        <p:txBody>
          <a:bodyPr/>
          <a:lstStyle/>
          <a:p>
            <a:r>
              <a:rPr lang="en-US" altLang="zh-HK"/>
              <a:t>Acknowledgement</a:t>
            </a:r>
            <a:endParaRPr lang="en-US" altLang="zh-TW"/>
          </a:p>
        </p:txBody>
      </p:sp>
      <p:sp>
        <p:nvSpPr>
          <p:cNvPr id="48131" name="Rectangle 3"/>
          <p:cNvSpPr>
            <a:spLocks noGrp="1" noChangeArrowheads="1"/>
          </p:cNvSpPr>
          <p:nvPr>
            <p:ph type="body" idx="1"/>
          </p:nvPr>
        </p:nvSpPr>
        <p:spPr>
          <a:xfrm>
            <a:off x="457200" y="2971800"/>
            <a:ext cx="8229600" cy="3154363"/>
          </a:xfrm>
        </p:spPr>
        <p:txBody>
          <a:bodyPr/>
          <a:lstStyle/>
          <a:p>
            <a:pPr>
              <a:lnSpc>
                <a:spcPct val="80000"/>
              </a:lnSpc>
            </a:pPr>
            <a:r>
              <a:rPr lang="en-US" altLang="zh-HK" sz="2800"/>
              <a:t>Thanks to  </a:t>
            </a:r>
          </a:p>
          <a:p>
            <a:pPr>
              <a:lnSpc>
                <a:spcPct val="80000"/>
              </a:lnSpc>
            </a:pPr>
            <a:endParaRPr lang="en-US" altLang="zh-HK" sz="2800"/>
          </a:p>
          <a:p>
            <a:pPr>
              <a:lnSpc>
                <a:spcPct val="80000"/>
              </a:lnSpc>
            </a:pPr>
            <a:r>
              <a:rPr lang="en-US" altLang="zh-HK" sz="2800"/>
              <a:t>Dr MM Lee (POH A&amp;E)  &amp;  </a:t>
            </a:r>
          </a:p>
          <a:p>
            <a:pPr>
              <a:lnSpc>
                <a:spcPct val="80000"/>
              </a:lnSpc>
              <a:buFontTx/>
              <a:buNone/>
            </a:pPr>
            <a:endParaRPr lang="en-US" altLang="zh-HK" sz="2800"/>
          </a:p>
          <a:p>
            <a:pPr>
              <a:lnSpc>
                <a:spcPct val="80000"/>
              </a:lnSpc>
              <a:buFontTx/>
              <a:buNone/>
            </a:pPr>
            <a:r>
              <a:rPr lang="en-US" altLang="zh-HK" sz="2800"/>
              <a:t>   Dr CL Tsui (POH A&amp;E) </a:t>
            </a:r>
          </a:p>
          <a:p>
            <a:pPr>
              <a:lnSpc>
                <a:spcPct val="80000"/>
              </a:lnSpc>
              <a:buFontTx/>
              <a:buNone/>
            </a:pPr>
            <a:endParaRPr lang="en-US" altLang="zh-HK" sz="2800"/>
          </a:p>
          <a:p>
            <a:pPr>
              <a:lnSpc>
                <a:spcPct val="80000"/>
              </a:lnSpc>
              <a:buFontTx/>
              <a:buNone/>
            </a:pPr>
            <a:r>
              <a:rPr lang="en-US" altLang="zh-HK" sz="2800"/>
              <a:t>of cases selection   </a:t>
            </a:r>
            <a:endParaRPr lang="en-US" altLang="zh-TW" sz="2800"/>
          </a:p>
        </p:txBody>
      </p:sp>
    </p:spTree>
    <p:extLst>
      <p:ext uri="{BB962C8B-B14F-4D97-AF65-F5344CB8AC3E}">
        <p14:creationId xmlns:p14="http://schemas.microsoft.com/office/powerpoint/2010/main" val="719758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5"/>
          <p:cNvSpPr>
            <a:spLocks noGrp="1"/>
          </p:cNvSpPr>
          <p:nvPr>
            <p:ph type="sldNum" sz="quarter" idx="12"/>
          </p:nvPr>
        </p:nvSpPr>
        <p:spPr/>
        <p:txBody>
          <a:bodyPr/>
          <a:lstStyle/>
          <a:p>
            <a:fld id="{AB451972-9EDC-43E6-A77B-4030C5CCA84C}" type="slidenum">
              <a:rPr lang="en-US" altLang="zh-TW"/>
              <a:pPr/>
              <a:t>4</a:t>
            </a:fld>
            <a:endParaRPr lang="en-US" altLang="zh-TW"/>
          </a:p>
        </p:txBody>
      </p:sp>
      <p:sp>
        <p:nvSpPr>
          <p:cNvPr id="18434" name="Rectangle 2"/>
          <p:cNvSpPr>
            <a:spLocks noGrp="1" noChangeArrowheads="1"/>
          </p:cNvSpPr>
          <p:nvPr>
            <p:ph type="title"/>
          </p:nvPr>
        </p:nvSpPr>
        <p:spPr/>
        <p:txBody>
          <a:bodyPr/>
          <a:lstStyle/>
          <a:p>
            <a:r>
              <a:rPr lang="en-US" altLang="zh-HK"/>
              <a:t>X ray R shoulder </a:t>
            </a:r>
            <a:endParaRPr lang="en-US" altLang="zh-TW"/>
          </a:p>
        </p:txBody>
      </p:sp>
      <p:sp>
        <p:nvSpPr>
          <p:cNvPr id="18435" name="Rectangle 3"/>
          <p:cNvSpPr>
            <a:spLocks noGrp="1" noChangeArrowheads="1"/>
          </p:cNvSpPr>
          <p:nvPr>
            <p:ph type="body" idx="1"/>
          </p:nvPr>
        </p:nvSpPr>
        <p:spPr/>
        <p:txBody>
          <a:bodyPr/>
          <a:lstStyle/>
          <a:p>
            <a:endParaRPr lang="zh-HK" altLang="zh-HK"/>
          </a:p>
        </p:txBody>
      </p:sp>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71600"/>
            <a:ext cx="6172200" cy="5024438"/>
          </a:xfrm>
          <a:prstGeom prst="rect">
            <a:avLst/>
          </a:prstGeom>
          <a:noFill/>
          <a:extLst>
            <a:ext uri="{909E8E84-426E-40DD-AFC4-6F175D3DCCD1}">
              <a14:hiddenFill xmlns:a14="http://schemas.microsoft.com/office/drawing/2010/main">
                <a:solidFill>
                  <a:srgbClr val="FFFFFF"/>
                </a:solidFill>
              </a14:hiddenFill>
            </a:ext>
          </a:extLst>
        </p:spPr>
      </p:pic>
      <p:sp>
        <p:nvSpPr>
          <p:cNvPr id="18437" name="AutoShape 5"/>
          <p:cNvSpPr>
            <a:spLocks noChangeArrowheads="1"/>
          </p:cNvSpPr>
          <p:nvPr/>
        </p:nvSpPr>
        <p:spPr bwMode="auto">
          <a:xfrm>
            <a:off x="3429000" y="3886200"/>
            <a:ext cx="228600" cy="685800"/>
          </a:xfrm>
          <a:prstGeom prst="upArrow">
            <a:avLst>
              <a:gd name="adj1" fmla="val 50000"/>
              <a:gd name="adj2" fmla="val 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18439" name="AutoShape 7"/>
          <p:cNvSpPr>
            <a:spLocks noChangeArrowheads="1"/>
          </p:cNvSpPr>
          <p:nvPr/>
        </p:nvSpPr>
        <p:spPr bwMode="auto">
          <a:xfrm>
            <a:off x="1066800" y="2895600"/>
            <a:ext cx="1219200" cy="381000"/>
          </a:xfrm>
          <a:prstGeom prst="rightArrow">
            <a:avLst>
              <a:gd name="adj1" fmla="val 50000"/>
              <a:gd name="adj2" fmla="val 8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Tree>
    <p:extLst>
      <p:ext uri="{BB962C8B-B14F-4D97-AF65-F5344CB8AC3E}">
        <p14:creationId xmlns:p14="http://schemas.microsoft.com/office/powerpoint/2010/main" val="348696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23AE9909-DD28-4491-B72E-DEBE9660268A}" type="slidenum">
              <a:rPr lang="en-US" altLang="zh-TW"/>
              <a:pPr/>
              <a:t>5</a:t>
            </a:fld>
            <a:endParaRPr lang="en-US" altLang="zh-TW"/>
          </a:p>
        </p:txBody>
      </p:sp>
      <p:sp>
        <p:nvSpPr>
          <p:cNvPr id="7170" name="Rectangle 2"/>
          <p:cNvSpPr>
            <a:spLocks noGrp="1" noChangeArrowheads="1"/>
          </p:cNvSpPr>
          <p:nvPr>
            <p:ph type="title"/>
          </p:nvPr>
        </p:nvSpPr>
        <p:spPr/>
        <p:txBody>
          <a:bodyPr/>
          <a:lstStyle/>
          <a:p>
            <a:r>
              <a:rPr lang="en-US" altLang="zh-HK"/>
              <a:t>Questions </a:t>
            </a:r>
            <a:endParaRPr lang="en-US" altLang="zh-TW"/>
          </a:p>
        </p:txBody>
      </p:sp>
      <p:sp>
        <p:nvSpPr>
          <p:cNvPr id="7171" name="Rectangle 3"/>
          <p:cNvSpPr>
            <a:spLocks noGrp="1" noChangeArrowheads="1"/>
          </p:cNvSpPr>
          <p:nvPr>
            <p:ph type="body" idx="1"/>
          </p:nvPr>
        </p:nvSpPr>
        <p:spPr/>
        <p:txBody>
          <a:bodyPr/>
          <a:lstStyle/>
          <a:p>
            <a:r>
              <a:rPr lang="en-US" altLang="zh-HK"/>
              <a:t>a. What did you see on the X ray ?</a:t>
            </a:r>
          </a:p>
          <a:p>
            <a:r>
              <a:rPr lang="en-US" altLang="zh-HK"/>
              <a:t>b. What did it suggest?  </a:t>
            </a:r>
          </a:p>
          <a:p>
            <a:r>
              <a:rPr lang="en-US" altLang="zh-HK"/>
              <a:t>c. What nerves and vessels are at risk of the condition in b ? </a:t>
            </a:r>
          </a:p>
          <a:p>
            <a:r>
              <a:rPr lang="en-US" altLang="zh-HK"/>
              <a:t>d. What is the advice for patient to help avoid further episode of condition in b? </a:t>
            </a:r>
            <a:endParaRPr lang="en-US" altLang="zh-TW"/>
          </a:p>
        </p:txBody>
      </p:sp>
    </p:spTree>
    <p:extLst>
      <p:ext uri="{BB962C8B-B14F-4D97-AF65-F5344CB8AC3E}">
        <p14:creationId xmlns:p14="http://schemas.microsoft.com/office/powerpoint/2010/main" val="864309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8470EE64-C523-4A69-A918-7171EAA2579D}" type="slidenum">
              <a:rPr lang="en-US" altLang="zh-TW"/>
              <a:pPr/>
              <a:t>6</a:t>
            </a:fld>
            <a:endParaRPr lang="en-US" altLang="zh-TW"/>
          </a:p>
        </p:txBody>
      </p:sp>
      <p:sp>
        <p:nvSpPr>
          <p:cNvPr id="26626" name="Rectangle 2"/>
          <p:cNvSpPr>
            <a:spLocks noGrp="1" noChangeArrowheads="1"/>
          </p:cNvSpPr>
          <p:nvPr>
            <p:ph type="title"/>
          </p:nvPr>
        </p:nvSpPr>
        <p:spPr/>
        <p:txBody>
          <a:bodyPr/>
          <a:lstStyle/>
          <a:p>
            <a:r>
              <a:rPr lang="en-US" altLang="zh-HK" dirty="0" smtClean="0"/>
              <a:t>Answer</a:t>
            </a:r>
            <a:endParaRPr lang="en-US" altLang="zh-TW" dirty="0"/>
          </a:p>
        </p:txBody>
      </p:sp>
      <p:sp>
        <p:nvSpPr>
          <p:cNvPr id="26627" name="Rectangle 3"/>
          <p:cNvSpPr>
            <a:spLocks noGrp="1" noChangeArrowheads="1"/>
          </p:cNvSpPr>
          <p:nvPr>
            <p:ph type="body" idx="1"/>
          </p:nvPr>
        </p:nvSpPr>
        <p:spPr/>
        <p:txBody>
          <a:bodyPr/>
          <a:lstStyle/>
          <a:p>
            <a:pPr marL="609600" indent="-609600"/>
            <a:r>
              <a:rPr lang="en-US" altLang="zh-HK" dirty="0"/>
              <a:t>a. Fracture over the right glenoid lip (Bony </a:t>
            </a:r>
            <a:r>
              <a:rPr lang="en-US" altLang="zh-HK" dirty="0" err="1"/>
              <a:t>Bankart</a:t>
            </a:r>
            <a:r>
              <a:rPr lang="en-US" altLang="zh-HK" dirty="0"/>
              <a:t> lesion) &amp; compression fracture of the posterolateral aspect of right humeral head (Hill </a:t>
            </a:r>
            <a:r>
              <a:rPr lang="en-US" altLang="zh-HK" dirty="0" err="1"/>
              <a:t>Scahs</a:t>
            </a:r>
            <a:r>
              <a:rPr lang="en-US" altLang="zh-HK" dirty="0"/>
              <a:t> lesion) </a:t>
            </a:r>
          </a:p>
          <a:p>
            <a:pPr marL="609600" indent="-609600"/>
            <a:r>
              <a:rPr lang="en-US" altLang="zh-HK" dirty="0"/>
              <a:t>b. Recurrent right shoulder dislocation </a:t>
            </a:r>
          </a:p>
          <a:p>
            <a:pPr marL="609600" indent="-609600"/>
            <a:r>
              <a:rPr lang="en-US" altLang="zh-HK" dirty="0"/>
              <a:t>c. Right axillary &amp; </a:t>
            </a:r>
            <a:r>
              <a:rPr lang="en-US" altLang="zh-HK" dirty="0" err="1"/>
              <a:t>musculocutaneous</a:t>
            </a:r>
            <a:r>
              <a:rPr lang="en-US" altLang="zh-HK" dirty="0"/>
              <a:t> nerves &amp; vessel (axillary artery</a:t>
            </a:r>
            <a:r>
              <a:rPr lang="en-US" altLang="zh-HK" dirty="0" smtClean="0"/>
              <a:t>)</a:t>
            </a:r>
          </a:p>
          <a:p>
            <a:pPr marL="609600" indent="-609600"/>
            <a:r>
              <a:rPr lang="en-US" altLang="zh-HK" dirty="0" smtClean="0"/>
              <a:t>d. He is advised to avoid </a:t>
            </a:r>
            <a:r>
              <a:rPr lang="en-US" altLang="zh-HK" dirty="0" smtClean="0"/>
              <a:t>the </a:t>
            </a:r>
            <a:r>
              <a:rPr lang="en-US" altLang="zh-HK" dirty="0"/>
              <a:t>throwing position (abduction and external rotation of the </a:t>
            </a:r>
            <a:r>
              <a:rPr lang="en-US" altLang="zh-HK" dirty="0" smtClean="0"/>
              <a:t>arm). This is the basis of </a:t>
            </a:r>
            <a:r>
              <a:rPr lang="en-US" altLang="zh-HK" dirty="0"/>
              <a:t>the ‘apprehension test’. In this test the arm is put in the vulnerable position of abduction and external position. This will cause pain or discomfort and the patient becomes apprehensive that the shoulder will re-dislocate.</a:t>
            </a:r>
            <a:br>
              <a:rPr lang="en-US" altLang="zh-HK" dirty="0"/>
            </a:br>
            <a:r>
              <a:rPr lang="en-US" altLang="zh-HK" dirty="0" smtClean="0"/>
              <a:t> </a:t>
            </a:r>
            <a:endParaRPr lang="en-US" altLang="zh-TW" dirty="0"/>
          </a:p>
        </p:txBody>
      </p:sp>
    </p:spTree>
    <p:extLst>
      <p:ext uri="{BB962C8B-B14F-4D97-AF65-F5344CB8AC3E}">
        <p14:creationId xmlns:p14="http://schemas.microsoft.com/office/powerpoint/2010/main" val="2536273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6"/>
          <p:cNvSpPr>
            <a:spLocks noGrp="1"/>
          </p:cNvSpPr>
          <p:nvPr>
            <p:ph type="sldNum" sz="quarter" idx="12"/>
          </p:nvPr>
        </p:nvSpPr>
        <p:spPr/>
        <p:txBody>
          <a:bodyPr/>
          <a:lstStyle/>
          <a:p>
            <a:fld id="{018B52AC-36EF-499A-B2CF-475DF756E4F4}" type="slidenum">
              <a:rPr lang="en-US" altLang="zh-TW"/>
              <a:pPr/>
              <a:t>7</a:t>
            </a:fld>
            <a:endParaRPr lang="en-US" altLang="zh-TW"/>
          </a:p>
        </p:txBody>
      </p:sp>
      <p:sp>
        <p:nvSpPr>
          <p:cNvPr id="6149" name="Rectangle 5"/>
          <p:cNvSpPr>
            <a:spLocks noGrp="1" noChangeArrowheads="1"/>
          </p:cNvSpPr>
          <p:nvPr>
            <p:ph type="title"/>
          </p:nvPr>
        </p:nvSpPr>
        <p:spPr/>
        <p:txBody>
          <a:bodyPr/>
          <a:lstStyle/>
          <a:p>
            <a:r>
              <a:rPr lang="en-US" altLang="zh-HK" sz="4000"/>
              <a:t>X ray Left shoulder for comparison</a:t>
            </a:r>
            <a:endParaRPr lang="en-US" altLang="zh-TW" sz="4000"/>
          </a:p>
        </p:txBody>
      </p:sp>
      <p:sp>
        <p:nvSpPr>
          <p:cNvPr id="6151" name="Rectangle 7"/>
          <p:cNvSpPr>
            <a:spLocks noGrp="1" noChangeArrowheads="1"/>
          </p:cNvSpPr>
          <p:nvPr>
            <p:ph type="body" sz="half" idx="2"/>
          </p:nvPr>
        </p:nvSpPr>
        <p:spPr/>
        <p:txBody>
          <a:bodyPr/>
          <a:lstStyle/>
          <a:p>
            <a:endParaRPr lang="zh-HK" altLang="zh-HK"/>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676400"/>
            <a:ext cx="3983038" cy="44196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p:cNvPicPr>
            <a:picLocks noGrp="1" noChangeAspect="1" noChangeArrowheads="1"/>
          </p:cNvPicPr>
          <p:nvPr>
            <p:ph type="body" sz="half" idx="1"/>
          </p:nvPr>
        </p:nvPicPr>
        <p:blipFill>
          <a:blip r:embed="rId3">
            <a:extLst>
              <a:ext uri="{28A0092B-C50C-407E-A947-70E740481C1C}">
                <a14:useLocalDpi xmlns:a14="http://schemas.microsoft.com/office/drawing/2010/main" val="0"/>
              </a:ext>
            </a:extLst>
          </a:blip>
          <a:srcRect/>
          <a:stretch>
            <a:fillRect/>
          </a:stretch>
        </p:blipFill>
        <p:spPr>
          <a:xfrm>
            <a:off x="457200" y="1676400"/>
            <a:ext cx="4038600"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76888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5"/>
          <p:cNvSpPr>
            <a:spLocks noGrp="1"/>
          </p:cNvSpPr>
          <p:nvPr>
            <p:ph type="sldNum" sz="quarter" idx="12"/>
          </p:nvPr>
        </p:nvSpPr>
        <p:spPr/>
        <p:txBody>
          <a:bodyPr/>
          <a:lstStyle/>
          <a:p>
            <a:fld id="{4BA12351-01CC-4B82-980C-322085C52D32}" type="slidenum">
              <a:rPr lang="en-US" altLang="zh-TW"/>
              <a:pPr/>
              <a:t>8</a:t>
            </a:fld>
            <a:endParaRPr lang="en-US" altLang="zh-TW"/>
          </a:p>
        </p:txBody>
      </p:sp>
      <p:sp>
        <p:nvSpPr>
          <p:cNvPr id="8194" name="Rectangle 2"/>
          <p:cNvSpPr>
            <a:spLocks noGrp="1" noChangeArrowheads="1"/>
          </p:cNvSpPr>
          <p:nvPr>
            <p:ph type="title"/>
          </p:nvPr>
        </p:nvSpPr>
        <p:spPr/>
        <p:txBody>
          <a:bodyPr/>
          <a:lstStyle/>
          <a:p>
            <a:endParaRPr lang="zh-HK" altLang="zh-HK"/>
          </a:p>
        </p:txBody>
      </p:sp>
      <p:sp>
        <p:nvSpPr>
          <p:cNvPr id="8195" name="Rectangle 3"/>
          <p:cNvSpPr>
            <a:spLocks noGrp="1" noChangeArrowheads="1"/>
          </p:cNvSpPr>
          <p:nvPr>
            <p:ph type="body" idx="1"/>
          </p:nvPr>
        </p:nvSpPr>
        <p:spPr/>
        <p:txBody>
          <a:bodyPr/>
          <a:lstStyle/>
          <a:p>
            <a:endParaRPr lang="zh-HK" altLang="zh-HK"/>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6858000" cy="3543300"/>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371850"/>
            <a:ext cx="4476750" cy="3486150"/>
          </a:xfrm>
          <a:prstGeom prst="rect">
            <a:avLst/>
          </a:prstGeom>
          <a:noFill/>
          <a:extLst>
            <a:ext uri="{909E8E84-426E-40DD-AFC4-6F175D3DCCD1}">
              <a14:hiddenFill xmlns:a14="http://schemas.microsoft.com/office/drawing/2010/main">
                <a:solidFill>
                  <a:srgbClr val="FFFFFF"/>
                </a:solidFill>
              </a14:hiddenFill>
            </a:ext>
          </a:extLst>
        </p:spPr>
      </p:pic>
      <p:sp>
        <p:nvSpPr>
          <p:cNvPr id="8198" name="Rectangle 6"/>
          <p:cNvSpPr>
            <a:spLocks noChangeArrowheads="1"/>
          </p:cNvSpPr>
          <p:nvPr/>
        </p:nvSpPr>
        <p:spPr bwMode="auto">
          <a:xfrm>
            <a:off x="838200" y="5638800"/>
            <a:ext cx="291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HK"/>
              <a:t>Picture from google search</a:t>
            </a:r>
            <a:endParaRPr lang="en-US" altLang="zh-TW"/>
          </a:p>
        </p:txBody>
      </p:sp>
    </p:spTree>
    <p:extLst>
      <p:ext uri="{BB962C8B-B14F-4D97-AF65-F5344CB8AC3E}">
        <p14:creationId xmlns:p14="http://schemas.microsoft.com/office/powerpoint/2010/main" val="3792510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D1FC5556-4D49-4E91-95C3-F2CA0A7B65E1}" type="slidenum">
              <a:rPr lang="en-US" altLang="zh-TW"/>
              <a:pPr/>
              <a:t>9</a:t>
            </a:fld>
            <a:endParaRPr lang="en-US" altLang="zh-TW"/>
          </a:p>
        </p:txBody>
      </p:sp>
      <p:sp>
        <p:nvSpPr>
          <p:cNvPr id="9218" name="Rectangle 2"/>
          <p:cNvSpPr>
            <a:spLocks noGrp="1" noChangeArrowheads="1"/>
          </p:cNvSpPr>
          <p:nvPr>
            <p:ph type="title"/>
          </p:nvPr>
        </p:nvSpPr>
        <p:spPr/>
        <p:txBody>
          <a:bodyPr/>
          <a:lstStyle/>
          <a:p>
            <a:r>
              <a:rPr lang="en-US" altLang="zh-HK"/>
              <a:t>Case 2 </a:t>
            </a:r>
            <a:endParaRPr lang="en-US" altLang="zh-TW"/>
          </a:p>
        </p:txBody>
      </p:sp>
      <p:sp>
        <p:nvSpPr>
          <p:cNvPr id="9219" name="Rectangle 3"/>
          <p:cNvSpPr>
            <a:spLocks noGrp="1" noChangeArrowheads="1"/>
          </p:cNvSpPr>
          <p:nvPr>
            <p:ph type="body" idx="1"/>
          </p:nvPr>
        </p:nvSpPr>
        <p:spPr/>
        <p:txBody>
          <a:bodyPr/>
          <a:lstStyle/>
          <a:p>
            <a:r>
              <a:rPr lang="en-US" altLang="zh-HK"/>
              <a:t>17/M, GPH </a:t>
            </a:r>
          </a:p>
          <a:p>
            <a:r>
              <a:rPr lang="en-US" altLang="zh-HK"/>
              <a:t>c/o SOB in the morning </a:t>
            </a:r>
          </a:p>
          <a:p>
            <a:r>
              <a:rPr lang="en-US" altLang="zh-HK"/>
              <a:t>Associated with central pleuritic chest discomfort &amp; odynopagia + </a:t>
            </a:r>
          </a:p>
          <a:p>
            <a:r>
              <a:rPr lang="en-US" altLang="zh-HK"/>
              <a:t>Cough, sputum -ve </a:t>
            </a:r>
          </a:p>
          <a:p>
            <a:r>
              <a:rPr lang="en-US" altLang="zh-HK"/>
              <a:t>Recalled carried 2 boxes of water (24 bottles of 600ml H2O) the previous night </a:t>
            </a:r>
            <a:endParaRPr lang="en-US" altLang="zh-TW"/>
          </a:p>
        </p:txBody>
      </p:sp>
    </p:spTree>
    <p:extLst>
      <p:ext uri="{BB962C8B-B14F-4D97-AF65-F5344CB8AC3E}">
        <p14:creationId xmlns:p14="http://schemas.microsoft.com/office/powerpoint/2010/main" val="3200710363"/>
      </p:ext>
    </p:extLst>
  </p:cSld>
  <p:clrMapOvr>
    <a:masterClrMapping/>
  </p:clrMapOvr>
</p:sld>
</file>

<file path=ppt/theme/theme1.xml><?xml version="1.0" encoding="utf-8"?>
<a:theme xmlns:a="http://schemas.openxmlformats.org/drawingml/2006/main" name="Template 1">
  <a:themeElements>
    <a:clrScheme name="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 1">
      <a:majorFont>
        <a:latin typeface="Arial Black"/>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TotalTime>
  <Words>1031</Words>
  <Application>Microsoft Office PowerPoint</Application>
  <PresentationFormat>如螢幕大小 (4:3)</PresentationFormat>
  <Paragraphs>165</Paragraphs>
  <Slides>36</Slides>
  <Notes>2</Notes>
  <HiddenSlides>0</HiddenSlides>
  <MMClips>0</MMClips>
  <ScaleCrop>false</ScaleCrop>
  <HeadingPairs>
    <vt:vector size="4" baseType="variant">
      <vt:variant>
        <vt:lpstr>佈景主題</vt:lpstr>
      </vt:variant>
      <vt:variant>
        <vt:i4>1</vt:i4>
      </vt:variant>
      <vt:variant>
        <vt:lpstr>投影片標題</vt:lpstr>
      </vt:variant>
      <vt:variant>
        <vt:i4>36</vt:i4>
      </vt:variant>
    </vt:vector>
  </HeadingPairs>
  <TitlesOfParts>
    <vt:vector size="37" baseType="lpstr">
      <vt:lpstr>Template 1</vt:lpstr>
      <vt:lpstr>OSCE </vt:lpstr>
      <vt:lpstr>Case 1 </vt:lpstr>
      <vt:lpstr>X ray R shoulder </vt:lpstr>
      <vt:lpstr>X ray R shoulder </vt:lpstr>
      <vt:lpstr>Questions </vt:lpstr>
      <vt:lpstr>Answer</vt:lpstr>
      <vt:lpstr>X ray Left shoulder for comparison</vt:lpstr>
      <vt:lpstr>PowerPoint 簡報</vt:lpstr>
      <vt:lpstr>Case 2 </vt:lpstr>
      <vt:lpstr>CXR </vt:lpstr>
      <vt:lpstr>Neck X ray </vt:lpstr>
      <vt:lpstr>Questions </vt:lpstr>
      <vt:lpstr>Answer</vt:lpstr>
      <vt:lpstr>CT thorax </vt:lpstr>
      <vt:lpstr>Case 3</vt:lpstr>
      <vt:lpstr>X ray hip</vt:lpstr>
      <vt:lpstr>Questions </vt:lpstr>
      <vt:lpstr>Answer</vt:lpstr>
      <vt:lpstr>Answer</vt:lpstr>
      <vt:lpstr>PowerPoint 簡報</vt:lpstr>
      <vt:lpstr>Trethowan sign</vt:lpstr>
      <vt:lpstr>Salter Harris Epiphyseal Injury</vt:lpstr>
      <vt:lpstr>Case 4 </vt:lpstr>
      <vt:lpstr>ECG </vt:lpstr>
      <vt:lpstr>Right sided ECG </vt:lpstr>
      <vt:lpstr>Questions </vt:lpstr>
      <vt:lpstr>Answer </vt:lpstr>
      <vt:lpstr>Progress</vt:lpstr>
      <vt:lpstr>Case 5</vt:lpstr>
      <vt:lpstr>CT brain </vt:lpstr>
      <vt:lpstr>CT brain </vt:lpstr>
      <vt:lpstr>Questions </vt:lpstr>
      <vt:lpstr>Answer</vt:lpstr>
      <vt:lpstr>Answer </vt:lpstr>
      <vt:lpstr>That’s all  Any questions ? </vt:lpstr>
      <vt:lpstr>Acknowledgement</vt:lpstr>
    </vt:vector>
  </TitlesOfParts>
  <Company>Hospital Authority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(Subject)</dc:title>
  <dc:creator>ntwtmaccro</dc:creator>
  <cp:lastModifiedBy>pohuser</cp:lastModifiedBy>
  <cp:revision>9</cp:revision>
  <dcterms:created xsi:type="dcterms:W3CDTF">2009-07-21T08:13:00Z</dcterms:created>
  <dcterms:modified xsi:type="dcterms:W3CDTF">2015-10-02T22:51:41Z</dcterms:modified>
</cp:coreProperties>
</file>