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62" r:id="rId5"/>
    <p:sldId id="263" r:id="rId6"/>
    <p:sldId id="265" r:id="rId7"/>
    <p:sldId id="266" r:id="rId8"/>
    <p:sldId id="268" r:id="rId9"/>
    <p:sldId id="267" r:id="rId10"/>
  </p:sldIdLst>
  <p:sldSz cx="9144000" cy="6858000" type="screen4x3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466" autoAdjust="0"/>
  </p:normalViewPr>
  <p:slideViewPr>
    <p:cSldViewPr>
      <p:cViewPr varScale="1">
        <p:scale>
          <a:sx n="67" d="100"/>
          <a:sy n="67" d="100"/>
        </p:scale>
        <p:origin x="-147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0BA1D-E09F-474B-A9CA-1D65D1B7B394}" type="datetimeFigureOut">
              <a:rPr lang="zh-HK" altLang="en-US" smtClean="0"/>
              <a:t>30/3/2017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51B98-13B6-49A3-AE72-3CD18A51A41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56382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0BA1D-E09F-474B-A9CA-1D65D1B7B394}" type="datetimeFigureOut">
              <a:rPr lang="zh-HK" altLang="en-US" smtClean="0"/>
              <a:t>30/3/2017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51B98-13B6-49A3-AE72-3CD18A51A41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57108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0BA1D-E09F-474B-A9CA-1D65D1B7B394}" type="datetimeFigureOut">
              <a:rPr lang="zh-HK" altLang="en-US" smtClean="0"/>
              <a:t>30/3/2017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51B98-13B6-49A3-AE72-3CD18A51A41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1138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0BA1D-E09F-474B-A9CA-1D65D1B7B394}" type="datetimeFigureOut">
              <a:rPr lang="zh-HK" altLang="en-US" smtClean="0"/>
              <a:t>30/3/2017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51B98-13B6-49A3-AE72-3CD18A51A41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74326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0BA1D-E09F-474B-A9CA-1D65D1B7B394}" type="datetimeFigureOut">
              <a:rPr lang="zh-HK" altLang="en-US" smtClean="0"/>
              <a:t>30/3/2017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51B98-13B6-49A3-AE72-3CD18A51A41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95260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0BA1D-E09F-474B-A9CA-1D65D1B7B394}" type="datetimeFigureOut">
              <a:rPr lang="zh-HK" altLang="en-US" smtClean="0"/>
              <a:t>30/3/2017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51B98-13B6-49A3-AE72-3CD18A51A41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28210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0BA1D-E09F-474B-A9CA-1D65D1B7B394}" type="datetimeFigureOut">
              <a:rPr lang="zh-HK" altLang="en-US" smtClean="0"/>
              <a:t>30/3/2017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51B98-13B6-49A3-AE72-3CD18A51A41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548037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0BA1D-E09F-474B-A9CA-1D65D1B7B394}" type="datetimeFigureOut">
              <a:rPr lang="zh-HK" altLang="en-US" smtClean="0"/>
              <a:t>30/3/2017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51B98-13B6-49A3-AE72-3CD18A51A41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81062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0BA1D-E09F-474B-A9CA-1D65D1B7B394}" type="datetimeFigureOut">
              <a:rPr lang="zh-HK" altLang="en-US" smtClean="0"/>
              <a:t>30/3/2017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51B98-13B6-49A3-AE72-3CD18A51A41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61139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0BA1D-E09F-474B-A9CA-1D65D1B7B394}" type="datetimeFigureOut">
              <a:rPr lang="zh-HK" altLang="en-US" smtClean="0"/>
              <a:t>30/3/2017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51B98-13B6-49A3-AE72-3CD18A51A41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16922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0BA1D-E09F-474B-A9CA-1D65D1B7B394}" type="datetimeFigureOut">
              <a:rPr lang="zh-HK" altLang="en-US" smtClean="0"/>
              <a:t>30/3/2017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51B98-13B6-49A3-AE72-3CD18A51A41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51823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0BA1D-E09F-474B-A9CA-1D65D1B7B394}" type="datetimeFigureOut">
              <a:rPr lang="zh-HK" altLang="en-US" smtClean="0"/>
              <a:t>30/3/2017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51B98-13B6-49A3-AE72-3CD18A51A41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33326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HK" dirty="0" smtClean="0"/>
              <a:t>Quiz </a:t>
            </a:r>
            <a:r>
              <a:rPr lang="en-US" altLang="zh-HK" dirty="0" smtClean="0"/>
              <a:t> with answer</a:t>
            </a:r>
            <a:endParaRPr lang="zh-HK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HK" dirty="0" smtClean="0"/>
              <a:t>5 Apr 2017</a:t>
            </a:r>
          </a:p>
          <a:p>
            <a:r>
              <a:rPr lang="en-US" altLang="zh-HK" dirty="0" smtClean="0"/>
              <a:t>PYNEH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591526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13742" y="116632"/>
            <a:ext cx="8229600" cy="1143000"/>
          </a:xfrm>
        </p:spPr>
        <p:txBody>
          <a:bodyPr>
            <a:noAutofit/>
          </a:bodyPr>
          <a:lstStyle/>
          <a:p>
            <a:r>
              <a:rPr lang="en-US" altLang="zh-HK" sz="3200" dirty="0" smtClean="0"/>
              <a:t>Q1. A 6-year-old girl had a fall on level ground.  She complained of pain over left forearms.</a:t>
            </a:r>
            <a:endParaRPr lang="zh-HK" altLang="en-US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zh-HK" sz="2400" dirty="0" smtClean="0"/>
              <a:t>X-rays of both forearms were taken.</a:t>
            </a:r>
          </a:p>
          <a:p>
            <a:endParaRPr lang="en-US" altLang="zh-HK" sz="2400" dirty="0" smtClean="0"/>
          </a:p>
          <a:p>
            <a:r>
              <a:rPr lang="en-US" altLang="zh-HK" sz="2400" dirty="0" smtClean="0"/>
              <a:t>What are the injuries identified in this set of X-ray?</a:t>
            </a:r>
          </a:p>
          <a:p>
            <a:endParaRPr lang="en-US" altLang="zh-HK" sz="2400" dirty="0" smtClean="0"/>
          </a:p>
          <a:p>
            <a:r>
              <a:rPr lang="en-US" altLang="zh-HK" sz="2400" dirty="0" smtClean="0"/>
              <a:t>1.	</a:t>
            </a:r>
            <a:r>
              <a:rPr lang="en-US" altLang="zh-HK" sz="2400" dirty="0"/>
              <a:t>Dislocation of radial head (left)</a:t>
            </a:r>
          </a:p>
          <a:p>
            <a:r>
              <a:rPr lang="en-US" altLang="zh-HK" sz="2400" dirty="0" smtClean="0"/>
              <a:t>2.     Plastic </a:t>
            </a:r>
            <a:r>
              <a:rPr lang="en-US" altLang="zh-HK" sz="2400" dirty="0"/>
              <a:t>Bowing of ulna (left)</a:t>
            </a:r>
          </a:p>
          <a:p>
            <a:endParaRPr lang="en-US" altLang="zh-HK" sz="2400" dirty="0" smtClean="0"/>
          </a:p>
          <a:p>
            <a:r>
              <a:rPr lang="en-US" altLang="zh-HK" sz="2400" dirty="0" smtClean="0"/>
              <a:t>What treatment will you recommend?</a:t>
            </a:r>
          </a:p>
          <a:p>
            <a:pPr marL="0" indent="0">
              <a:buNone/>
            </a:pPr>
            <a:r>
              <a:rPr lang="en-US" altLang="zh-HK" sz="2400" dirty="0"/>
              <a:t>CR + POP</a:t>
            </a:r>
            <a:endParaRPr lang="en-US" altLang="zh-HK" sz="2400" dirty="0" smtClean="0"/>
          </a:p>
          <a:p>
            <a:endParaRPr lang="zh-HK" altLang="en-US" sz="2400" dirty="0"/>
          </a:p>
        </p:txBody>
      </p:sp>
    </p:spTree>
    <p:extLst>
      <p:ext uri="{BB962C8B-B14F-4D97-AF65-F5344CB8AC3E}">
        <p14:creationId xmlns:p14="http://schemas.microsoft.com/office/powerpoint/2010/main" val="733782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Q1 Fig </a:t>
            </a:r>
            <a:r>
              <a:rPr lang="en-US" altLang="zh-HK" dirty="0" smtClean="0"/>
              <a:t>1e: POP</a:t>
            </a:r>
            <a:endParaRPr lang="zh-HK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66" y="1600200"/>
            <a:ext cx="2846468" cy="4525963"/>
          </a:xfrm>
        </p:spPr>
      </p:pic>
    </p:spTree>
    <p:extLst>
      <p:ext uri="{BB962C8B-B14F-4D97-AF65-F5344CB8AC3E}">
        <p14:creationId xmlns:p14="http://schemas.microsoft.com/office/powerpoint/2010/main" val="875400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32110" y="476672"/>
            <a:ext cx="8784976" cy="1143000"/>
          </a:xfrm>
        </p:spPr>
        <p:txBody>
          <a:bodyPr>
            <a:noAutofit/>
          </a:bodyPr>
          <a:lstStyle/>
          <a:p>
            <a:r>
              <a:rPr lang="en-US" altLang="zh-HK" sz="3200" dirty="0" smtClean="0"/>
              <a:t>Q2: M/51 back seat passenger  of a car injured in RTA.  He complained of abdominal and back pain.</a:t>
            </a:r>
            <a:endParaRPr lang="zh-HK" altLang="en-US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2060848"/>
            <a:ext cx="8229600" cy="39498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HK" sz="3000" dirty="0" smtClean="0"/>
              <a:t>1.What </a:t>
            </a:r>
            <a:r>
              <a:rPr lang="en-US" altLang="zh-HK" sz="3000" dirty="0" smtClean="0"/>
              <a:t>injury is present in the LS spine X-ray?</a:t>
            </a:r>
          </a:p>
          <a:p>
            <a:pPr marL="0" indent="0">
              <a:buNone/>
            </a:pPr>
            <a:r>
              <a:rPr lang="en-US" altLang="zh-HK" sz="3000" dirty="0" smtClean="0"/>
              <a:t>-  Chance </a:t>
            </a:r>
            <a:r>
              <a:rPr lang="en-US" altLang="zh-HK" sz="3000" dirty="0"/>
              <a:t>#</a:t>
            </a:r>
            <a:endParaRPr lang="en-US" altLang="zh-HK" sz="3000" dirty="0" smtClean="0"/>
          </a:p>
          <a:p>
            <a:pPr marL="0" indent="0">
              <a:buNone/>
            </a:pPr>
            <a:r>
              <a:rPr lang="en-US" altLang="zh-HK" sz="3000" dirty="0" smtClean="0"/>
              <a:t>2.What </a:t>
            </a:r>
            <a:r>
              <a:rPr lang="en-US" altLang="zh-HK" sz="3000" dirty="0" smtClean="0"/>
              <a:t>is the mechanism of injury?</a:t>
            </a:r>
          </a:p>
          <a:p>
            <a:pPr marL="0" indent="0">
              <a:buNone/>
            </a:pPr>
            <a:r>
              <a:rPr lang="en-US" altLang="zh-HK" sz="3000" dirty="0" smtClean="0"/>
              <a:t>-  Flexion-distraction </a:t>
            </a:r>
            <a:r>
              <a:rPr lang="en-US" altLang="zh-HK" sz="3000" dirty="0"/>
              <a:t>of the spine</a:t>
            </a:r>
            <a:endParaRPr lang="en-US" altLang="zh-HK" sz="3000" dirty="0" smtClean="0"/>
          </a:p>
          <a:p>
            <a:pPr marL="0" indent="0">
              <a:buNone/>
            </a:pPr>
            <a:r>
              <a:rPr lang="en-US" altLang="zh-HK" sz="3000" dirty="0" smtClean="0"/>
              <a:t>3.What intra-abdominal injuries will you </a:t>
            </a:r>
            <a:r>
              <a:rPr lang="en-US" altLang="zh-HK" sz="3000" dirty="0" smtClean="0"/>
              <a:t>consider?</a:t>
            </a:r>
            <a:endParaRPr lang="en-US" altLang="zh-HK" sz="3000" dirty="0" smtClean="0"/>
          </a:p>
          <a:p>
            <a:pPr marL="0" indent="0">
              <a:buNone/>
            </a:pPr>
            <a:r>
              <a:rPr lang="en-US" altLang="zh-HK" dirty="0"/>
              <a:t> </a:t>
            </a:r>
            <a:r>
              <a:rPr lang="en-US" altLang="zh-HK" dirty="0" smtClean="0"/>
              <a:t>- mesenteric tear or small </a:t>
            </a:r>
            <a:r>
              <a:rPr lang="en-US" altLang="zh-HK" dirty="0"/>
              <a:t>bowel perforation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4277935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106688" cy="1143000"/>
          </a:xfrm>
        </p:spPr>
        <p:txBody>
          <a:bodyPr>
            <a:normAutofit fontScale="90000"/>
          </a:bodyPr>
          <a:lstStyle/>
          <a:p>
            <a:r>
              <a:rPr lang="en-US" altLang="zh-HK" dirty="0" smtClean="0"/>
              <a:t>Q2 Fig </a:t>
            </a:r>
            <a:r>
              <a:rPr lang="en-US" altLang="zh-HK" dirty="0" smtClean="0"/>
              <a:t>2c: CT</a:t>
            </a:r>
            <a:endParaRPr lang="zh-HK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</p:spTree>
    <p:extLst>
      <p:ext uri="{BB962C8B-B14F-4D97-AF65-F5344CB8AC3E}">
        <p14:creationId xmlns:p14="http://schemas.microsoft.com/office/powerpoint/2010/main" val="1846112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715200" cy="1354162"/>
          </a:xfrm>
        </p:spPr>
        <p:txBody>
          <a:bodyPr>
            <a:normAutofit/>
          </a:bodyPr>
          <a:lstStyle/>
          <a:p>
            <a:r>
              <a:rPr lang="en-US" altLang="zh-HK" sz="2800" dirty="0" smtClean="0"/>
              <a:t>Q3: This 80-year-old woman has chest discomfort for 2 days.  She has hypertension with treatment.</a:t>
            </a:r>
            <a:endParaRPr lang="zh-HK" altLang="en-US" sz="2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>
            <a:normAutofit fontScale="85000" lnSpcReduction="20000"/>
          </a:bodyPr>
          <a:lstStyle/>
          <a:p>
            <a:r>
              <a:rPr lang="en-US" altLang="zh-HK" dirty="0" smtClean="0"/>
              <a:t>1</a:t>
            </a:r>
            <a:r>
              <a:rPr lang="en-US" altLang="zh-HK" dirty="0" smtClean="0"/>
              <a:t>.	What are your ECG findings?</a:t>
            </a:r>
          </a:p>
          <a:p>
            <a:pPr marL="0" indent="0">
              <a:buNone/>
            </a:pPr>
            <a:r>
              <a:rPr lang="it-IT" altLang="zh-HK" dirty="0" smtClean="0"/>
              <a:t>- Diffuse </a:t>
            </a:r>
            <a:r>
              <a:rPr lang="it-IT" altLang="zh-HK" dirty="0"/>
              <a:t>STD i.e. I, II, III, aVf, V2-6; STE aVr, aVL; atrial fib</a:t>
            </a:r>
            <a:endParaRPr lang="en-US" altLang="zh-HK" dirty="0" smtClean="0"/>
          </a:p>
          <a:p>
            <a:r>
              <a:rPr lang="en-US" altLang="zh-HK" dirty="0" smtClean="0"/>
              <a:t>2.	Which is the likely culprit vessel?</a:t>
            </a:r>
          </a:p>
          <a:p>
            <a:pPr marL="0" indent="0">
              <a:buNone/>
            </a:pPr>
            <a:r>
              <a:rPr lang="en-US" altLang="zh-HK" dirty="0" smtClean="0"/>
              <a:t>- either </a:t>
            </a:r>
            <a:r>
              <a:rPr lang="en-US" altLang="zh-HK" dirty="0"/>
              <a:t>LMCA or 3VD with severe obstruction</a:t>
            </a:r>
            <a:endParaRPr lang="en-US" altLang="zh-HK" dirty="0" smtClean="0"/>
          </a:p>
          <a:p>
            <a:r>
              <a:rPr lang="en-US" altLang="zh-HK" dirty="0" smtClean="0"/>
              <a:t>3.	Which ECG feature is important for prognosis?</a:t>
            </a:r>
          </a:p>
          <a:p>
            <a:pPr marL="0" indent="0">
              <a:buNone/>
            </a:pPr>
            <a:r>
              <a:rPr lang="en-US" altLang="zh-HK" dirty="0"/>
              <a:t>-</a:t>
            </a:r>
            <a:r>
              <a:rPr lang="en-US" altLang="zh-HK" dirty="0" smtClean="0"/>
              <a:t>STE </a:t>
            </a:r>
            <a:r>
              <a:rPr lang="en-US" altLang="zh-HK" dirty="0"/>
              <a:t>in </a:t>
            </a:r>
            <a:r>
              <a:rPr lang="en-US" altLang="zh-HK" dirty="0" err="1"/>
              <a:t>aVR</a:t>
            </a:r>
            <a:r>
              <a:rPr lang="en-US" altLang="zh-HK" dirty="0"/>
              <a:t> ≥ 0.5mm was associated with a 4-fold increase in mortality</a:t>
            </a:r>
          </a:p>
          <a:p>
            <a:pPr marL="0" indent="0">
              <a:buNone/>
            </a:pPr>
            <a:r>
              <a:rPr lang="en-US" altLang="zh-HK" dirty="0" smtClean="0"/>
              <a:t>-STE </a:t>
            </a:r>
            <a:r>
              <a:rPr lang="en-US" altLang="zh-HK" dirty="0"/>
              <a:t>in </a:t>
            </a:r>
            <a:r>
              <a:rPr lang="en-US" altLang="zh-HK" dirty="0" err="1"/>
              <a:t>aVR</a:t>
            </a:r>
            <a:r>
              <a:rPr lang="en-US" altLang="zh-HK" dirty="0"/>
              <a:t> ≥ 1mm was associated with a 6- to 7-fold increase in mortality</a:t>
            </a:r>
          </a:p>
          <a:p>
            <a:pPr marL="0" indent="0">
              <a:buNone/>
            </a:pPr>
            <a:r>
              <a:rPr lang="en-US" altLang="zh-HK" dirty="0"/>
              <a:t>-</a:t>
            </a:r>
            <a:r>
              <a:rPr lang="en-US" altLang="zh-HK" dirty="0" smtClean="0"/>
              <a:t>STE </a:t>
            </a:r>
            <a:r>
              <a:rPr lang="en-US" altLang="zh-HK" dirty="0"/>
              <a:t>in </a:t>
            </a:r>
            <a:r>
              <a:rPr lang="en-US" altLang="zh-HK" dirty="0" err="1"/>
              <a:t>aVR</a:t>
            </a:r>
            <a:r>
              <a:rPr lang="en-US" altLang="zh-HK" dirty="0"/>
              <a:t> ≥ 1.5mm has been associated with mortalities ranging from 20-75%</a:t>
            </a:r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417512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-531440"/>
            <a:ext cx="11881320" cy="7389440"/>
          </a:xfrm>
        </p:spPr>
      </p:pic>
    </p:spTree>
    <p:extLst>
      <p:ext uri="{BB962C8B-B14F-4D97-AF65-F5344CB8AC3E}">
        <p14:creationId xmlns:p14="http://schemas.microsoft.com/office/powerpoint/2010/main" val="329886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Q4: M/36 with ankle sprain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HK" sz="2400" dirty="0" smtClean="0"/>
              <a:t>Refer to the ankle X-ray:</a:t>
            </a:r>
          </a:p>
          <a:p>
            <a:r>
              <a:rPr lang="en-US" altLang="zh-HK" sz="2400" dirty="0" smtClean="0"/>
              <a:t>1. point out the abnormal findings</a:t>
            </a:r>
          </a:p>
          <a:p>
            <a:pPr marL="0" indent="0">
              <a:buNone/>
            </a:pPr>
            <a:r>
              <a:rPr lang="en-US" altLang="zh-HK" sz="2400" dirty="0" smtClean="0"/>
              <a:t>- Oblique # of distal fibular with no displacement above the </a:t>
            </a:r>
            <a:r>
              <a:rPr lang="en-US" altLang="zh-HK" sz="2400" dirty="0" err="1" smtClean="0"/>
              <a:t>tibio</a:t>
            </a:r>
            <a:r>
              <a:rPr lang="en-US" altLang="zh-HK" sz="2400" dirty="0" smtClean="0"/>
              <a:t>-fibular syndesmosis. </a:t>
            </a:r>
          </a:p>
          <a:p>
            <a:pPr marL="0" indent="0">
              <a:buNone/>
            </a:pPr>
            <a:r>
              <a:rPr lang="en-US" altLang="zh-HK" sz="2400" dirty="0" smtClean="0"/>
              <a:t>- Widening of space between medial </a:t>
            </a:r>
            <a:r>
              <a:rPr lang="en-US" altLang="zh-HK" sz="2400" dirty="0" err="1" smtClean="0"/>
              <a:t>malleulus</a:t>
            </a:r>
            <a:r>
              <a:rPr lang="en-US" altLang="zh-HK" sz="2400" dirty="0" smtClean="0"/>
              <a:t> and talus</a:t>
            </a:r>
            <a:endParaRPr lang="en-US" altLang="zh-HK" sz="2400" dirty="0" smtClean="0"/>
          </a:p>
          <a:p>
            <a:r>
              <a:rPr lang="en-US" altLang="zh-HK" sz="2400" dirty="0" smtClean="0"/>
              <a:t>What might be the likely mechanism of injury</a:t>
            </a:r>
          </a:p>
          <a:p>
            <a:pPr marL="0" indent="0">
              <a:buNone/>
            </a:pPr>
            <a:r>
              <a:rPr lang="en-US" altLang="zh-HK" sz="2400" dirty="0" smtClean="0"/>
              <a:t>- External rotation + eversion</a:t>
            </a:r>
            <a:endParaRPr lang="en-US" altLang="zh-HK" sz="2400" dirty="0"/>
          </a:p>
          <a:p>
            <a:r>
              <a:rPr lang="en-US" altLang="zh-HK" sz="2400" dirty="0" smtClean="0"/>
              <a:t>Which ligaments are involved?</a:t>
            </a:r>
          </a:p>
          <a:p>
            <a:pPr marL="0" indent="0">
              <a:buNone/>
            </a:pPr>
            <a:r>
              <a:rPr lang="en-US" altLang="zh-HK" sz="2400" dirty="0" smtClean="0"/>
              <a:t>- Deltoid ligament and anterior </a:t>
            </a:r>
            <a:r>
              <a:rPr lang="en-US" altLang="zh-HK" sz="2400" dirty="0" err="1" smtClean="0"/>
              <a:t>tibio</a:t>
            </a:r>
            <a:r>
              <a:rPr lang="en-US" altLang="zh-HK" sz="2400" dirty="0" smtClean="0"/>
              <a:t>-fibular ligament</a:t>
            </a:r>
            <a:endParaRPr lang="zh-HK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958673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81149" y="3454922"/>
            <a:ext cx="2262851" cy="1021406"/>
          </a:xfrm>
        </p:spPr>
        <p:txBody>
          <a:bodyPr/>
          <a:lstStyle/>
          <a:p>
            <a:r>
              <a:rPr lang="en-US" altLang="zh-HK" dirty="0">
                <a:solidFill>
                  <a:schemeClr val="bg1"/>
                </a:solidFill>
              </a:rPr>
              <a:t>Fig. 8</a:t>
            </a:r>
            <a:endParaRPr lang="zh-HK" altLang="en-US" dirty="0">
              <a:solidFill>
                <a:schemeClr val="bg1"/>
              </a:solidFill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536" y="112856"/>
            <a:ext cx="3516302" cy="674514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3047" y="-5848"/>
            <a:ext cx="40145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2902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208</Words>
  <Application>Microsoft Office PowerPoint</Application>
  <PresentationFormat>如螢幕大小 (4:3)</PresentationFormat>
  <Paragraphs>41</Paragraphs>
  <Slides>9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0" baseType="lpstr">
      <vt:lpstr>Office 佈景主題</vt:lpstr>
      <vt:lpstr>Quiz  with answer</vt:lpstr>
      <vt:lpstr>Q1. A 6-year-old girl had a fall on level ground.  She complained of pain over left forearms.</vt:lpstr>
      <vt:lpstr>Q1 Fig 1e: POP</vt:lpstr>
      <vt:lpstr>Q2: M/51 back seat passenger  of a car injured in RTA.  He complained of abdominal and back pain.</vt:lpstr>
      <vt:lpstr>Q2 Fig 2c: CT</vt:lpstr>
      <vt:lpstr>Q3: This 80-year-old woman has chest discomfort for 2 days.  She has hypertension with treatment.</vt:lpstr>
      <vt:lpstr>PowerPoint 簡報</vt:lpstr>
      <vt:lpstr>Q4: M/36 with ankle sprain</vt:lpstr>
      <vt:lpstr>Fig. 8</vt:lpstr>
    </vt:vector>
  </TitlesOfParts>
  <Company>Hospital Authority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Quiz</dc:title>
  <dc:creator>CE</dc:creator>
  <cp:lastModifiedBy>CE</cp:lastModifiedBy>
  <cp:revision>11</cp:revision>
  <dcterms:created xsi:type="dcterms:W3CDTF">2017-03-30T02:13:09Z</dcterms:created>
  <dcterms:modified xsi:type="dcterms:W3CDTF">2017-03-30T03:22:55Z</dcterms:modified>
</cp:coreProperties>
</file>