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8" r:id="rId9"/>
    <p:sldId id="293" r:id="rId10"/>
    <p:sldId id="270" r:id="rId11"/>
    <p:sldId id="271" r:id="rId12"/>
    <p:sldId id="272" r:id="rId13"/>
    <p:sldId id="291" r:id="rId14"/>
    <p:sldId id="295" r:id="rId15"/>
    <p:sldId id="275" r:id="rId16"/>
    <p:sldId id="283" r:id="rId17"/>
    <p:sldId id="284" r:id="rId18"/>
    <p:sldId id="285" r:id="rId19"/>
    <p:sldId id="286" r:id="rId20"/>
    <p:sldId id="296" r:id="rId21"/>
    <p:sldId id="276" r:id="rId22"/>
    <p:sldId id="287" r:id="rId23"/>
    <p:sldId id="277" r:id="rId24"/>
    <p:sldId id="278" r:id="rId25"/>
    <p:sldId id="279" r:id="rId26"/>
    <p:sldId id="280" r:id="rId27"/>
    <p:sldId id="282" r:id="rId28"/>
    <p:sldId id="297" r:id="rId29"/>
    <p:sldId id="298" r:id="rId30"/>
    <p:sldId id="263" r:id="rId31"/>
    <p:sldId id="299" r:id="rId32"/>
    <p:sldId id="265" r:id="rId33"/>
    <p:sldId id="289" r:id="rId34"/>
    <p:sldId id="266" r:id="rId35"/>
    <p:sldId id="267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>
        <p:scale>
          <a:sx n="92" d="100"/>
          <a:sy n="92" d="100"/>
        </p:scale>
        <p:origin x="78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A621-96BD-8B4B-A9C4-9631DB34B77B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5F9D-BEFD-A545-A3B9-DCE65496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94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3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2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1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5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JCM 08/2017</a:t>
            </a:r>
            <a:br>
              <a:rPr lang="en-US" dirty="0" smtClean="0"/>
            </a:br>
            <a:r>
              <a:rPr lang="en-US" dirty="0" smtClean="0"/>
              <a:t>OSCE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RTSKH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</a:t>
            </a:r>
            <a:r>
              <a:rPr lang="en-US" dirty="0"/>
              <a:t>Great Saphenous Vein (GSV)</a:t>
            </a:r>
          </a:p>
          <a:p>
            <a:r>
              <a:rPr lang="en-US" dirty="0" smtClean="0"/>
              <a:t>B: Common Femoral Artery (CFA)</a:t>
            </a:r>
          </a:p>
          <a:p>
            <a:r>
              <a:rPr lang="en-US" dirty="0" smtClean="0"/>
              <a:t>C: </a:t>
            </a:r>
            <a:r>
              <a:rPr lang="en-US" dirty="0"/>
              <a:t>Common Femoral Vein (CFV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Describe the USG finding </a:t>
            </a:r>
            <a:br>
              <a:rPr lang="en-US" dirty="0" smtClean="0"/>
            </a:br>
            <a:r>
              <a:rPr lang="en-US" dirty="0" smtClean="0"/>
              <a:t>C. What is the Diagnosis</a:t>
            </a:r>
            <a:endParaRPr lang="en-US" dirty="0"/>
          </a:p>
        </p:txBody>
      </p:sp>
      <p:pic>
        <p:nvPicPr>
          <p:cNvPr id="4" name="Shape 109" descr="IMG_9705e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71906" y="2016125"/>
            <a:ext cx="7795127" cy="42941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00908" y="5783840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5008" y="5783840"/>
            <a:ext cx="189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Non-Compressive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B: </a:t>
            </a:r>
          </a:p>
          <a:p>
            <a:pPr lvl="1"/>
            <a:r>
              <a:rPr lang="en-US" dirty="0" smtClean="0"/>
              <a:t>Echogenic thrombus in Left common femoral vein</a:t>
            </a:r>
          </a:p>
          <a:p>
            <a:pPr lvl="1"/>
            <a:r>
              <a:rPr lang="en-US" dirty="0" smtClean="0"/>
              <a:t>CFV non-compressible</a:t>
            </a:r>
          </a:p>
          <a:p>
            <a:pPr lvl="1"/>
            <a:endParaRPr lang="en-US" dirty="0"/>
          </a:p>
          <a:p>
            <a:r>
              <a:rPr lang="en-US" dirty="0" smtClean="0"/>
              <a:t>C: Left lower limb deep vein thrombosis (DVT)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What are the </a:t>
            </a:r>
            <a:r>
              <a:rPr lang="en-US" dirty="0" err="1" smtClean="0"/>
              <a:t>sonographic</a:t>
            </a:r>
            <a:r>
              <a:rPr lang="en-US" dirty="0" smtClean="0"/>
              <a:t> signs of DVT?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non-compressible venous </a:t>
            </a:r>
            <a:r>
              <a:rPr lang="en-US" dirty="0" smtClean="0"/>
              <a:t>segment</a:t>
            </a:r>
          </a:p>
          <a:p>
            <a:r>
              <a:rPr lang="en-US" dirty="0"/>
              <a:t>e</a:t>
            </a:r>
            <a:r>
              <a:rPr lang="en-US" dirty="0" smtClean="0"/>
              <a:t>chogenic thrombus in venous lumen</a:t>
            </a:r>
            <a:endParaRPr lang="en-US" dirty="0"/>
          </a:p>
          <a:p>
            <a:r>
              <a:rPr lang="en-US" dirty="0" smtClean="0"/>
              <a:t>loss </a:t>
            </a:r>
            <a:r>
              <a:rPr lang="en-US" dirty="0"/>
              <a:t>of phasic flow with respiration </a:t>
            </a:r>
            <a:r>
              <a:rPr lang="en-US" dirty="0" smtClean="0"/>
              <a:t>in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Doppler </a:t>
            </a:r>
            <a:endParaRPr lang="en-US" dirty="0" smtClean="0"/>
          </a:p>
          <a:p>
            <a:r>
              <a:rPr lang="en-US" dirty="0"/>
              <a:t>absent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smtClean="0"/>
              <a:t>flow if </a:t>
            </a:r>
            <a:r>
              <a:rPr lang="en-US" dirty="0"/>
              <a:t>completely </a:t>
            </a:r>
            <a:r>
              <a:rPr lang="en-US" dirty="0" smtClean="0"/>
              <a:t>occlusive</a:t>
            </a:r>
            <a:endParaRPr lang="en-US" dirty="0"/>
          </a:p>
          <a:p>
            <a:r>
              <a:rPr lang="en-US" dirty="0"/>
              <a:t>lack of flow augmentation of calf squeeze</a:t>
            </a:r>
          </a:p>
        </p:txBody>
      </p:sp>
    </p:spTree>
    <p:extLst>
      <p:ext uri="{BB962C8B-B14F-4D97-AF65-F5344CB8AC3E}">
        <p14:creationId xmlns:p14="http://schemas.microsoft.com/office/powerpoint/2010/main" val="16634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What are the pitfalls of venous USG in DVT?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Isolated iliac vein thrombus</a:t>
            </a:r>
          </a:p>
          <a:p>
            <a:pPr lvl="1"/>
            <a:r>
              <a:rPr lang="en-US" dirty="0" smtClean="0"/>
              <a:t>CFV can be fully compressible</a:t>
            </a:r>
          </a:p>
          <a:p>
            <a:r>
              <a:rPr lang="en-US" dirty="0" smtClean="0"/>
              <a:t>Acute on chronic / recurrent DVT</a:t>
            </a:r>
          </a:p>
          <a:p>
            <a:pPr lvl="1"/>
            <a:r>
              <a:rPr lang="en-US" dirty="0" smtClean="0"/>
              <a:t>At 3 months post DVT, 80% proximal USG studies are abnormal</a:t>
            </a:r>
          </a:p>
          <a:p>
            <a:pPr lvl="1"/>
            <a:r>
              <a:rPr lang="en-US" dirty="0" smtClean="0"/>
              <a:t>At 1 year post DVT, 25-50% studies are still abnormal </a:t>
            </a:r>
          </a:p>
          <a:p>
            <a:pPr lvl="1"/>
            <a:r>
              <a:rPr lang="en-US" dirty="0" smtClean="0"/>
              <a:t>Difficult to determine if the clot is old or new</a:t>
            </a:r>
          </a:p>
          <a:p>
            <a:pPr lvl="1"/>
            <a:r>
              <a:rPr lang="en-US" dirty="0" smtClean="0"/>
              <a:t>Previous USG to compare</a:t>
            </a:r>
          </a:p>
          <a:p>
            <a:pPr lvl="1"/>
            <a:r>
              <a:rPr lang="en-US" dirty="0" smtClean="0"/>
              <a:t>Increase in Residual venous diameter (RVD) &gt;=4mm</a:t>
            </a:r>
          </a:p>
        </p:txBody>
      </p:sp>
    </p:spTree>
    <p:extLst>
      <p:ext uri="{BB962C8B-B14F-4D97-AF65-F5344CB8AC3E}">
        <p14:creationId xmlns:p14="http://schemas.microsoft.com/office/powerpoint/2010/main" val="8601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M/26, Good past health</a:t>
            </a:r>
          </a:p>
          <a:p>
            <a:pPr lvl="0"/>
            <a:r>
              <a:rPr lang="en-GB" dirty="0"/>
              <a:t>sustained a facial injury after being assaulted by someone's fist</a:t>
            </a:r>
          </a:p>
          <a:p>
            <a:r>
              <a:rPr lang="en-GB" dirty="0" smtClean="0"/>
              <a:t>N</a:t>
            </a:r>
            <a:r>
              <a:rPr lang="en-US" dirty="0" smtClean="0"/>
              <a:t>o LOC, nausea or vomiting</a:t>
            </a:r>
          </a:p>
          <a:p>
            <a:r>
              <a:rPr lang="en-US" dirty="0" smtClean="0"/>
              <a:t>Noted left face swelling after expelled blood in nostril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67" descr="JCM01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993" y="344980"/>
            <a:ext cx="5832090" cy="608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8" descr="JCM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809" y="344980"/>
            <a:ext cx="5618219" cy="6087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74" descr="JCM05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759" y="381900"/>
            <a:ext cx="5753262" cy="614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5" descr="JCM05.jpg"/>
          <p:cNvPicPr preferRelativeResize="0"/>
          <p:nvPr/>
        </p:nvPicPr>
        <p:blipFill rotWithShape="1">
          <a:blip r:embed="rId2">
            <a:alphaModFix/>
          </a:blip>
          <a:srcRect l="45458" t="37428" r="14404" b="22686"/>
          <a:stretch/>
        </p:blipFill>
        <p:spPr>
          <a:xfrm>
            <a:off x="6253216" y="381900"/>
            <a:ext cx="5554166" cy="6147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9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List 3 </a:t>
            </a:r>
            <a:r>
              <a:rPr lang="en-US" smtClean="0"/>
              <a:t>Ct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emphysema over left orbital and facial region</a:t>
            </a:r>
          </a:p>
          <a:p>
            <a:r>
              <a:rPr lang="en-US" dirty="0" smtClean="0"/>
              <a:t>Fracture Left medial orbital wall</a:t>
            </a:r>
          </a:p>
          <a:p>
            <a:r>
              <a:rPr lang="en-US" dirty="0" smtClean="0"/>
              <a:t>Fracture Left </a:t>
            </a:r>
            <a:r>
              <a:rPr lang="en-US" dirty="0" err="1" smtClean="0"/>
              <a:t>ethmoid</a:t>
            </a:r>
            <a:r>
              <a:rPr lang="en-US" dirty="0" smtClean="0"/>
              <a:t> sinus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He c/o double vision after injury.</a:t>
            </a:r>
            <a:br>
              <a:rPr lang="en-US" dirty="0" smtClean="0"/>
            </a:br>
            <a:r>
              <a:rPr lang="en-US" dirty="0" smtClean="0"/>
              <a:t>Which muscle is most likely involved?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Medial rectus muscle</a:t>
            </a:r>
          </a:p>
          <a:p>
            <a:r>
              <a:rPr lang="en-US" dirty="0" smtClean="0"/>
              <a:t>Herniation of medial rectus causing diplopia on horizontal gaze</a:t>
            </a:r>
          </a:p>
        </p:txBody>
      </p:sp>
    </p:spTree>
    <p:extLst>
      <p:ext uri="{BB962C8B-B14F-4D97-AF65-F5344CB8AC3E}">
        <p14:creationId xmlns:p14="http://schemas.microsoft.com/office/powerpoint/2010/main" val="316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3593"/>
          </a:xfrm>
        </p:spPr>
        <p:txBody>
          <a:bodyPr/>
          <a:lstStyle/>
          <a:p>
            <a:r>
              <a:rPr lang="en-US" dirty="0" smtClean="0"/>
              <a:t>M/53, </a:t>
            </a:r>
            <a:r>
              <a:rPr lang="en-US" dirty="0" err="1" smtClean="0"/>
              <a:t>Hx</a:t>
            </a:r>
            <a:r>
              <a:rPr lang="en-US" dirty="0" smtClean="0"/>
              <a:t> of DM</a:t>
            </a:r>
          </a:p>
          <a:p>
            <a:r>
              <a:rPr lang="en-US" dirty="0" smtClean="0"/>
              <a:t>S/F when going down-stair 3/7 ago</a:t>
            </a:r>
          </a:p>
          <a:p>
            <a:r>
              <a:rPr lang="en-US" dirty="0" smtClean="0"/>
              <a:t>Cannot recall mechanism of injury but denied LOC</a:t>
            </a:r>
          </a:p>
          <a:p>
            <a:r>
              <a:rPr lang="en-US" dirty="0" smtClean="0"/>
              <a:t>Self ambulatory, with mild neck discomfort</a:t>
            </a:r>
          </a:p>
          <a:p>
            <a:r>
              <a:rPr lang="en-US" dirty="0" smtClean="0"/>
              <a:t>c/o persistent neck pain, </a:t>
            </a:r>
            <a:r>
              <a:rPr lang="en-US" dirty="0"/>
              <a:t>n</a:t>
            </a:r>
            <a:r>
              <a:rPr lang="en-US" dirty="0" smtClean="0"/>
              <a:t>o weakness / numbness / SOB</a:t>
            </a:r>
          </a:p>
          <a:p>
            <a:r>
              <a:rPr lang="en-US" dirty="0" smtClean="0"/>
              <a:t>On arrival, GCS 15/15,  BP 128/62, P75. Afebrile.</a:t>
            </a:r>
          </a:p>
          <a:p>
            <a:r>
              <a:rPr lang="en-US" dirty="0" smtClean="0"/>
              <a:t>Pain over upper cervical region, 4 limbs power 5/5, no sensory deficit, reflex normal.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. He c/o blurring of Left eye vision.</a:t>
            </a:r>
            <a:br>
              <a:rPr lang="en-US" dirty="0" smtClean="0"/>
            </a:br>
            <a:r>
              <a:rPr lang="en-US" dirty="0" smtClean="0"/>
              <a:t>List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DDx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66413"/>
          </a:xfrm>
        </p:spPr>
        <p:txBody>
          <a:bodyPr/>
          <a:lstStyle/>
          <a:p>
            <a:r>
              <a:rPr lang="en-US" dirty="0" err="1" smtClean="0"/>
              <a:t>Conreal</a:t>
            </a:r>
            <a:r>
              <a:rPr lang="en-US" dirty="0" smtClean="0"/>
              <a:t> abrasion</a:t>
            </a:r>
          </a:p>
          <a:p>
            <a:r>
              <a:rPr lang="en-US" dirty="0" smtClean="0"/>
              <a:t>Traumatic </a:t>
            </a:r>
            <a:r>
              <a:rPr lang="en-US" dirty="0" err="1" smtClean="0"/>
              <a:t>Hyphaema</a:t>
            </a:r>
            <a:endParaRPr lang="en-US" dirty="0" smtClean="0"/>
          </a:p>
          <a:p>
            <a:r>
              <a:rPr lang="en-US" dirty="0" err="1" smtClean="0"/>
              <a:t>Viterous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Retinal detachment</a:t>
            </a:r>
          </a:p>
          <a:p>
            <a:r>
              <a:rPr lang="en-US" dirty="0" err="1" smtClean="0"/>
              <a:t>Commontio</a:t>
            </a:r>
            <a:r>
              <a:rPr lang="en-US" dirty="0" smtClean="0"/>
              <a:t> retinae</a:t>
            </a:r>
          </a:p>
          <a:p>
            <a:r>
              <a:rPr lang="en-US" dirty="0" smtClean="0"/>
              <a:t>Optic nerve injury</a:t>
            </a:r>
          </a:p>
          <a:p>
            <a:r>
              <a:rPr lang="en-US" dirty="0" smtClean="0"/>
              <a:t>Rupture globe</a:t>
            </a:r>
          </a:p>
          <a:p>
            <a:r>
              <a:rPr lang="en-US" dirty="0" smtClean="0"/>
              <a:t>Orbital compartment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. What is the diagnosis?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00" y="2110198"/>
            <a:ext cx="5249754" cy="3674828"/>
          </a:xfrm>
        </p:spPr>
      </p:pic>
      <p:sp>
        <p:nvSpPr>
          <p:cNvPr id="5" name="TextBox 4"/>
          <p:cNvSpPr txBox="1"/>
          <p:nvPr/>
        </p:nvSpPr>
        <p:spPr>
          <a:xfrm>
            <a:off x="6809916" y="5785026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www.aao.org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</a:t>
            </a:r>
            <a:r>
              <a:rPr lang="en-US" dirty="0" smtClean="0"/>
              <a:t>. Traumatic </a:t>
            </a:r>
            <a:r>
              <a:rPr lang="en-US" dirty="0" err="1" smtClean="0"/>
              <a:t>hyphaema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. </a:t>
            </a:r>
            <a:r>
              <a:rPr lang="en-US" dirty="0" err="1" smtClean="0"/>
              <a:t>hOw</a:t>
            </a:r>
            <a:r>
              <a:rPr lang="en-US" dirty="0" smtClean="0"/>
              <a:t> would you manage this patient in 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4213618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atient should remain upright </a:t>
            </a:r>
          </a:p>
          <a:p>
            <a:r>
              <a:rPr lang="en-US" dirty="0"/>
              <a:t>O</a:t>
            </a:r>
            <a:r>
              <a:rPr lang="en-US" dirty="0" smtClean="0"/>
              <a:t>ral </a:t>
            </a:r>
            <a:r>
              <a:rPr lang="en-US" dirty="0"/>
              <a:t>analgesia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opical </a:t>
            </a:r>
            <a:r>
              <a:rPr lang="en-US" dirty="0" err="1"/>
              <a:t>cycloplegics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 err="1" smtClean="0"/>
              <a:t>antiemetics</a:t>
            </a:r>
            <a:endParaRPr lang="en-US" dirty="0"/>
          </a:p>
          <a:p>
            <a:r>
              <a:rPr lang="en-US" dirty="0" smtClean="0"/>
              <a:t>Apply eye shield</a:t>
            </a:r>
            <a:endParaRPr lang="en-US" dirty="0"/>
          </a:p>
          <a:p>
            <a:r>
              <a:rPr lang="en-US" dirty="0" smtClean="0"/>
              <a:t>Check drug </a:t>
            </a:r>
            <a:r>
              <a:rPr lang="en-US" dirty="0" err="1" smtClean="0"/>
              <a:t>Hx</a:t>
            </a:r>
            <a:r>
              <a:rPr lang="en-US" dirty="0" smtClean="0"/>
              <a:t>: avoid </a:t>
            </a:r>
            <a:r>
              <a:rPr lang="en-US" dirty="0"/>
              <a:t>agents that may contribute </a:t>
            </a:r>
            <a:r>
              <a:rPr lang="en-US" dirty="0" smtClean="0"/>
              <a:t>to </a:t>
            </a:r>
            <a:r>
              <a:rPr lang="en-US" dirty="0"/>
              <a:t>bleeding </a:t>
            </a:r>
            <a:r>
              <a:rPr lang="en-US" dirty="0" smtClean="0"/>
              <a:t>diathesis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and T</a:t>
            </a:r>
            <a:r>
              <a:rPr lang="en-US" dirty="0" smtClean="0"/>
              <a:t>reat associated injuries</a:t>
            </a:r>
          </a:p>
          <a:p>
            <a:r>
              <a:rPr lang="en-US" dirty="0" smtClean="0"/>
              <a:t>Consult Ophthalmologist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M/4</a:t>
            </a:r>
          </a:p>
          <a:p>
            <a:r>
              <a:rPr lang="en-US" dirty="0" smtClean="0"/>
              <a:t>c/o fever x 3/7</a:t>
            </a:r>
          </a:p>
          <a:p>
            <a:r>
              <a:rPr lang="en-US" dirty="0" smtClean="0"/>
              <a:t>Vomiting x 5, no </a:t>
            </a:r>
            <a:r>
              <a:rPr lang="en-US" dirty="0" err="1" smtClean="0"/>
              <a:t>diarrhoea</a:t>
            </a:r>
            <a:endParaRPr lang="en-US" dirty="0"/>
          </a:p>
          <a:p>
            <a:r>
              <a:rPr lang="en-US" dirty="0" smtClean="0"/>
              <a:t>Reduced oral feeding, increase drowsiness recent 1/7</a:t>
            </a:r>
          </a:p>
          <a:p>
            <a:r>
              <a:rPr lang="en-US" dirty="0" smtClean="0"/>
              <a:t>no TOCC</a:t>
            </a:r>
          </a:p>
          <a:p>
            <a:r>
              <a:rPr lang="en-US" dirty="0" smtClean="0"/>
              <a:t>Noted rashes on body on day of attending A&amp;E</a:t>
            </a:r>
          </a:p>
        </p:txBody>
      </p:sp>
    </p:spTree>
    <p:extLst>
      <p:ext uri="{BB962C8B-B14F-4D97-AF65-F5344CB8AC3E}">
        <p14:creationId xmlns:p14="http://schemas.microsoft.com/office/powerpoint/2010/main" val="1191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Describe the skin rash</a:t>
            </a:r>
            <a:br>
              <a:rPr lang="en-US" dirty="0" smtClean="0"/>
            </a:br>
            <a:r>
              <a:rPr lang="en-US" dirty="0" smtClean="0"/>
              <a:t>b. List 4 </a:t>
            </a:r>
            <a:r>
              <a:rPr lang="en-US" dirty="0" err="1" smtClean="0"/>
              <a:t>DDx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7716" y="5758895"/>
            <a:ext cx="22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www.rch.org.au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3337" y="5665629"/>
            <a:ext cx="342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www.mrfpaediatricguide.info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37" y="2022628"/>
            <a:ext cx="5622017" cy="35193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5"/>
          <a:stretch/>
        </p:blipFill>
        <p:spPr>
          <a:xfrm>
            <a:off x="1977716" y="2061469"/>
            <a:ext cx="2331047" cy="3697426"/>
          </a:xfrm>
        </p:spPr>
      </p:pic>
    </p:spTree>
    <p:extLst>
      <p:ext uri="{BB962C8B-B14F-4D97-AF65-F5344CB8AC3E}">
        <p14:creationId xmlns:p14="http://schemas.microsoft.com/office/powerpoint/2010/main" val="16787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398923"/>
          </a:xfrm>
        </p:spPr>
        <p:txBody>
          <a:bodyPr>
            <a:normAutofit/>
          </a:bodyPr>
          <a:lstStyle/>
          <a:p>
            <a:r>
              <a:rPr lang="en-US" dirty="0" smtClean="0"/>
              <a:t>A: diffuse non-</a:t>
            </a:r>
            <a:r>
              <a:rPr lang="en-US" dirty="0" err="1" smtClean="0"/>
              <a:t>blanchable</a:t>
            </a:r>
            <a:r>
              <a:rPr lang="en-US" dirty="0" smtClean="0"/>
              <a:t> </a:t>
            </a:r>
            <a:r>
              <a:rPr lang="en-US" dirty="0" err="1" smtClean="0"/>
              <a:t>purpuric</a:t>
            </a:r>
            <a:r>
              <a:rPr lang="en-US" dirty="0" smtClean="0"/>
              <a:t> rash</a:t>
            </a:r>
            <a:endParaRPr lang="en-US" dirty="0"/>
          </a:p>
          <a:p>
            <a:r>
              <a:rPr lang="en-US" dirty="0" smtClean="0"/>
              <a:t>B: 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Purpura</a:t>
            </a:r>
            <a:r>
              <a:rPr lang="en-US" dirty="0" smtClean="0"/>
              <a:t> </a:t>
            </a:r>
            <a:r>
              <a:rPr lang="en-US" dirty="0" err="1" smtClean="0"/>
              <a:t>fluminans</a:t>
            </a:r>
            <a:r>
              <a:rPr lang="en-US" dirty="0" smtClean="0"/>
              <a:t> / Meningococcal meningitis</a:t>
            </a:r>
          </a:p>
          <a:p>
            <a:pPr lvl="1"/>
            <a:r>
              <a:rPr lang="en-US" dirty="0" err="1" smtClean="0"/>
              <a:t>Henoch-Schonlein</a:t>
            </a:r>
            <a:r>
              <a:rPr lang="en-US" dirty="0" smtClean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 (IgA vasculitis)</a:t>
            </a:r>
          </a:p>
          <a:p>
            <a:pPr lvl="1"/>
            <a:r>
              <a:rPr lang="en-US" dirty="0" smtClean="0"/>
              <a:t>Thrombotic thrombocytopenic </a:t>
            </a:r>
            <a:r>
              <a:rPr lang="en-US" dirty="0" err="1" smtClean="0"/>
              <a:t>purpura</a:t>
            </a:r>
            <a:endParaRPr lang="en-US" dirty="0" smtClean="0"/>
          </a:p>
          <a:p>
            <a:pPr lvl="1"/>
            <a:r>
              <a:rPr lang="en-US" dirty="0" smtClean="0"/>
              <a:t>Immune thrombocytopenic </a:t>
            </a:r>
            <a:r>
              <a:rPr lang="en-US" dirty="0" err="1" smtClean="0"/>
              <a:t>purpura</a:t>
            </a:r>
            <a:endParaRPr lang="en-US" dirty="0" smtClean="0"/>
          </a:p>
          <a:p>
            <a:pPr lvl="1"/>
            <a:r>
              <a:rPr lang="en-US" dirty="0" err="1" smtClean="0"/>
              <a:t>Haemolytic</a:t>
            </a:r>
            <a:r>
              <a:rPr lang="en-US" dirty="0" smtClean="0"/>
              <a:t> uremic syndrome</a:t>
            </a:r>
          </a:p>
          <a:p>
            <a:pPr lvl="1"/>
            <a:r>
              <a:rPr lang="en-US" dirty="0" smtClean="0"/>
              <a:t>Disseminated intravascular coagulation</a:t>
            </a:r>
          </a:p>
          <a:p>
            <a:pPr lvl="1"/>
            <a:r>
              <a:rPr lang="en-US" dirty="0" smtClean="0"/>
              <a:t>Drug induced thrombocytopenia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What are the common causative bacteria in meningitis?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Neisseria </a:t>
            </a:r>
            <a:r>
              <a:rPr lang="en-US" dirty="0" err="1" smtClean="0"/>
              <a:t>meningitidis</a:t>
            </a:r>
            <a:endParaRPr lang="en-US" dirty="0" smtClean="0"/>
          </a:p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n-US" dirty="0" smtClean="0"/>
              <a:t> </a:t>
            </a:r>
          </a:p>
          <a:p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/>
              <a:t>influenzae</a:t>
            </a:r>
            <a:r>
              <a:rPr lang="en-US" dirty="0"/>
              <a:t> </a:t>
            </a:r>
            <a:r>
              <a:rPr lang="en-US" dirty="0" smtClean="0"/>
              <a:t>type </a:t>
            </a:r>
            <a:r>
              <a:rPr lang="en-US" dirty="0"/>
              <a:t>B (</a:t>
            </a:r>
            <a:r>
              <a:rPr lang="en-US" dirty="0" err="1"/>
              <a:t>Hib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Group B streptococcus (more common in neonate)</a:t>
            </a:r>
          </a:p>
          <a:p>
            <a:r>
              <a:rPr lang="en-US" dirty="0" smtClean="0"/>
              <a:t>Listeria </a:t>
            </a:r>
            <a:r>
              <a:rPr lang="en-US" dirty="0" err="1" smtClean="0"/>
              <a:t>monocytogenes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What clinical signs are suggestive of meningeal irritation?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0" y="2015732"/>
            <a:ext cx="4106258" cy="3764349"/>
          </a:xfrm>
        </p:spPr>
        <p:txBody>
          <a:bodyPr>
            <a:normAutofit/>
          </a:bodyPr>
          <a:lstStyle/>
          <a:p>
            <a:r>
              <a:rPr lang="en-US" dirty="0" err="1" smtClean="0"/>
              <a:t>Kernig</a:t>
            </a:r>
            <a:r>
              <a:rPr lang="en-US" dirty="0" smtClean="0"/>
              <a:t> sign </a:t>
            </a:r>
          </a:p>
          <a:p>
            <a:pPr lvl="1"/>
            <a:r>
              <a:rPr lang="en-US" dirty="0" smtClean="0"/>
              <a:t>Hip and knee flexed at 90</a:t>
            </a:r>
            <a:r>
              <a:rPr lang="en-US" baseline="30000" dirty="0" smtClean="0"/>
              <a:t>o</a:t>
            </a:r>
            <a:r>
              <a:rPr lang="en-US" dirty="0" smtClean="0"/>
              <a:t> on a supine patient, attempt to extend leg at knee</a:t>
            </a:r>
          </a:p>
          <a:p>
            <a:pPr lvl="1"/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: resistance to knee extension</a:t>
            </a:r>
          </a:p>
          <a:p>
            <a:r>
              <a:rPr lang="en-US" dirty="0" err="1" smtClean="0"/>
              <a:t>Brudzinski</a:t>
            </a:r>
            <a:r>
              <a:rPr lang="en-US" dirty="0" smtClean="0"/>
              <a:t> sign</a:t>
            </a:r>
          </a:p>
          <a:p>
            <a:pPr lvl="1"/>
            <a:r>
              <a:rPr lang="en-US" dirty="0" smtClean="0"/>
              <a:t>Head passively flexed towards chest on a supine patient</a:t>
            </a:r>
          </a:p>
          <a:p>
            <a:pPr lvl="1"/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: flexion of knees and hips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015732"/>
            <a:ext cx="6927850" cy="3764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6825" y="5780081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www.netterimages.com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5" r="7454" b="73974"/>
          <a:stretch/>
        </p:blipFill>
        <p:spPr>
          <a:xfrm>
            <a:off x="9380483" y="2015732"/>
            <a:ext cx="886096" cy="9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What are the drugs of choice In empirical treatment of bacterial meningitis?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Ceftriaxone (</a:t>
            </a:r>
            <a:r>
              <a:rPr lang="en-US" dirty="0" err="1"/>
              <a:t>Rocephin</a:t>
            </a:r>
            <a:r>
              <a:rPr lang="en-US" dirty="0"/>
              <a:t>) 2gm IV stat, or</a:t>
            </a:r>
          </a:p>
          <a:p>
            <a:r>
              <a:rPr lang="en-US" dirty="0" err="1"/>
              <a:t>Cefotaxime</a:t>
            </a:r>
            <a:r>
              <a:rPr lang="en-US" dirty="0"/>
              <a:t> (</a:t>
            </a:r>
            <a:r>
              <a:rPr lang="en-US" dirty="0" err="1"/>
              <a:t>Claforan</a:t>
            </a:r>
            <a:r>
              <a:rPr lang="en-US" dirty="0"/>
              <a:t>) 2gm IV </a:t>
            </a:r>
            <a:r>
              <a:rPr lang="en-US" dirty="0" smtClean="0"/>
              <a:t>stat</a:t>
            </a:r>
          </a:p>
          <a:p>
            <a:endParaRPr lang="en-US" dirty="0"/>
          </a:p>
          <a:p>
            <a:r>
              <a:rPr lang="en-US" dirty="0" smtClean="0"/>
              <a:t>Consider Dexamethasone 0.15mg/kg IV Q6H x 2-4/7</a:t>
            </a:r>
          </a:p>
          <a:p>
            <a:pPr lvl="1"/>
            <a:r>
              <a:rPr lang="en-US" dirty="0" smtClean="0"/>
              <a:t>Reduce risk of hearing loss in children with </a:t>
            </a:r>
            <a:r>
              <a:rPr lang="en-US" dirty="0" err="1" smtClean="0"/>
              <a:t>HiB</a:t>
            </a:r>
            <a:r>
              <a:rPr lang="en-US" dirty="0" smtClean="0"/>
              <a:t> meningitis</a:t>
            </a:r>
          </a:p>
          <a:p>
            <a:pPr lvl="1"/>
            <a:r>
              <a:rPr lang="en-US" dirty="0" smtClean="0"/>
              <a:t>Affect CSF penetration of </a:t>
            </a:r>
            <a:r>
              <a:rPr lang="en-US" dirty="0" err="1" smtClean="0"/>
              <a:t>Vancomycin</a:t>
            </a:r>
            <a:r>
              <a:rPr lang="en-US" dirty="0" smtClean="0"/>
              <a:t> (for penicillin resistant S. </a:t>
            </a:r>
            <a:r>
              <a:rPr lang="en-US" dirty="0" err="1" smtClean="0"/>
              <a:t>pneumoniae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Should be given before or concurrently with 1</a:t>
            </a:r>
            <a:r>
              <a:rPr lang="en-US" baseline="30000" dirty="0" smtClean="0"/>
              <a:t>st</a:t>
            </a:r>
            <a:r>
              <a:rPr lang="en-US" dirty="0" smtClean="0"/>
              <a:t> dose of antibiotics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f. What is your advice </a:t>
            </a:r>
            <a:r>
              <a:rPr lang="en-US" dirty="0"/>
              <a:t>on </a:t>
            </a:r>
            <a:r>
              <a:rPr lang="en-US" dirty="0" smtClean="0"/>
              <a:t>chemoprophylaxis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his mother, a 8 weeks pregnant lady?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Chemo-prophylaxis is indicated in all household contacts who have been exposed to index case within 10 days of onset</a:t>
            </a:r>
          </a:p>
          <a:p>
            <a:r>
              <a:rPr lang="en-US" dirty="0" smtClean="0"/>
              <a:t>Drug of choice:</a:t>
            </a:r>
          </a:p>
          <a:p>
            <a:pPr lvl="1"/>
            <a:r>
              <a:rPr lang="en-US" u="sng" dirty="0" smtClean="0"/>
              <a:t>Ceftriaxone </a:t>
            </a:r>
            <a:r>
              <a:rPr lang="en-US" u="sng" dirty="0"/>
              <a:t>250mg IM </a:t>
            </a:r>
            <a:r>
              <a:rPr lang="en-US" u="sng" dirty="0" smtClean="0"/>
              <a:t>once</a:t>
            </a:r>
            <a:endParaRPr lang="en-US" u="sng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Ciprofloxacin 500mg </a:t>
            </a:r>
            <a:r>
              <a:rPr lang="en-US" dirty="0" err="1" smtClean="0"/>
              <a:t>po</a:t>
            </a:r>
            <a:r>
              <a:rPr lang="en-US" dirty="0" smtClean="0"/>
              <a:t> once (animal study and case report of fetal </a:t>
            </a:r>
            <a:r>
              <a:rPr lang="en-US" dirty="0" err="1" smtClean="0"/>
              <a:t>arthropathy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Rifampin </a:t>
            </a:r>
            <a:r>
              <a:rPr lang="en-US" dirty="0"/>
              <a:t>600mg Q12H x </a:t>
            </a:r>
            <a:r>
              <a:rPr lang="en-US" dirty="0" smtClean="0"/>
              <a:t>2/7 (should not be used in pregnancy)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2" y="157123"/>
            <a:ext cx="5259391" cy="65912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157123"/>
            <a:ext cx="5786581" cy="65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27881"/>
          </a:xfrm>
        </p:spPr>
        <p:txBody>
          <a:bodyPr/>
          <a:lstStyle/>
          <a:p>
            <a:r>
              <a:rPr lang="en-US" dirty="0" smtClean="0"/>
              <a:t>M/21, good past health</a:t>
            </a:r>
          </a:p>
          <a:p>
            <a:r>
              <a:rPr lang="en-US" dirty="0" smtClean="0"/>
              <a:t>Brought in by ambulance due to syncope while walking on street</a:t>
            </a:r>
          </a:p>
          <a:p>
            <a:r>
              <a:rPr lang="en-US" dirty="0" smtClean="0"/>
              <a:t>Spontaneous regain consciousness but duration unknown</a:t>
            </a:r>
          </a:p>
          <a:p>
            <a:r>
              <a:rPr lang="en-US" dirty="0" smtClean="0"/>
              <a:t>P/E GCS 15/15, BP 110/55, P 88, afebrile, </a:t>
            </a:r>
            <a:r>
              <a:rPr lang="en-US" dirty="0" err="1" smtClean="0"/>
              <a:t>H’stix</a:t>
            </a:r>
            <a:r>
              <a:rPr lang="en-US" dirty="0" smtClean="0"/>
              <a:t> 5.2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No focal neurological deficit, CVS HS dual, no murmur, not in HF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8" y="256595"/>
            <a:ext cx="10414016" cy="5991805"/>
          </a:xfrm>
        </p:spPr>
      </p:pic>
    </p:spTree>
    <p:extLst>
      <p:ext uri="{BB962C8B-B14F-4D97-AF65-F5344CB8AC3E}">
        <p14:creationId xmlns:p14="http://schemas.microsoft.com/office/powerpoint/2010/main" val="430498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Describe the ECG finding</a:t>
            </a:r>
            <a:br>
              <a:rPr lang="en-US" dirty="0" smtClean="0"/>
            </a:br>
            <a:r>
              <a:rPr lang="en-US" dirty="0" smtClean="0"/>
              <a:t>b. What is the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809646" cy="345061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Coved type ST segment with J point elevation over V1-V2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Brugada</a:t>
            </a:r>
            <a:r>
              <a:rPr lang="en-US" dirty="0" smtClean="0"/>
              <a:t> syndrome (Type 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1744662"/>
            <a:ext cx="46863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. What other important </a:t>
            </a:r>
            <a:r>
              <a:rPr lang="en-US" dirty="0" err="1" smtClean="0"/>
              <a:t>Hx</a:t>
            </a:r>
            <a:r>
              <a:rPr lang="en-US" dirty="0" smtClean="0"/>
              <a:t> will you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preceding symptoms</a:t>
            </a:r>
          </a:p>
          <a:p>
            <a:pPr lvl="1"/>
            <a:r>
              <a:rPr lang="en-US" dirty="0" smtClean="0"/>
              <a:t>No preceding chest pain / dizzy / SOB / discomfort before syncope</a:t>
            </a:r>
          </a:p>
          <a:p>
            <a:r>
              <a:rPr lang="en-US" dirty="0" smtClean="0"/>
              <a:t>Any previous </a:t>
            </a:r>
            <a:r>
              <a:rPr lang="en-US" dirty="0" err="1"/>
              <a:t>Hx</a:t>
            </a:r>
            <a:r>
              <a:rPr lang="en-US" dirty="0"/>
              <a:t> of s</a:t>
            </a:r>
            <a:r>
              <a:rPr lang="en-US" dirty="0" smtClean="0"/>
              <a:t>yncope 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episode of syncope after </a:t>
            </a:r>
            <a:r>
              <a:rPr lang="en-US" dirty="0"/>
              <a:t>exercise 1 year ago, </a:t>
            </a:r>
            <a:r>
              <a:rPr lang="en-US" dirty="0" err="1"/>
              <a:t>didn</a:t>
            </a:r>
            <a:r>
              <a:rPr lang="uk-UA" dirty="0"/>
              <a:t>’</a:t>
            </a:r>
            <a:r>
              <a:rPr lang="en-US" dirty="0"/>
              <a:t>t consult doctor</a:t>
            </a:r>
          </a:p>
          <a:p>
            <a:r>
              <a:rPr lang="en-US" dirty="0" smtClean="0"/>
              <a:t>Drug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Denied </a:t>
            </a:r>
            <a:r>
              <a:rPr lang="en-US" dirty="0"/>
              <a:t>substance abuse / recreational drug use / use of medication / </a:t>
            </a:r>
            <a:r>
              <a:rPr lang="en-US" dirty="0" smtClean="0"/>
              <a:t>herbs</a:t>
            </a:r>
          </a:p>
          <a:p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FHx</a:t>
            </a:r>
            <a:r>
              <a:rPr lang="en-US" dirty="0" smtClean="0"/>
              <a:t> of sudden cardiac death (SCD), with a healthy 19 years old younger brother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. What are the provoking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Fever</a:t>
            </a:r>
          </a:p>
          <a:p>
            <a:r>
              <a:rPr lang="en-US" dirty="0" smtClean="0"/>
              <a:t>Na channel blocker (</a:t>
            </a:r>
            <a:r>
              <a:rPr lang="en-US" dirty="0" err="1" smtClean="0"/>
              <a:t>flecainide</a:t>
            </a:r>
            <a:r>
              <a:rPr lang="en-US" dirty="0" smtClean="0"/>
              <a:t>, </a:t>
            </a:r>
            <a:r>
              <a:rPr lang="en-US" dirty="0" err="1" smtClean="0"/>
              <a:t>ajmaline</a:t>
            </a:r>
            <a:r>
              <a:rPr lang="en-US" dirty="0" smtClean="0"/>
              <a:t>, procainamide)</a:t>
            </a:r>
          </a:p>
          <a:p>
            <a:r>
              <a:rPr lang="en-US" dirty="0" smtClean="0"/>
              <a:t>Beta blocker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TCA</a:t>
            </a:r>
          </a:p>
          <a:p>
            <a:r>
              <a:rPr lang="en-US" dirty="0" smtClean="0"/>
              <a:t>Alcohol </a:t>
            </a:r>
          </a:p>
          <a:p>
            <a:r>
              <a:rPr lang="en-US" dirty="0" smtClean="0"/>
              <a:t>Cocaine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What are the indications for Implantable cardiac defibrillator (ICD)?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5523"/>
          </a:xfrm>
        </p:spPr>
        <p:txBody>
          <a:bodyPr>
            <a:normAutofit/>
          </a:bodyPr>
          <a:lstStyle/>
          <a:p>
            <a:r>
              <a:rPr lang="en-US" dirty="0" smtClean="0"/>
              <a:t>Prior cardiac arrest					      :ICD recommended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/>
              <a:t>s</a:t>
            </a:r>
            <a:r>
              <a:rPr lang="en-US" dirty="0" smtClean="0"/>
              <a:t>ustained VT				 	      :</a:t>
            </a:r>
            <a:r>
              <a:rPr lang="en-US" dirty="0"/>
              <a:t>ICD </a:t>
            </a:r>
            <a:r>
              <a:rPr lang="en-US" dirty="0" smtClean="0"/>
              <a:t>recommended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syncope judged to be caused by </a:t>
            </a:r>
            <a:r>
              <a:rPr lang="en-US" dirty="0"/>
              <a:t>ventricular arrhythmia </a:t>
            </a:r>
            <a:r>
              <a:rPr lang="en-US" dirty="0" smtClean="0"/>
              <a:t>   :</a:t>
            </a:r>
            <a:r>
              <a:rPr lang="en-US" dirty="0"/>
              <a:t>ICD can be useful </a:t>
            </a:r>
            <a:r>
              <a:rPr lang="en-US" dirty="0" smtClean="0"/>
              <a:t>	</a:t>
            </a:r>
          </a:p>
          <a:p>
            <a:r>
              <a:rPr lang="en-US" dirty="0" smtClean="0"/>
              <a:t>Inducible VF on EP study					     :</a:t>
            </a:r>
            <a:r>
              <a:rPr lang="en-US" dirty="0"/>
              <a:t>ICD may be </a:t>
            </a:r>
            <a:r>
              <a:rPr lang="en-US" dirty="0" smtClean="0"/>
              <a:t>considered</a:t>
            </a:r>
          </a:p>
          <a:p>
            <a:endParaRPr lang="en-US" dirty="0" smtClean="0"/>
          </a:p>
          <a:p>
            <a:r>
              <a:rPr lang="en-US" dirty="0" smtClean="0"/>
              <a:t>Consider anti-arrhythmic drugs in patients with frequent firing of ICD</a:t>
            </a:r>
          </a:p>
          <a:p>
            <a:endParaRPr lang="en-US" dirty="0"/>
          </a:p>
          <a:p>
            <a:r>
              <a:rPr lang="en-US" dirty="0" smtClean="0"/>
              <a:t>Asymptomatic (</a:t>
            </a:r>
            <a:r>
              <a:rPr lang="en-US" dirty="0" err="1" smtClean="0"/>
              <a:t>Brugada</a:t>
            </a:r>
            <a:r>
              <a:rPr lang="en-US" dirty="0" smtClean="0"/>
              <a:t> pattern ECG only): not indicated for ICD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List 3 important X-ray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Radiolucent line over base of odontoid process</a:t>
            </a:r>
          </a:p>
          <a:p>
            <a:r>
              <a:rPr lang="en-US" dirty="0" smtClean="0"/>
              <a:t>Posterior displacement of C2 body</a:t>
            </a:r>
          </a:p>
          <a:p>
            <a:r>
              <a:rPr lang="en-US" dirty="0" smtClean="0"/>
              <a:t>Gross disruption of anterior vertebral line, posterior vertebral line, </a:t>
            </a:r>
            <a:r>
              <a:rPr lang="en-US" dirty="0" err="1" smtClean="0"/>
              <a:t>spino</a:t>
            </a:r>
            <a:r>
              <a:rPr lang="en-US" dirty="0" smtClean="0"/>
              <a:t>-laminar line and posterior spinous line over C2 </a:t>
            </a:r>
          </a:p>
          <a:p>
            <a:r>
              <a:rPr lang="en-US" dirty="0" smtClean="0"/>
              <a:t>Asymmetry of articular spaces between dens and lateral masses of C1</a:t>
            </a:r>
          </a:p>
          <a:p>
            <a:r>
              <a:rPr lang="en-US" dirty="0" smtClean="0"/>
              <a:t>No significant soft tissue swelling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: # C2 odontoid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How to classify the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Anderson and </a:t>
            </a:r>
            <a:r>
              <a:rPr lang="en-US" dirty="0" err="1" smtClean="0"/>
              <a:t>D’Alonzo</a:t>
            </a:r>
            <a:r>
              <a:rPr lang="en-US" dirty="0" smtClean="0"/>
              <a:t> classification</a:t>
            </a:r>
          </a:p>
          <a:p>
            <a:r>
              <a:rPr lang="en-US" dirty="0" smtClean="0"/>
              <a:t>Classify according to level of fracture line</a:t>
            </a:r>
          </a:p>
          <a:p>
            <a:r>
              <a:rPr lang="en-US" dirty="0" smtClean="0"/>
              <a:t>Type I: stable</a:t>
            </a:r>
          </a:p>
          <a:p>
            <a:r>
              <a:rPr lang="en-US" dirty="0" smtClean="0"/>
              <a:t>Type II / III: unstable</a:t>
            </a:r>
          </a:p>
          <a:p>
            <a:r>
              <a:rPr lang="en-US" dirty="0" smtClean="0"/>
              <a:t>Type II: high chance of non-union on conservative </a:t>
            </a:r>
            <a:r>
              <a:rPr lang="en-US" dirty="0" err="1" smtClean="0"/>
              <a:t>Mx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42" y="1446029"/>
            <a:ext cx="4100012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5" y="215024"/>
            <a:ext cx="31242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65" y="215024"/>
            <a:ext cx="3124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65" y="3459872"/>
            <a:ext cx="3233943" cy="3233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65" y="3459872"/>
            <a:ext cx="3233943" cy="3233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65" y="245961"/>
            <a:ext cx="3093263" cy="3093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5" y="3459872"/>
            <a:ext cx="3233943" cy="32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His BP drop to 80/50. What will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Haemorrhagic</a:t>
            </a:r>
            <a:r>
              <a:rPr lang="en-US" dirty="0" smtClean="0"/>
              <a:t> vs Neurogenic shock</a:t>
            </a:r>
          </a:p>
          <a:p>
            <a:r>
              <a:rPr lang="en-US" dirty="0" smtClean="0"/>
              <a:t>Pulse rate is not always slow in trauma patients with neurogenic shock!</a:t>
            </a:r>
          </a:p>
          <a:p>
            <a:r>
              <a:rPr lang="en-US" dirty="0" smtClean="0"/>
              <a:t>IVF</a:t>
            </a:r>
          </a:p>
          <a:p>
            <a:r>
              <a:rPr lang="en-US" dirty="0" smtClean="0"/>
              <a:t>Blood transfusion</a:t>
            </a:r>
          </a:p>
          <a:p>
            <a:r>
              <a:rPr lang="en-US" dirty="0" smtClean="0"/>
              <a:t>Pharmacologic vasopressor</a:t>
            </a:r>
          </a:p>
          <a:p>
            <a:r>
              <a:rPr lang="en-US" dirty="0" smtClean="0"/>
              <a:t>Bradycardia: external pacing, atropine</a:t>
            </a:r>
            <a:endParaRPr lang="en-US" dirty="0"/>
          </a:p>
          <a:p>
            <a:r>
              <a:rPr lang="en-US" dirty="0" smtClean="0"/>
              <a:t>Monitor urine output to avoid fluid overload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F/72, no significant </a:t>
            </a:r>
            <a:r>
              <a:rPr lang="en-US" dirty="0" err="1" smtClean="0"/>
              <a:t>PMHx</a:t>
            </a:r>
            <a:endParaRPr lang="en-US" dirty="0"/>
          </a:p>
          <a:p>
            <a:r>
              <a:rPr lang="en-US" dirty="0" smtClean="0"/>
              <a:t>just </a:t>
            </a:r>
            <a:r>
              <a:rPr lang="en-US" dirty="0"/>
              <a:t>travelled back to Hong Kong from the United </a:t>
            </a:r>
            <a:r>
              <a:rPr lang="en-US" dirty="0" smtClean="0"/>
              <a:t>Kingdom</a:t>
            </a:r>
          </a:p>
          <a:p>
            <a:r>
              <a:rPr lang="en-US" dirty="0" smtClean="0"/>
              <a:t>had </a:t>
            </a:r>
            <a:r>
              <a:rPr lang="en-US" dirty="0"/>
              <a:t>applied a soft brace to her left knee for a </a:t>
            </a:r>
            <a:r>
              <a:rPr lang="en-US" dirty="0" smtClean="0"/>
              <a:t>sprain</a:t>
            </a:r>
          </a:p>
          <a:p>
            <a:r>
              <a:rPr lang="en-US" dirty="0" smtClean="0"/>
              <a:t>c/o </a:t>
            </a:r>
            <a:r>
              <a:rPr lang="en-US" dirty="0"/>
              <a:t>left lower leg swelling and pain</a:t>
            </a:r>
          </a:p>
          <a:p>
            <a:r>
              <a:rPr lang="en-US" dirty="0" smtClean="0"/>
              <a:t>No fever / chest pain / SOB</a:t>
            </a:r>
          </a:p>
          <a:p>
            <a:r>
              <a:rPr lang="en-US" dirty="0" smtClean="0"/>
              <a:t>P/E vital stable, BP 154/78, P88, RR 14, SpO2 100% RA. Afebrile.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4647" r="30724" b="34259"/>
          <a:stretch/>
        </p:blipFill>
        <p:spPr>
          <a:xfrm>
            <a:off x="7690338" y="3353979"/>
            <a:ext cx="4501662" cy="3504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13522" r="20991" b="30257"/>
          <a:stretch/>
        </p:blipFill>
        <p:spPr>
          <a:xfrm>
            <a:off x="1512748" y="1927283"/>
            <a:ext cx="5398477" cy="385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Identify structure A, B, 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26023" y="3855140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5238" y="4539366"/>
            <a:ext cx="3818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6156" y="3695846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2638" y="1927283"/>
            <a:ext cx="115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Groin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4977" y="3895901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Compressed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16425" r="30981" b="36976"/>
          <a:stretch/>
        </p:blipFill>
        <p:spPr>
          <a:xfrm>
            <a:off x="7717186" y="0"/>
            <a:ext cx="4474814" cy="31957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576967" y="4905934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5262" y="1690464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90391" y="1690464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27880" y="2403811"/>
            <a:ext cx="3818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743</TotalTime>
  <Words>1118</Words>
  <Application>Microsoft Macintosh PowerPoint</Application>
  <PresentationFormat>Widescreen</PresentationFormat>
  <Paragraphs>192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Gill Sans MT</vt:lpstr>
      <vt:lpstr>Gallery</vt:lpstr>
      <vt:lpstr>JCM 08/2017 OSCE </vt:lpstr>
      <vt:lpstr>Question 1</vt:lpstr>
      <vt:lpstr>PowerPoint Presentation</vt:lpstr>
      <vt:lpstr>a. List 3 important X-ray findings</vt:lpstr>
      <vt:lpstr>b. How to classify the pathology</vt:lpstr>
      <vt:lpstr>PowerPoint Presentation</vt:lpstr>
      <vt:lpstr>C. His BP drop to 80/50. What will you do?</vt:lpstr>
      <vt:lpstr>Question 2</vt:lpstr>
      <vt:lpstr>A. Identify structure A, B, C</vt:lpstr>
      <vt:lpstr>PowerPoint Presentation</vt:lpstr>
      <vt:lpstr>b. Describe the USG finding  C. What is the Diagnosis</vt:lpstr>
      <vt:lpstr>PowerPoint Presentation</vt:lpstr>
      <vt:lpstr>d. What are the sonographic signs of DVT?</vt:lpstr>
      <vt:lpstr>e. What are the pitfalls of venous USG in DVT?</vt:lpstr>
      <vt:lpstr>Question 3</vt:lpstr>
      <vt:lpstr>PowerPoint Presentation</vt:lpstr>
      <vt:lpstr>PowerPoint Presentation</vt:lpstr>
      <vt:lpstr>a. List 3 Ct abnormalities</vt:lpstr>
      <vt:lpstr>b. He c/o double vision after injury. Which muscle is most likely involved? </vt:lpstr>
      <vt:lpstr>c. He c/o blurring of Left eye vision. List 5 DDx </vt:lpstr>
      <vt:lpstr>d. What is the diagnosis?</vt:lpstr>
      <vt:lpstr>e. hOw would you manage this patient in ED?</vt:lpstr>
      <vt:lpstr>Question 4</vt:lpstr>
      <vt:lpstr>a. Describe the skin rash b. List 4 DDx</vt:lpstr>
      <vt:lpstr>PowerPoint Presentation</vt:lpstr>
      <vt:lpstr>c. What are the common causative bacteria in meningitis?</vt:lpstr>
      <vt:lpstr>d. What clinical signs are suggestive of meningeal irritation?</vt:lpstr>
      <vt:lpstr>E. What are the drugs of choice In empirical treatment of bacterial meningitis?</vt:lpstr>
      <vt:lpstr>f. What is your advice on chemoprophylaxis to his mother, a 8 weeks pregnant lady?  </vt:lpstr>
      <vt:lpstr>Question 5</vt:lpstr>
      <vt:lpstr>PowerPoint Presentation</vt:lpstr>
      <vt:lpstr>a. Describe the ECG finding b. What is the diagnosis</vt:lpstr>
      <vt:lpstr>c. What other important Hx will you ask?</vt:lpstr>
      <vt:lpstr>D. What are the provoking factors?</vt:lpstr>
      <vt:lpstr>E. What are the indications for Implantable cardiac defibrillator (ICD)?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87</cp:revision>
  <dcterms:created xsi:type="dcterms:W3CDTF">2017-07-24T16:15:02Z</dcterms:created>
  <dcterms:modified xsi:type="dcterms:W3CDTF">2017-08-02T14:24:09Z</dcterms:modified>
</cp:coreProperties>
</file>