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8" r:id="rId6"/>
    <p:sldId id="292" r:id="rId7"/>
    <p:sldId id="271" r:id="rId8"/>
    <p:sldId id="291" r:id="rId9"/>
    <p:sldId id="275" r:id="rId10"/>
    <p:sldId id="283" r:id="rId11"/>
    <p:sldId id="284" r:id="rId12"/>
    <p:sldId id="285" r:id="rId13"/>
    <p:sldId id="276" r:id="rId14"/>
    <p:sldId id="277" r:id="rId15"/>
    <p:sldId id="293" r:id="rId16"/>
    <p:sldId id="280" r:id="rId17"/>
    <p:sldId id="263" r:id="rId18"/>
    <p:sldId id="264" r:id="rId19"/>
    <p:sldId id="289" r:id="rId20"/>
    <p:sldId id="266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>
        <p:scale>
          <a:sx n="73" d="100"/>
          <a:sy n="73" d="100"/>
        </p:scale>
        <p:origin x="153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A621-96BD-8B4B-A9C4-9631DB34B77B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5F9D-BEFD-A545-A3B9-DCE65496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4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3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2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1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5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JCM 08/2017</a:t>
            </a:r>
            <a:br>
              <a:rPr lang="en-US" dirty="0" smtClean="0"/>
            </a:br>
            <a:r>
              <a:rPr lang="en-US" dirty="0" smtClean="0"/>
              <a:t>OSCE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RTSKH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67" descr="JCM01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993" y="344980"/>
            <a:ext cx="5832090" cy="608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8" descr="JCM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809" y="344980"/>
            <a:ext cx="5618219" cy="6087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40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74" descr="JCM05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59" y="381900"/>
            <a:ext cx="5753262" cy="614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5" descr="JCM05.jpg"/>
          <p:cNvPicPr preferRelativeResize="0"/>
          <p:nvPr/>
        </p:nvPicPr>
        <p:blipFill rotWithShape="1">
          <a:blip r:embed="rId2">
            <a:alphaModFix/>
          </a:blip>
          <a:srcRect l="45458" t="37428" r="14404" b="22686"/>
          <a:stretch/>
        </p:blipFill>
        <p:spPr>
          <a:xfrm>
            <a:off x="6253216" y="381900"/>
            <a:ext cx="5554166" cy="6147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90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51965"/>
            <a:ext cx="9603275" cy="104923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/>
              <a:t>List 3 Ct abnormalities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1579" y="3594612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b. </a:t>
            </a:r>
            <a:r>
              <a:rPr lang="en-US" dirty="0"/>
              <a:t>He c/o double vision after injury.</a:t>
            </a:r>
            <a:br>
              <a:rPr lang="en-US" dirty="0"/>
            </a:br>
            <a:r>
              <a:rPr lang="en-US" dirty="0"/>
              <a:t>Which muscle is most likely involved?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51579" y="483725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c. He c/o blurring of Left eye vision.</a:t>
            </a:r>
            <a:br>
              <a:rPr lang="en-US" smtClean="0"/>
            </a:br>
            <a:r>
              <a:rPr lang="en-US" smtClean="0"/>
              <a:t>List 5 DDx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110198"/>
            <a:ext cx="9603275" cy="1049235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 smtClean="0"/>
              <a:t>What is the diagnosis?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52" y="2110198"/>
            <a:ext cx="4396091" cy="3077264"/>
          </a:xfrm>
        </p:spPr>
      </p:pic>
      <p:sp>
        <p:nvSpPr>
          <p:cNvPr id="5" name="TextBox 4"/>
          <p:cNvSpPr txBox="1"/>
          <p:nvPr/>
        </p:nvSpPr>
        <p:spPr>
          <a:xfrm>
            <a:off x="8867316" y="5503672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www.aao.org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579" y="3405226"/>
            <a:ext cx="647908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E.</a:t>
            </a:r>
            <a:r>
              <a:rPr lang="en-US" dirty="0" smtClean="0"/>
              <a:t> </a:t>
            </a:r>
            <a:r>
              <a:rPr lang="en-US" dirty="0" err="1" smtClean="0"/>
              <a:t>hOw</a:t>
            </a:r>
            <a:r>
              <a:rPr lang="en-US" dirty="0" smtClean="0"/>
              <a:t> would you manage this patient in 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M/4</a:t>
            </a:r>
          </a:p>
          <a:p>
            <a:r>
              <a:rPr lang="en-US" dirty="0" smtClean="0"/>
              <a:t>c/o fever x 3/7</a:t>
            </a:r>
          </a:p>
          <a:p>
            <a:r>
              <a:rPr lang="en-US" dirty="0" smtClean="0"/>
              <a:t>Vomiting x 5, no </a:t>
            </a:r>
            <a:r>
              <a:rPr lang="en-US" dirty="0" err="1" smtClean="0"/>
              <a:t>diarrhoea</a:t>
            </a:r>
            <a:endParaRPr lang="en-US" dirty="0"/>
          </a:p>
          <a:p>
            <a:r>
              <a:rPr lang="en-US" dirty="0" smtClean="0"/>
              <a:t>Reduced oral feeding, increase drowsiness recent 1/7</a:t>
            </a:r>
          </a:p>
          <a:p>
            <a:r>
              <a:rPr lang="en-US" dirty="0" smtClean="0"/>
              <a:t>no TOCC</a:t>
            </a:r>
          </a:p>
          <a:p>
            <a:r>
              <a:rPr lang="en-US" dirty="0" smtClean="0"/>
              <a:t>Noted rashes on body on day of attending A&amp;E</a:t>
            </a:r>
          </a:p>
        </p:txBody>
      </p:sp>
    </p:spTree>
    <p:extLst>
      <p:ext uri="{BB962C8B-B14F-4D97-AF65-F5344CB8AC3E}">
        <p14:creationId xmlns:p14="http://schemas.microsoft.com/office/powerpoint/2010/main" val="1191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Describe the skin rash</a:t>
            </a:r>
            <a:br>
              <a:rPr lang="en-US" dirty="0" smtClean="0"/>
            </a:br>
            <a:r>
              <a:rPr lang="en-US" dirty="0" smtClean="0"/>
              <a:t>b. List 4 </a:t>
            </a:r>
            <a:r>
              <a:rPr lang="en-US" dirty="0" err="1" smtClean="0"/>
              <a:t>DDx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7716" y="5758895"/>
            <a:ext cx="22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www.rch.org.au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3337" y="5665629"/>
            <a:ext cx="342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www.mrfpaediatricguide.info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37" y="2022628"/>
            <a:ext cx="5622017" cy="35193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5"/>
          <a:stretch/>
        </p:blipFill>
        <p:spPr>
          <a:xfrm>
            <a:off x="1977716" y="2061469"/>
            <a:ext cx="2331047" cy="3697426"/>
          </a:xfrm>
        </p:spPr>
      </p:pic>
    </p:spTree>
    <p:extLst>
      <p:ext uri="{BB962C8B-B14F-4D97-AF65-F5344CB8AC3E}">
        <p14:creationId xmlns:p14="http://schemas.microsoft.com/office/powerpoint/2010/main" val="13355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035442"/>
            <a:ext cx="9603275" cy="1049235"/>
          </a:xfrm>
        </p:spPr>
        <p:txBody>
          <a:bodyPr/>
          <a:lstStyle/>
          <a:p>
            <a:r>
              <a:rPr lang="en-US" dirty="0" smtClean="0"/>
              <a:t>c. What are the common causative bacteria in meningitis?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1578" y="308467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d. What clinical signs are suggestive of meningeal </a:t>
            </a:r>
            <a:r>
              <a:rPr lang="en-US" dirty="0" smtClean="0"/>
              <a:t>irritation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1577" y="4133912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E. </a:t>
            </a:r>
            <a:r>
              <a:rPr lang="en-US" dirty="0"/>
              <a:t>What are the drugs of choice In empirical treatment of bacterial meningitis?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576" y="518314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f. What is your advice on chemoprophylaxis</a:t>
            </a:r>
            <a:br>
              <a:rPr lang="en-US" smtClean="0"/>
            </a:br>
            <a:r>
              <a:rPr lang="en-US" smtClean="0"/>
              <a:t>to his mother, a 8 weeks pregnant lady?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27881"/>
          </a:xfrm>
        </p:spPr>
        <p:txBody>
          <a:bodyPr/>
          <a:lstStyle/>
          <a:p>
            <a:r>
              <a:rPr lang="en-US" dirty="0" smtClean="0"/>
              <a:t>M/21, good past health</a:t>
            </a:r>
          </a:p>
          <a:p>
            <a:r>
              <a:rPr lang="en-US" dirty="0" smtClean="0"/>
              <a:t>Brought in by ambulance due to syncope while walking on street</a:t>
            </a:r>
          </a:p>
          <a:p>
            <a:r>
              <a:rPr lang="en-US" dirty="0" smtClean="0"/>
              <a:t>Spontaneous regain consciousness but duration unknown</a:t>
            </a:r>
          </a:p>
          <a:p>
            <a:r>
              <a:rPr lang="en-US" dirty="0" smtClean="0"/>
              <a:t>P/E GCS 15/15, BP 110/55, P 88, afebrile, </a:t>
            </a:r>
            <a:r>
              <a:rPr lang="en-US" dirty="0" err="1" smtClean="0"/>
              <a:t>H’stix</a:t>
            </a:r>
            <a:r>
              <a:rPr lang="en-US" dirty="0" smtClean="0"/>
              <a:t> 5.2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No focal neurological deficit, CVS HS dual, no murmur, not in HF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23958" r="21339" b="31231"/>
          <a:stretch/>
        </p:blipFill>
        <p:spPr>
          <a:xfrm rot="21349711">
            <a:off x="1481386" y="528550"/>
            <a:ext cx="9406642" cy="4929348"/>
          </a:xfr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6" t="48260" r="41246" b="50678"/>
          <a:stretch/>
        </p:blipFill>
        <p:spPr>
          <a:xfrm rot="21349711">
            <a:off x="7285015" y="2934800"/>
            <a:ext cx="520094" cy="116849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7" t="37119" r="40465" b="60850"/>
          <a:stretch/>
        </p:blipFill>
        <p:spPr>
          <a:xfrm rot="21349711">
            <a:off x="7191950" y="1697526"/>
            <a:ext cx="641752" cy="2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3868616"/>
            <a:ext cx="9603275" cy="104923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smtClean="0"/>
              <a:t>. </a:t>
            </a:r>
            <a:r>
              <a:rPr lang="en-US" dirty="0" smtClean="0"/>
              <a:t>What other important </a:t>
            </a:r>
            <a:r>
              <a:rPr lang="en-US" dirty="0" err="1" smtClean="0"/>
              <a:t>Hx</a:t>
            </a:r>
            <a:r>
              <a:rPr lang="en-US" dirty="0" smtClean="0"/>
              <a:t> will you ask?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1578" y="2097813"/>
            <a:ext cx="9603275" cy="2104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 smtClean="0"/>
              <a:t>Describe the ECG finding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smtClean="0"/>
              <a:t>What is the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3593"/>
          </a:xfrm>
        </p:spPr>
        <p:txBody>
          <a:bodyPr/>
          <a:lstStyle/>
          <a:p>
            <a:r>
              <a:rPr lang="en-US" dirty="0" smtClean="0"/>
              <a:t>M/53, </a:t>
            </a:r>
            <a:r>
              <a:rPr lang="en-US" dirty="0" err="1" smtClean="0"/>
              <a:t>Hx</a:t>
            </a:r>
            <a:r>
              <a:rPr lang="en-US" dirty="0" smtClean="0"/>
              <a:t> of DM</a:t>
            </a:r>
          </a:p>
          <a:p>
            <a:r>
              <a:rPr lang="en-US" dirty="0" smtClean="0"/>
              <a:t>S/F when going down-stair 3/7 ago</a:t>
            </a:r>
          </a:p>
          <a:p>
            <a:r>
              <a:rPr lang="en-US" dirty="0" smtClean="0"/>
              <a:t>Cannot recall mechanism of injury but denied LOC</a:t>
            </a:r>
          </a:p>
          <a:p>
            <a:r>
              <a:rPr lang="en-US" dirty="0" smtClean="0"/>
              <a:t>Self ambulatory, with mild neck discomfort</a:t>
            </a:r>
          </a:p>
          <a:p>
            <a:r>
              <a:rPr lang="en-US" dirty="0" smtClean="0"/>
              <a:t>c/o persistent neck pain, </a:t>
            </a:r>
            <a:r>
              <a:rPr lang="en-US" dirty="0"/>
              <a:t>n</a:t>
            </a:r>
            <a:r>
              <a:rPr lang="en-US" dirty="0" smtClean="0"/>
              <a:t>o weakness / numbness / SOB</a:t>
            </a:r>
          </a:p>
          <a:p>
            <a:r>
              <a:rPr lang="en-US" dirty="0" smtClean="0"/>
              <a:t>On arrival, GCS 15/15,  BP 128/62, P75. Afebrile.</a:t>
            </a:r>
          </a:p>
          <a:p>
            <a:r>
              <a:rPr lang="en-US" dirty="0" smtClean="0"/>
              <a:t>Pain over upper cervical region, 4 limbs power 5/5, no sensory deficit, reflex normal.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0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7" y="2299211"/>
            <a:ext cx="9603275" cy="1049235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. What are the provoking factors?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1577" y="3541858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E. What are the indications for Implantable cardiac defibrillator (ICD)?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2" y="157123"/>
            <a:ext cx="5259391" cy="6591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57123"/>
            <a:ext cx="5786581" cy="65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170257"/>
            <a:ext cx="9603275" cy="104923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/>
              <a:t>List 3 important X-ray findings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1579" y="362978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b. How to classify the pathology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1579" y="5089303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c. </a:t>
            </a:r>
            <a:r>
              <a:rPr lang="en-US" dirty="0"/>
              <a:t>His BP drop to 80/50. What will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F/72, no significant </a:t>
            </a:r>
            <a:r>
              <a:rPr lang="en-US" dirty="0" err="1" smtClean="0"/>
              <a:t>PMHx</a:t>
            </a:r>
            <a:endParaRPr lang="en-US" dirty="0"/>
          </a:p>
          <a:p>
            <a:r>
              <a:rPr lang="en-US" dirty="0" smtClean="0"/>
              <a:t>just </a:t>
            </a:r>
            <a:r>
              <a:rPr lang="en-US" dirty="0"/>
              <a:t>travelled back to Hong Kong from the United </a:t>
            </a:r>
            <a:r>
              <a:rPr lang="en-US" dirty="0" smtClean="0"/>
              <a:t>Kingdom</a:t>
            </a:r>
          </a:p>
          <a:p>
            <a:r>
              <a:rPr lang="en-US" dirty="0" smtClean="0"/>
              <a:t>had </a:t>
            </a:r>
            <a:r>
              <a:rPr lang="en-US" dirty="0"/>
              <a:t>applied a soft brace to her left knee for a </a:t>
            </a:r>
            <a:r>
              <a:rPr lang="en-US" dirty="0" smtClean="0"/>
              <a:t>sprain</a:t>
            </a:r>
          </a:p>
          <a:p>
            <a:r>
              <a:rPr lang="en-US" dirty="0" smtClean="0"/>
              <a:t>c/o </a:t>
            </a:r>
            <a:r>
              <a:rPr lang="en-US" dirty="0"/>
              <a:t>left lower leg swelling and pain</a:t>
            </a:r>
          </a:p>
          <a:p>
            <a:r>
              <a:rPr lang="en-US" dirty="0" smtClean="0"/>
              <a:t>No fever / chest pain / SOB</a:t>
            </a:r>
          </a:p>
          <a:p>
            <a:r>
              <a:rPr lang="en-US" dirty="0" smtClean="0"/>
              <a:t>P/E vital stable, BP 154/78, P88, RR 14, SpO2 100% RA. Afebrile.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14647" r="30724" b="34259"/>
          <a:stretch/>
        </p:blipFill>
        <p:spPr>
          <a:xfrm>
            <a:off x="7690338" y="3353979"/>
            <a:ext cx="4501662" cy="3504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13522" r="20991" b="30257"/>
          <a:stretch/>
        </p:blipFill>
        <p:spPr>
          <a:xfrm>
            <a:off x="1512748" y="1927283"/>
            <a:ext cx="5398477" cy="385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Identify structure A, B, 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26023" y="3855140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5238" y="4539366"/>
            <a:ext cx="3818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6156" y="3695846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2638" y="1927283"/>
            <a:ext cx="115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Groin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4977" y="3895901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Compressed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16425" r="30981" b="36976"/>
          <a:stretch/>
        </p:blipFill>
        <p:spPr>
          <a:xfrm>
            <a:off x="7717186" y="0"/>
            <a:ext cx="4474814" cy="31957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76967" y="4905934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25262" y="1690464"/>
            <a:ext cx="385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90391" y="1690464"/>
            <a:ext cx="364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27880" y="2403811"/>
            <a:ext cx="3818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3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Describe the USG finding </a:t>
            </a:r>
            <a:br>
              <a:rPr lang="en-US" dirty="0" smtClean="0"/>
            </a:br>
            <a:r>
              <a:rPr lang="en-US" dirty="0" smtClean="0"/>
              <a:t>C. What is the Diagnosis</a:t>
            </a:r>
            <a:endParaRPr lang="en-US" dirty="0"/>
          </a:p>
        </p:txBody>
      </p:sp>
      <p:pic>
        <p:nvPicPr>
          <p:cNvPr id="4" name="Shape 109" descr="IMG_9705e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71906" y="2016125"/>
            <a:ext cx="7795127" cy="429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4763" y="6310313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Compressed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10426" y="6310313"/>
            <a:ext cx="18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Compressed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2246457"/>
            <a:ext cx="9603275" cy="1049235"/>
          </a:xfrm>
        </p:spPr>
        <p:txBody>
          <a:bodyPr/>
          <a:lstStyle/>
          <a:p>
            <a:r>
              <a:rPr lang="en-US" dirty="0" smtClean="0"/>
              <a:t>d. What are the </a:t>
            </a:r>
            <a:r>
              <a:rPr lang="en-US" dirty="0" err="1" smtClean="0"/>
              <a:t>sonographic</a:t>
            </a:r>
            <a:r>
              <a:rPr lang="en-US" dirty="0" smtClean="0"/>
              <a:t> </a:t>
            </a:r>
            <a:r>
              <a:rPr lang="en-US" dirty="0" smtClean="0"/>
              <a:t>signs</a:t>
            </a:r>
            <a:r>
              <a:rPr lang="en-US" dirty="0" smtClean="0"/>
              <a:t> </a:t>
            </a:r>
            <a:r>
              <a:rPr lang="en-US" dirty="0" smtClean="0"/>
              <a:t>of DVT?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1578" y="377045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e. </a:t>
            </a:r>
            <a:r>
              <a:rPr lang="en-US" dirty="0"/>
              <a:t>What are the pitfalls of venous USG in DVT?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M/26, Good past health</a:t>
            </a:r>
          </a:p>
          <a:p>
            <a:pPr lvl="0"/>
            <a:r>
              <a:rPr lang="en-GB" dirty="0"/>
              <a:t>sustained a facial injury after being assaulted by someone's fist</a:t>
            </a:r>
          </a:p>
          <a:p>
            <a:r>
              <a:rPr lang="en-GB" dirty="0" smtClean="0"/>
              <a:t>N</a:t>
            </a:r>
            <a:r>
              <a:rPr lang="en-US" dirty="0" smtClean="0"/>
              <a:t>o LOC, nausea or vomiting</a:t>
            </a:r>
          </a:p>
          <a:p>
            <a:r>
              <a:rPr lang="en-US" dirty="0" smtClean="0"/>
              <a:t>Noted left face swelling after expelled blood in nostril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484</TotalTime>
  <Words>471</Words>
  <Application>Microsoft Macintosh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Arial</vt:lpstr>
      <vt:lpstr>Gallery</vt:lpstr>
      <vt:lpstr>JCM 08/2017 OSCE </vt:lpstr>
      <vt:lpstr>Question 1</vt:lpstr>
      <vt:lpstr>PowerPoint Presentation</vt:lpstr>
      <vt:lpstr>a. List 3 important X-ray findings</vt:lpstr>
      <vt:lpstr>Question 2</vt:lpstr>
      <vt:lpstr>A. Identify structure A, B, C</vt:lpstr>
      <vt:lpstr>b. Describe the USG finding  C. What is the Diagnosis</vt:lpstr>
      <vt:lpstr>d. What are the sonographic signs of DVT?</vt:lpstr>
      <vt:lpstr>Question 3</vt:lpstr>
      <vt:lpstr>PowerPoint Presentation</vt:lpstr>
      <vt:lpstr>PowerPoint Presentation</vt:lpstr>
      <vt:lpstr>a. List 3 Ct abnormalities</vt:lpstr>
      <vt:lpstr>D. What is the diagnosis?</vt:lpstr>
      <vt:lpstr>Question 4</vt:lpstr>
      <vt:lpstr>a. Describe the skin rash b. List 4 DDx</vt:lpstr>
      <vt:lpstr>c. What are the common causative bacteria in meningitis?</vt:lpstr>
      <vt:lpstr>Question 5</vt:lpstr>
      <vt:lpstr>PowerPoint Presentation</vt:lpstr>
      <vt:lpstr>C. What other important Hx will you ask?</vt:lpstr>
      <vt:lpstr>D. What are the provoking factors?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57</cp:revision>
  <dcterms:created xsi:type="dcterms:W3CDTF">2017-07-24T16:15:02Z</dcterms:created>
  <dcterms:modified xsi:type="dcterms:W3CDTF">2017-07-31T15:45:00Z</dcterms:modified>
</cp:coreProperties>
</file>