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79"/>
  </p:notesMasterIdLst>
  <p:sldIdLst>
    <p:sldId id="256" r:id="rId2"/>
    <p:sldId id="267" r:id="rId3"/>
    <p:sldId id="275" r:id="rId4"/>
    <p:sldId id="276" r:id="rId5"/>
    <p:sldId id="318" r:id="rId6"/>
    <p:sldId id="277" r:id="rId7"/>
    <p:sldId id="319" r:id="rId8"/>
    <p:sldId id="317" r:id="rId9"/>
    <p:sldId id="281" r:id="rId10"/>
    <p:sldId id="320" r:id="rId11"/>
    <p:sldId id="282" r:id="rId12"/>
    <p:sldId id="321" r:id="rId13"/>
    <p:sldId id="272" r:id="rId14"/>
    <p:sldId id="263" r:id="rId15"/>
    <p:sldId id="264" r:id="rId16"/>
    <p:sldId id="322" r:id="rId17"/>
    <p:sldId id="258" r:id="rId18"/>
    <p:sldId id="259" r:id="rId19"/>
    <p:sldId id="260" r:id="rId20"/>
    <p:sldId id="323" r:id="rId21"/>
    <p:sldId id="290" r:id="rId22"/>
    <p:sldId id="324" r:id="rId23"/>
    <p:sldId id="265" r:id="rId24"/>
    <p:sldId id="325" r:id="rId25"/>
    <p:sldId id="316" r:id="rId26"/>
    <p:sldId id="266" r:id="rId27"/>
    <p:sldId id="326" r:id="rId28"/>
    <p:sldId id="261" r:id="rId29"/>
    <p:sldId id="327" r:id="rId30"/>
    <p:sldId id="262" r:id="rId31"/>
    <p:sldId id="328" r:id="rId32"/>
    <p:sldId id="270" r:id="rId33"/>
    <p:sldId id="271" r:id="rId34"/>
    <p:sldId id="283" r:id="rId35"/>
    <p:sldId id="284" r:id="rId36"/>
    <p:sldId id="285" r:id="rId37"/>
    <p:sldId id="329" r:id="rId38"/>
    <p:sldId id="330" r:id="rId39"/>
    <p:sldId id="286" r:id="rId40"/>
    <p:sldId id="341" r:id="rId41"/>
    <p:sldId id="287" r:id="rId42"/>
    <p:sldId id="331" r:id="rId43"/>
    <p:sldId id="288" r:id="rId44"/>
    <p:sldId id="332" r:id="rId45"/>
    <p:sldId id="289" r:id="rId46"/>
    <p:sldId id="333" r:id="rId47"/>
    <p:sldId id="301" r:id="rId48"/>
    <p:sldId id="302" r:id="rId49"/>
    <p:sldId id="334" r:id="rId50"/>
    <p:sldId id="303" r:id="rId51"/>
    <p:sldId id="304" r:id="rId52"/>
    <p:sldId id="335" r:id="rId53"/>
    <p:sldId id="305" r:id="rId54"/>
    <p:sldId id="336" r:id="rId55"/>
    <p:sldId id="338" r:id="rId56"/>
    <p:sldId id="337" r:id="rId57"/>
    <p:sldId id="308" r:id="rId58"/>
    <p:sldId id="309" r:id="rId59"/>
    <p:sldId id="310" r:id="rId60"/>
    <p:sldId id="339" r:id="rId61"/>
    <p:sldId id="340" r:id="rId62"/>
    <p:sldId id="311" r:id="rId63"/>
    <p:sldId id="342" r:id="rId64"/>
    <p:sldId id="313" r:id="rId65"/>
    <p:sldId id="315" r:id="rId66"/>
    <p:sldId id="312" r:id="rId67"/>
    <p:sldId id="343" r:id="rId68"/>
    <p:sldId id="293" r:id="rId69"/>
    <p:sldId id="344" r:id="rId70"/>
    <p:sldId id="294" r:id="rId71"/>
    <p:sldId id="299" r:id="rId72"/>
    <p:sldId id="345" r:id="rId73"/>
    <p:sldId id="297" r:id="rId74"/>
    <p:sldId id="298" r:id="rId75"/>
    <p:sldId id="346" r:id="rId76"/>
    <p:sldId id="300" r:id="rId77"/>
    <p:sldId id="347" r:id="rId7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7"/>
    <p:restoredTop sz="76850"/>
  </p:normalViewPr>
  <p:slideViewPr>
    <p:cSldViewPr>
      <p:cViewPr>
        <p:scale>
          <a:sx n="82" d="100"/>
          <a:sy n="82" d="100"/>
        </p:scale>
        <p:origin x="-20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D09A5-6D21-9D42-8186-9CB1AEF3E3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903F-766F-0846-8A7A-735F5CCE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AHA/ACC/HRS Guideline for the Management of Patients With Atrial Fibrillation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7.8. WPW and Pre-Excitation Syndromes: Recommendations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 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Prompt direct-current cardioversion is recommended for patients with AF, WPW syndrome, and rapid ventricular response who are hemodynamically compromised. (Level of Evidence: C)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Intravenous procainamide or </a:t>
            </a:r>
            <a:r>
              <a:rPr lang="en-US" dirty="0" err="1" smtClean="0"/>
              <a:t>ibutilide</a:t>
            </a:r>
            <a:r>
              <a:rPr lang="en-US" dirty="0" smtClean="0"/>
              <a:t> to restore sinus rhythm or slow the ventricular rate is recommended for patients with pre-excited AF and rapid ventricular response who are not hemodynamically compromised. (Level of Evidence: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 aortic syndrome (AAS) refers to the acute presentation of closely related life-threatening entities having similar clinical features and challenges, including the aortic dissection, intramural hematoma, and penetrating atheromatous ulcer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 aortic syndrome (AAS) refers to the acute presentation of closely related life-threatening entities having similar clinical features and challenges, including the aortic dissection, intramural hematoma, and penetrating atheromatous ulcer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0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0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AHA/ACC/HRS Guideline for the Management of Patients With Atrial Fibrillation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7.8. WPW and Pre-Excitation Syndromes: Recommendations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 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Prompt direct-current cardioversion is recommended for patients with AF, WPW syndrome, and rapid ventricular response who are hemodynamically compromised. (Level of Evidence: C)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Intravenous procainamide or </a:t>
            </a:r>
            <a:r>
              <a:rPr lang="en-US" dirty="0" err="1" smtClean="0"/>
              <a:t>ibutilide</a:t>
            </a:r>
            <a:r>
              <a:rPr lang="en-US" dirty="0" smtClean="0"/>
              <a:t> to restore sinus rhythm or slow the ventricular rate is recommended for patients with pre-excited AF and rapid ventricular response who are not hemodynamically compromised. (Level of Evidence: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AHA/ACC/HRS Guideline for the Management of Patients With Atrial Fibrillation</a:t>
            </a:r>
          </a:p>
          <a:p>
            <a:endParaRPr lang="en-US" dirty="0" smtClean="0"/>
          </a:p>
          <a:p>
            <a:r>
              <a:rPr lang="en-US" dirty="0" smtClean="0"/>
              <a:t>Class III: Harm</a:t>
            </a:r>
          </a:p>
          <a:p>
            <a:r>
              <a:rPr lang="en-US" dirty="0" smtClean="0"/>
              <a:t>Administration of intravenous amiodarone, adenosine, digoxin (oral or intravenous), or </a:t>
            </a:r>
            <a:r>
              <a:rPr lang="en-US" dirty="0" err="1" smtClean="0"/>
              <a:t>nondihydropyridine</a:t>
            </a:r>
            <a:r>
              <a:rPr lang="en-US" dirty="0" smtClean="0"/>
              <a:t> calcium channel antagonists (oral or intravenous) in patients with WPW syndrome who have pre-excited AF is potentially harmful because these drugs accelerate the ventricular rate.</a:t>
            </a:r>
            <a:r>
              <a:rPr lang="en-US" baseline="0" dirty="0" smtClean="0"/>
              <a:t> </a:t>
            </a:r>
            <a:r>
              <a:rPr lang="en-US" dirty="0" smtClean="0"/>
              <a:t>(Level of Evidence: B)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AHA/ACC/HRS Guideline for the Management of Patients With Atrial Fibrillation</a:t>
            </a:r>
          </a:p>
          <a:p>
            <a:endParaRPr lang="en-US" dirty="0" smtClean="0"/>
          </a:p>
          <a:p>
            <a:r>
              <a:rPr lang="en-US" dirty="0" smtClean="0"/>
              <a:t>Class III: Harm</a:t>
            </a:r>
          </a:p>
          <a:p>
            <a:r>
              <a:rPr lang="en-US" dirty="0" smtClean="0"/>
              <a:t>Administration of intravenous amiodarone, adenosine, digoxin (oral or intravenous), or </a:t>
            </a:r>
            <a:r>
              <a:rPr lang="en-US" dirty="0" err="1" smtClean="0"/>
              <a:t>nondihydropyridine</a:t>
            </a:r>
            <a:r>
              <a:rPr lang="en-US" dirty="0" smtClean="0"/>
              <a:t> calcium channel antagonists (oral or intravenous) in patients with WPW syndrome who have pre-excited AF is potentially harmful because these drugs accelerate the ventricular rate.</a:t>
            </a:r>
            <a:r>
              <a:rPr lang="en-US" baseline="0" dirty="0" smtClean="0"/>
              <a:t> </a:t>
            </a:r>
            <a:r>
              <a:rPr lang="en-US" dirty="0" smtClean="0"/>
              <a:t>(Level of Evidence: B)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843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HKCEM </a:t>
            </a:r>
            <a:br>
              <a:rPr lang="en-US" altLang="zh-HK" dirty="0" smtClean="0"/>
            </a:br>
            <a:r>
              <a:rPr lang="en-US" altLang="zh-HK" dirty="0" smtClean="0"/>
              <a:t>JCM OSCE</a:t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Friday </a:t>
            </a:r>
            <a:r>
              <a:rPr lang="en-US" altLang="zh-HK" dirty="0"/>
              <a:t>8 December 2017 </a:t>
            </a:r>
            <a:endParaRPr lang="en-US" altLang="zh-HK" dirty="0" smtClean="0"/>
          </a:p>
          <a:p>
            <a:r>
              <a:rPr lang="en-US" altLang="zh-HK" dirty="0" smtClean="0"/>
              <a:t>TKOH</a:t>
            </a:r>
          </a:p>
        </p:txBody>
      </p:sp>
    </p:spTree>
    <p:extLst>
      <p:ext uri="{BB962C8B-B14F-4D97-AF65-F5344CB8AC3E}">
        <p14:creationId xmlns:p14="http://schemas.microsoft.com/office/powerpoint/2010/main" val="22653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488832" cy="4499232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Name two drugs that could be used to treat this condition.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i="1" dirty="0" smtClean="0"/>
              <a:t>2014 AHA/ACC/HRS Guideline for the Management of Patients With Atrial Fibrillation</a:t>
            </a:r>
          </a:p>
          <a:p>
            <a:pPr lvl="1"/>
            <a:r>
              <a:rPr lang="en-US" sz="2000" dirty="0" smtClean="0"/>
              <a:t>Procainamide (class </a:t>
            </a:r>
            <a:r>
              <a:rPr lang="en-US" sz="2000" dirty="0" err="1" smtClean="0"/>
              <a:t>Ia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Ibutilide</a:t>
            </a:r>
            <a:r>
              <a:rPr lang="en-US" sz="2000" dirty="0" smtClean="0"/>
              <a:t> (class III)</a:t>
            </a:r>
            <a:endParaRPr lang="en-US" sz="2000" dirty="0"/>
          </a:p>
          <a:p>
            <a:pPr marL="457207" lvl="1" indent="0">
              <a:buNone/>
            </a:pPr>
            <a:r>
              <a:rPr lang="en-US" sz="2000" dirty="0" smtClean="0"/>
              <a:t>are recommended for patients with pre-excited AF and rapid ventricular </a:t>
            </a:r>
            <a:r>
              <a:rPr lang="en-US" sz="2000" dirty="0" smtClean="0"/>
              <a:t>response </a:t>
            </a:r>
            <a:r>
              <a:rPr lang="en-US" sz="2000" dirty="0" smtClean="0"/>
              <a:t>who are not </a:t>
            </a:r>
            <a:r>
              <a:rPr lang="en-US" sz="2000" dirty="0" err="1" smtClean="0"/>
              <a:t>haemodynamically</a:t>
            </a:r>
            <a:r>
              <a:rPr lang="en-US" sz="2000" dirty="0" smtClean="0"/>
              <a:t> </a:t>
            </a:r>
            <a:r>
              <a:rPr lang="en-US" sz="2000" dirty="0" smtClean="0"/>
              <a:t>compromised.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4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sz="2400" dirty="0"/>
              <a:t>Name </a:t>
            </a:r>
            <a:r>
              <a:rPr lang="en-US" sz="2400" dirty="0" smtClean="0"/>
              <a:t>four drugs that are contraindicated in treating the condition.</a:t>
            </a:r>
            <a:br>
              <a:rPr lang="en-US" sz="24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0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sz="2400" dirty="0"/>
              <a:t>Name </a:t>
            </a:r>
            <a:r>
              <a:rPr lang="en-US" sz="2400" dirty="0" smtClean="0"/>
              <a:t>four drugs that are contraindicated in treating the condition.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i="1" dirty="0"/>
              <a:t>2014 AHA/ACC/HRS Guideline for the Management of Patients With Atrial </a:t>
            </a:r>
            <a:r>
              <a:rPr lang="en-US" i="1" dirty="0" smtClean="0"/>
              <a:t>Fibrillation</a:t>
            </a:r>
            <a:endParaRPr lang="en-US" sz="2400" dirty="0" smtClean="0"/>
          </a:p>
          <a:p>
            <a:pPr lvl="1"/>
            <a:r>
              <a:rPr lang="en-US" sz="2000" dirty="0" smtClean="0"/>
              <a:t>Adenosine</a:t>
            </a:r>
          </a:p>
          <a:p>
            <a:pPr lvl="1"/>
            <a:r>
              <a:rPr lang="en-US" sz="2000" dirty="0" smtClean="0"/>
              <a:t>Amiodarone</a:t>
            </a:r>
          </a:p>
          <a:p>
            <a:pPr lvl="1"/>
            <a:r>
              <a:rPr lang="en-US" sz="2000" dirty="0" smtClean="0"/>
              <a:t>(Beta-blockers)</a:t>
            </a:r>
          </a:p>
          <a:p>
            <a:pPr lvl="1"/>
            <a:r>
              <a:rPr lang="en-US" sz="2000" dirty="0" smtClean="0"/>
              <a:t>Ca </a:t>
            </a:r>
            <a:r>
              <a:rPr lang="en-US" sz="2000" dirty="0"/>
              <a:t>channel </a:t>
            </a:r>
            <a:r>
              <a:rPr lang="en-US" sz="2000" dirty="0" smtClean="0"/>
              <a:t>blockers </a:t>
            </a:r>
          </a:p>
          <a:p>
            <a:pPr lvl="1"/>
            <a:r>
              <a:rPr lang="en-US" sz="2000" dirty="0" smtClean="0"/>
              <a:t>Digoxin</a:t>
            </a:r>
          </a:p>
          <a:p>
            <a:pPr lvl="1"/>
            <a:r>
              <a:rPr lang="en-US" sz="2000" dirty="0" smtClean="0"/>
              <a:t>Lignocaine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91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72816"/>
            <a:ext cx="7488716" cy="4195481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A 43-year-old construction site worker </a:t>
            </a:r>
            <a:r>
              <a:rPr lang="en-US" altLang="zh-HK" sz="2400" dirty="0" smtClean="0"/>
              <a:t>presented to ED after falling from </a:t>
            </a:r>
            <a:r>
              <a:rPr lang="en-US" altLang="zh-HK" sz="2400" dirty="0"/>
              <a:t>2 </a:t>
            </a:r>
            <a:r>
              <a:rPr lang="en-US" altLang="zh-HK" sz="2400" dirty="0" err="1" smtClean="0"/>
              <a:t>metres</a:t>
            </a:r>
            <a:r>
              <a:rPr lang="en-US" altLang="zh-HK" sz="2400" dirty="0" smtClean="0"/>
              <a:t> of height</a:t>
            </a:r>
            <a:br>
              <a:rPr lang="en-US" altLang="zh-HK" sz="2400" dirty="0" smtClean="0"/>
            </a:br>
            <a:endParaRPr lang="en-US" altLang="zh-HK" sz="2400" dirty="0" smtClean="0"/>
          </a:p>
          <a:p>
            <a:r>
              <a:rPr lang="en-US" altLang="zh-HK" sz="2400" dirty="0" smtClean="0"/>
              <a:t>He complained of severe </a:t>
            </a:r>
            <a:r>
              <a:rPr lang="en-US" altLang="zh-HK" sz="2400" dirty="0"/>
              <a:t>pain over left hip and was unable to bear </a:t>
            </a:r>
            <a:r>
              <a:rPr lang="en-US" altLang="zh-HK" sz="2400" dirty="0" smtClean="0"/>
              <a:t>weight</a:t>
            </a:r>
            <a:br>
              <a:rPr lang="en-US" altLang="zh-HK" sz="2400" dirty="0" smtClean="0"/>
            </a:br>
            <a:endParaRPr lang="en-US" altLang="zh-HK" sz="2400" dirty="0" smtClean="0"/>
          </a:p>
          <a:p>
            <a:r>
              <a:rPr lang="en-US" altLang="zh-HK" sz="2400" dirty="0"/>
              <a:t>Physical exam showed left hip in abnormal posture with limited </a:t>
            </a:r>
            <a:r>
              <a:rPr lang="en-US" altLang="zh-HK" sz="2400" dirty="0" smtClean="0"/>
              <a:t>range of movement.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13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pic>
        <p:nvPicPr>
          <p:cNvPr id="1026" name="Picture 2" descr="C:\Users\LT370\Desktop\hip-dislocation-class-29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3" t="7770" r="3785" b="44375"/>
          <a:stretch/>
        </p:blipFill>
        <p:spPr bwMode="auto">
          <a:xfrm>
            <a:off x="1350840" y="1700808"/>
            <a:ext cx="6205150" cy="42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Describe the abnormal hip posture </a:t>
            </a:r>
          </a:p>
        </p:txBody>
      </p:sp>
    </p:spTree>
    <p:extLst>
      <p:ext uri="{BB962C8B-B14F-4D97-AF65-F5344CB8AC3E}">
        <p14:creationId xmlns:p14="http://schemas.microsoft.com/office/powerpoint/2010/main" val="42922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Describe the abnormal hip posture </a:t>
            </a:r>
          </a:p>
          <a:p>
            <a:pPr lvl="1"/>
            <a:r>
              <a:rPr lang="en-US" altLang="zh-HK" sz="2000" dirty="0" smtClean="0"/>
              <a:t>Flexed</a:t>
            </a:r>
          </a:p>
          <a:p>
            <a:pPr lvl="1"/>
            <a:r>
              <a:rPr lang="en-US" altLang="zh-HK" sz="2000" dirty="0" smtClean="0"/>
              <a:t>Abducted </a:t>
            </a:r>
          </a:p>
          <a:p>
            <a:pPr lvl="1"/>
            <a:r>
              <a:rPr lang="en-US" altLang="zh-HK" sz="2000" dirty="0" smtClean="0"/>
              <a:t>Externally rotated</a:t>
            </a:r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15390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7637"/>
            <a:ext cx="4679342" cy="56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5069" y="274638"/>
            <a:ext cx="6563072" cy="634082"/>
          </a:xfrm>
        </p:spPr>
        <p:txBody>
          <a:bodyPr>
            <a:normAutofit/>
          </a:bodyPr>
          <a:lstStyle/>
          <a:p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" y="678344"/>
            <a:ext cx="69361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2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814" y="1700808"/>
            <a:ext cx="7857602" cy="4853136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Name three abnormalities in the X-ray pelvis and left hip.</a:t>
            </a:r>
          </a:p>
          <a:p>
            <a:pPr lvl="1"/>
            <a:r>
              <a:rPr lang="en-US" altLang="zh-HK" sz="2000" dirty="0" smtClean="0"/>
              <a:t>Left femoral head out of acetabulum in inferior position</a:t>
            </a:r>
          </a:p>
          <a:p>
            <a:pPr lvl="1"/>
            <a:r>
              <a:rPr lang="en-US" altLang="zh-HK" sz="2000" dirty="0" smtClean="0"/>
              <a:t>Hip abducted</a:t>
            </a:r>
          </a:p>
          <a:p>
            <a:pPr lvl="1"/>
            <a:r>
              <a:rPr lang="en-US" altLang="zh-HK" sz="2000" dirty="0" smtClean="0"/>
              <a:t>Shenton’s line disrupted</a:t>
            </a:r>
          </a:p>
          <a:p>
            <a:pPr lvl="1"/>
            <a:r>
              <a:rPr lang="en-US" altLang="zh-HK" sz="2000" dirty="0" smtClean="0"/>
              <a:t>Other features</a:t>
            </a:r>
            <a:endParaRPr lang="en-US" altLang="zh-HK" dirty="0" smtClean="0"/>
          </a:p>
          <a:p>
            <a:pPr lvl="2"/>
            <a:r>
              <a:rPr lang="en-US" altLang="zh-HK" sz="1800" dirty="0" smtClean="0"/>
              <a:t>Lesser tuberosity more prominent due to external rotation</a:t>
            </a:r>
          </a:p>
          <a:p>
            <a:pPr lvl="2"/>
            <a:r>
              <a:rPr lang="en-US" altLang="zh-HK" sz="1800" dirty="0" smtClean="0"/>
              <a:t>Femoral head appear larger due to geometric magnification</a:t>
            </a:r>
          </a:p>
        </p:txBody>
      </p:sp>
    </p:spTree>
    <p:extLst>
      <p:ext uri="{BB962C8B-B14F-4D97-AF65-F5344CB8AC3E}">
        <p14:creationId xmlns:p14="http://schemas.microsoft.com/office/powerpoint/2010/main" val="5673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64996"/>
            <a:ext cx="7704856" cy="4195481"/>
          </a:xfrm>
        </p:spPr>
        <p:txBody>
          <a:bodyPr>
            <a:noAutofit/>
          </a:bodyPr>
          <a:lstStyle/>
          <a:p>
            <a:r>
              <a:rPr lang="en-US" sz="2400" dirty="0"/>
              <a:t>A 53-year-old construction site worker </a:t>
            </a:r>
            <a:r>
              <a:rPr lang="en-US" sz="2400" dirty="0" smtClean="0"/>
              <a:t>with past history of HT presented to ED with </a:t>
            </a:r>
            <a:r>
              <a:rPr lang="en-US" sz="2400" dirty="0"/>
              <a:t>chest discomfort, </a:t>
            </a:r>
            <a:r>
              <a:rPr lang="en-US" sz="2400" dirty="0" smtClean="0"/>
              <a:t>palpitations </a:t>
            </a:r>
            <a:r>
              <a:rPr lang="en-US" sz="2400" dirty="0"/>
              <a:t>and dizziness for 4 hours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On presentation his </a:t>
            </a:r>
            <a:r>
              <a:rPr lang="en-US" sz="2400" dirty="0"/>
              <a:t>BP was 103/52 mmHg, HR 75/min, SpO2 94% on RA. He was afebrile.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ECG was performed at triage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41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814" y="1700808"/>
            <a:ext cx="7857602" cy="4853136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Name three abnormalities in the X-ray pelvis and left hip.</a:t>
            </a:r>
          </a:p>
        </p:txBody>
      </p:sp>
    </p:spTree>
    <p:extLst>
      <p:ext uri="{BB962C8B-B14F-4D97-AF65-F5344CB8AC3E}">
        <p14:creationId xmlns:p14="http://schemas.microsoft.com/office/powerpoint/2010/main" val="31896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416708" cy="41954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HK" sz="2400" dirty="0" smtClean="0"/>
              <a:t>What is your diagnosis?</a:t>
            </a:r>
            <a:br>
              <a:rPr lang="en-US" altLang="zh-HK" sz="2400" dirty="0" smtClean="0"/>
            </a:br>
            <a:endParaRPr lang="en-US" altLang="zh-HK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416708" cy="41954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HK" sz="2400" dirty="0" smtClean="0"/>
              <a:t>What is your diagnosis?</a:t>
            </a:r>
            <a:br>
              <a:rPr lang="en-US" altLang="zh-HK" sz="2400" dirty="0" smtClean="0"/>
            </a:br>
            <a:endParaRPr lang="en-US" altLang="zh-HK" sz="2400" dirty="0" smtClean="0"/>
          </a:p>
          <a:p>
            <a:pPr lvl="1">
              <a:spcBef>
                <a:spcPts val="0"/>
              </a:spcBef>
            </a:pPr>
            <a:r>
              <a:rPr lang="en-US" altLang="zh-HK" sz="2400" dirty="0" smtClean="0"/>
              <a:t>Left </a:t>
            </a:r>
            <a:r>
              <a:rPr lang="en-US" altLang="zh-HK" sz="2400" dirty="0"/>
              <a:t>anterior hip dislocation, inferior subtype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53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774" y="1556792"/>
            <a:ext cx="7908650" cy="5040560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Classify hip dislocation and describe the mechanisms of injury</a:t>
            </a:r>
          </a:p>
        </p:txBody>
      </p:sp>
    </p:spTree>
    <p:extLst>
      <p:ext uri="{BB962C8B-B14F-4D97-AF65-F5344CB8AC3E}">
        <p14:creationId xmlns:p14="http://schemas.microsoft.com/office/powerpoint/2010/main" val="11092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774" y="1556792"/>
            <a:ext cx="7908650" cy="5040560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Classify hip dislocation and describe the mechanisms of injury</a:t>
            </a:r>
            <a:br>
              <a:rPr lang="en-US" altLang="zh-HK" sz="2400" dirty="0" smtClean="0"/>
            </a:br>
            <a:endParaRPr lang="en-US" altLang="zh-HK" sz="2400" dirty="0" smtClean="0"/>
          </a:p>
          <a:p>
            <a:pPr marL="342906" lvl="3" indent="-342906"/>
            <a:r>
              <a:rPr lang="en-US" altLang="zh-HK" sz="2400" dirty="0" smtClean="0"/>
              <a:t>MOI: Usually </a:t>
            </a:r>
            <a:r>
              <a:rPr lang="en-US" altLang="zh-HK" sz="2400" dirty="0"/>
              <a:t>high energy trauma: dashboard injury, fall from height, MVA, </a:t>
            </a:r>
            <a:r>
              <a:rPr lang="en-US" altLang="zh-HK" sz="2400" dirty="0" smtClean="0"/>
              <a:t>sports</a:t>
            </a:r>
            <a:r>
              <a:rPr lang="en-US" altLang="zh-HK" sz="1800" dirty="0" smtClean="0"/>
              <a:t>.</a:t>
            </a:r>
            <a:br>
              <a:rPr lang="en-US" altLang="zh-HK" sz="1800" dirty="0" smtClean="0"/>
            </a:br>
            <a:endParaRPr lang="en-US" altLang="zh-HK" sz="1800" dirty="0" smtClean="0"/>
          </a:p>
          <a:p>
            <a:pPr marL="342906" lvl="3" indent="-342906"/>
            <a:r>
              <a:rPr lang="en-US" altLang="zh-HK" sz="2400" dirty="0" smtClean="0"/>
              <a:t>Classification</a:t>
            </a:r>
          </a:p>
          <a:p>
            <a:pPr lvl="1"/>
            <a:r>
              <a:rPr lang="en-US" altLang="zh-HK" sz="2200" dirty="0" smtClean="0"/>
              <a:t>Posterior (90%)</a:t>
            </a:r>
          </a:p>
          <a:p>
            <a:pPr lvl="1"/>
            <a:r>
              <a:rPr lang="en-US" altLang="zh-HK" sz="2200" dirty="0" smtClean="0"/>
              <a:t>Anterior (5-10%)</a:t>
            </a:r>
          </a:p>
          <a:p>
            <a:pPr lvl="2"/>
            <a:endParaRPr lang="en-US" altLang="zh-HK" sz="2600" dirty="0" smtClean="0"/>
          </a:p>
        </p:txBody>
      </p:sp>
    </p:spTree>
    <p:extLst>
      <p:ext uri="{BB962C8B-B14F-4D97-AF65-F5344CB8AC3E}">
        <p14:creationId xmlns:p14="http://schemas.microsoft.com/office/powerpoint/2010/main" val="11433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35762" cy="4896544"/>
          </a:xfrm>
        </p:spPr>
        <p:txBody>
          <a:bodyPr>
            <a:noAutofit/>
          </a:bodyPr>
          <a:lstStyle/>
          <a:p>
            <a:pPr marL="342906" lvl="1" indent="-342906"/>
            <a:r>
              <a:rPr lang="en-US" sz="2400" dirty="0" smtClean="0"/>
              <a:t>Classification</a:t>
            </a:r>
          </a:p>
          <a:p>
            <a:pPr marL="742964" lvl="2" indent="-342906"/>
            <a:r>
              <a:rPr lang="en-US" altLang="zh-HK" sz="2200" dirty="0"/>
              <a:t>Posterior (90</a:t>
            </a:r>
            <a:r>
              <a:rPr lang="en-US" altLang="zh-HK" sz="2200" dirty="0" smtClean="0"/>
              <a:t>%)</a:t>
            </a:r>
          </a:p>
          <a:p>
            <a:pPr marL="1200171" lvl="3" indent="-342906"/>
            <a:r>
              <a:rPr lang="en-US" sz="2000" dirty="0"/>
              <a:t>Axial loading applied to femur while hip is flexed and adducted (e.g. dashboard injury</a:t>
            </a:r>
            <a:r>
              <a:rPr lang="en-US" sz="2000" dirty="0" smtClean="0"/>
              <a:t>)</a:t>
            </a:r>
            <a:endParaRPr lang="en-US" sz="2200" dirty="0" smtClean="0"/>
          </a:p>
          <a:p>
            <a:pPr lvl="1"/>
            <a:r>
              <a:rPr lang="en-US" altLang="zh-HK" sz="2200" dirty="0" smtClean="0"/>
              <a:t>Anterior </a:t>
            </a:r>
            <a:r>
              <a:rPr lang="en-US" altLang="zh-HK" sz="2200" dirty="0"/>
              <a:t>(5-10%)</a:t>
            </a:r>
          </a:p>
          <a:p>
            <a:pPr lvl="2"/>
            <a:r>
              <a:rPr lang="en-US" altLang="zh-HK" sz="2000" dirty="0"/>
              <a:t>Superior (pubic)</a:t>
            </a:r>
          </a:p>
          <a:p>
            <a:pPr lvl="3"/>
            <a:r>
              <a:rPr lang="en-US" altLang="zh-HK" sz="2000" dirty="0"/>
              <a:t>Hip abduction, hyperextension and external rotation</a:t>
            </a:r>
          </a:p>
          <a:p>
            <a:pPr lvl="2"/>
            <a:r>
              <a:rPr lang="en-US" altLang="zh-HK" sz="2000" dirty="0"/>
              <a:t>Inferior (obturator)</a:t>
            </a:r>
          </a:p>
          <a:p>
            <a:pPr lvl="3"/>
            <a:r>
              <a:rPr lang="en-US" altLang="zh-HK" sz="2000" dirty="0"/>
              <a:t>Extreme abduction of hip, which is then flexed and externally </a:t>
            </a:r>
            <a:r>
              <a:rPr lang="en-US" altLang="zh-HK" sz="2000" dirty="0" smtClean="0"/>
              <a:t>rotated</a:t>
            </a:r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20527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5467" y="1556792"/>
            <a:ext cx="7968206" cy="1033760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How to reduce the hip dislocation in this patient</a:t>
            </a:r>
            <a:r>
              <a:rPr lang="en-US" altLang="zh-HK" sz="2400" dirty="0" smtClean="0"/>
              <a:t>?</a:t>
            </a:r>
            <a:endParaRPr lang="en-US" altLang="zh-HK" sz="24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2226" y="1459136"/>
            <a:ext cx="8447341" cy="56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HK" sz="2400" dirty="0" smtClean="0"/>
          </a:p>
        </p:txBody>
      </p:sp>
    </p:spTree>
    <p:extLst>
      <p:ext uri="{BB962C8B-B14F-4D97-AF65-F5344CB8AC3E}">
        <p14:creationId xmlns:p14="http://schemas.microsoft.com/office/powerpoint/2010/main" val="32988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190659"/>
            <a:ext cx="4139952" cy="3830629"/>
          </a:xfrm>
        </p:spPr>
        <p:txBody>
          <a:bodyPr>
            <a:normAutofit/>
          </a:bodyPr>
          <a:lstStyle/>
          <a:p>
            <a:pPr lvl="1"/>
            <a:r>
              <a:rPr lang="en-US" altLang="zh-HK" sz="2000" dirty="0" smtClean="0"/>
              <a:t>Close reduction (under procedural sedation)</a:t>
            </a:r>
          </a:p>
          <a:p>
            <a:pPr lvl="1"/>
            <a:r>
              <a:rPr lang="en-US" altLang="zh-HK" sz="2000" dirty="0" smtClean="0"/>
              <a:t>Assistant applying a lateral force to the hip to </a:t>
            </a:r>
            <a:r>
              <a:rPr lang="en-US" altLang="zh-HK" sz="2000" dirty="0" err="1" smtClean="0"/>
              <a:t>disimpact</a:t>
            </a:r>
            <a:r>
              <a:rPr lang="en-US" altLang="zh-HK" sz="2000" dirty="0" smtClean="0"/>
              <a:t> the femur from the obturator fossa</a:t>
            </a:r>
          </a:p>
          <a:p>
            <a:pPr lvl="1"/>
            <a:r>
              <a:rPr lang="en-US" altLang="zh-HK" sz="2000" dirty="0" smtClean="0"/>
              <a:t>In-line traction of the partially flexed hip</a:t>
            </a:r>
          </a:p>
          <a:p>
            <a:pPr lvl="1"/>
            <a:r>
              <a:rPr lang="en-US" altLang="zh-HK" sz="2000" dirty="0" smtClean="0"/>
              <a:t>Then internally rotate and adduct the femur</a:t>
            </a:r>
            <a:endParaRPr lang="zh-HK" altLang="en-US" sz="2000" dirty="0"/>
          </a:p>
        </p:txBody>
      </p:sp>
      <p:pic>
        <p:nvPicPr>
          <p:cNvPr id="2050" name="Picture 2" descr="C:\Users\LT370\Desktop\ant-hipdisloc.png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90659"/>
            <a:ext cx="4173659" cy="3572879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92226" y="1459136"/>
            <a:ext cx="8447341" cy="56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400" dirty="0" smtClean="0"/>
              <a:t>How to reduce the hip dislocation in this patient?</a:t>
            </a:r>
          </a:p>
        </p:txBody>
      </p:sp>
    </p:spTree>
    <p:extLst>
      <p:ext uri="{BB962C8B-B14F-4D97-AF65-F5344CB8AC3E}">
        <p14:creationId xmlns:p14="http://schemas.microsoft.com/office/powerpoint/2010/main" val="12093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22788"/>
            <a:ext cx="7560724" cy="4195481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What are the complications of hip dislocation?</a:t>
            </a:r>
          </a:p>
        </p:txBody>
      </p:sp>
    </p:spTree>
    <p:extLst>
      <p:ext uri="{BB962C8B-B14F-4D97-AF65-F5344CB8AC3E}">
        <p14:creationId xmlns:p14="http://schemas.microsoft.com/office/powerpoint/2010/main" val="24784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22788"/>
            <a:ext cx="7560724" cy="4195481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What are the complications of hip dislocation?</a:t>
            </a:r>
          </a:p>
          <a:p>
            <a:pPr lvl="1"/>
            <a:r>
              <a:rPr lang="en-US" altLang="zh-HK" sz="2000" dirty="0" smtClean="0"/>
              <a:t>Sciatic nerve injury</a:t>
            </a:r>
          </a:p>
          <a:p>
            <a:pPr lvl="1"/>
            <a:r>
              <a:rPr lang="en-US" altLang="zh-HK" sz="2000" dirty="0" smtClean="0"/>
              <a:t>Femoral artery, vein thrombosis and nerve injury</a:t>
            </a:r>
          </a:p>
          <a:p>
            <a:pPr lvl="1"/>
            <a:r>
              <a:rPr lang="en-US" altLang="zh-HK" sz="2000" dirty="0" smtClean="0"/>
              <a:t>Associated fractures: acetabulum, femoral head or neck, </a:t>
            </a:r>
            <a:r>
              <a:rPr lang="en-US" altLang="zh-HK" sz="2000" dirty="0" err="1" smtClean="0"/>
              <a:t>transchondral</a:t>
            </a:r>
            <a:r>
              <a:rPr lang="en-US" altLang="zh-HK" sz="2000" dirty="0" smtClean="0"/>
              <a:t>, indentation fractures</a:t>
            </a:r>
          </a:p>
          <a:p>
            <a:pPr lvl="1"/>
            <a:r>
              <a:rPr lang="en-US" altLang="zh-HK" sz="2000" dirty="0"/>
              <a:t>Avascular </a:t>
            </a:r>
            <a:r>
              <a:rPr lang="en-US" altLang="zh-HK" sz="2000" dirty="0" smtClean="0"/>
              <a:t>necrosis</a:t>
            </a:r>
          </a:p>
          <a:p>
            <a:pPr lvl="1"/>
            <a:r>
              <a:rPr lang="en-US" altLang="zh-HK" sz="2000" dirty="0" smtClean="0"/>
              <a:t>Post-traumatic osteoarthritis</a:t>
            </a:r>
          </a:p>
          <a:p>
            <a:pPr lvl="1"/>
            <a:r>
              <a:rPr lang="en-US" altLang="zh-HK" sz="2000" dirty="0" smtClean="0"/>
              <a:t>Recurrent hip dislocations</a:t>
            </a:r>
          </a:p>
        </p:txBody>
      </p:sp>
    </p:spTree>
    <p:extLst>
      <p:ext uri="{BB962C8B-B14F-4D97-AF65-F5344CB8AC3E}">
        <p14:creationId xmlns:p14="http://schemas.microsoft.com/office/powerpoint/2010/main" val="141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94149" cy="57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601040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What are the signs of sciatic and femoral nerve injury?</a:t>
            </a:r>
          </a:p>
          <a:p>
            <a:pPr marL="457207" lvl="1" indent="0">
              <a:buNone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83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601040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What are the signs of sciatic and femoral nerve injury?</a:t>
            </a:r>
          </a:p>
          <a:p>
            <a:r>
              <a:rPr lang="en-US" altLang="zh-HK" dirty="0" smtClean="0"/>
              <a:t>Sciatic:</a:t>
            </a:r>
          </a:p>
          <a:p>
            <a:pPr lvl="1"/>
            <a:r>
              <a:rPr lang="en-US" altLang="zh-HK" dirty="0" smtClean="0"/>
              <a:t>Loss of sensation in posterior leg and foot</a:t>
            </a:r>
          </a:p>
          <a:p>
            <a:pPr lvl="1"/>
            <a:r>
              <a:rPr lang="en-US" altLang="zh-HK" dirty="0" smtClean="0"/>
              <a:t>Loss of dorsiflexion (peroneal branch) or plantar flexion (</a:t>
            </a:r>
            <a:r>
              <a:rPr lang="en-US" altLang="zh-HK" dirty="0" err="1" smtClean="0"/>
              <a:t>tibial</a:t>
            </a:r>
            <a:r>
              <a:rPr lang="en-US" altLang="zh-HK" dirty="0" smtClean="0"/>
              <a:t> branch)</a:t>
            </a:r>
          </a:p>
          <a:p>
            <a:pPr lvl="1"/>
            <a:r>
              <a:rPr lang="en-US" altLang="zh-HK" dirty="0"/>
              <a:t>Loss of deep tendon reflex at ankle </a:t>
            </a:r>
            <a:r>
              <a:rPr lang="en-US" altLang="zh-HK" dirty="0" smtClean="0"/>
              <a:t>S1,2</a:t>
            </a:r>
          </a:p>
          <a:p>
            <a:r>
              <a:rPr lang="en-US" altLang="zh-HK" dirty="0"/>
              <a:t>Femoral:</a:t>
            </a:r>
          </a:p>
          <a:p>
            <a:pPr lvl="1"/>
            <a:r>
              <a:rPr lang="en-US" altLang="zh-HK" dirty="0"/>
              <a:t>Loss of sensation in thigh</a:t>
            </a:r>
          </a:p>
          <a:p>
            <a:pPr lvl="1"/>
            <a:r>
              <a:rPr lang="en-US" altLang="zh-HK" dirty="0"/>
              <a:t>Weakness of quadriceps muscles</a:t>
            </a:r>
          </a:p>
          <a:p>
            <a:pPr lvl="1"/>
            <a:r>
              <a:rPr lang="en-US" altLang="zh-HK" dirty="0"/>
              <a:t>Loss of deep tendon reflex at knee </a:t>
            </a:r>
            <a:r>
              <a:rPr lang="en-US" altLang="zh-HK" dirty="0" smtClean="0"/>
              <a:t>L3,4</a:t>
            </a:r>
          </a:p>
          <a:p>
            <a:pPr lvl="1"/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5600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700808"/>
            <a:ext cx="748798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dirty="0"/>
              <a:t>88-year-old lady attended </a:t>
            </a:r>
            <a:r>
              <a:rPr lang="en-US" sz="2400" dirty="0" smtClean="0"/>
              <a:t>ED </a:t>
            </a:r>
            <a:r>
              <a:rPr lang="en-US" sz="2400" dirty="0"/>
              <a:t>complaining of </a:t>
            </a:r>
            <a:r>
              <a:rPr lang="en-US" sz="2400" dirty="0" smtClean="0"/>
              <a:t>inability to </a:t>
            </a:r>
            <a:r>
              <a:rPr lang="en-US" sz="2400" dirty="0"/>
              <a:t>walk </a:t>
            </a:r>
            <a:r>
              <a:rPr lang="en-US" sz="2400" dirty="0" smtClean="0"/>
              <a:t>in the past two </a:t>
            </a:r>
            <a:r>
              <a:rPr lang="en-US" sz="2400" dirty="0"/>
              <a:t>days due to exacerbation of bilateral knee pain. The pain was more severe on left side.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There was no history trauma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53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34470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 past medical history include HT DM </a:t>
            </a:r>
            <a:r>
              <a:rPr lang="en-US" sz="2400" dirty="0" err="1" smtClean="0"/>
              <a:t>hyperlipidaemia</a:t>
            </a:r>
            <a:r>
              <a:rPr lang="en-US" sz="2400" dirty="0" smtClean="0"/>
              <a:t> old CVA gastritis and </a:t>
            </a:r>
            <a:r>
              <a:rPr lang="en-US" sz="2400" dirty="0"/>
              <a:t>raised ALP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On examination she was on wheelchair. Bilateral knee non-tender with </a:t>
            </a:r>
            <a:r>
              <a:rPr lang="en-US" sz="2400" dirty="0"/>
              <a:t>AROM 0-90 </a:t>
            </a:r>
            <a:r>
              <a:rPr lang="en-US" sz="2400" dirty="0" smtClean="0"/>
              <a:t>degrees </a:t>
            </a:r>
            <a:r>
              <a:rPr lang="en-US" sz="2400" dirty="0"/>
              <a:t>with </a:t>
            </a:r>
            <a:r>
              <a:rPr lang="en-US" sz="2400" dirty="0" smtClean="0"/>
              <a:t>crepitation.</a:t>
            </a:r>
            <a:endParaRPr lang="en-GB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1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37" y="670311"/>
            <a:ext cx="3537466" cy="5360597"/>
          </a:xfrm>
          <a:prstGeom prst="rect">
            <a:avLst/>
          </a:prstGeom>
        </p:spPr>
      </p:pic>
      <p:pic>
        <p:nvPicPr>
          <p:cNvPr id="5" name="Picture 4" descr="b11jpg"/>
          <p:cNvPicPr>
            <a:picLocks noChangeAspect="1"/>
          </p:cNvPicPr>
          <p:nvPr/>
        </p:nvPicPr>
        <p:blipFill>
          <a:blip r:embed="rId3"/>
          <a:srcRect r="10123"/>
          <a:stretch>
            <a:fillRect/>
          </a:stretch>
        </p:blipFill>
        <p:spPr>
          <a:xfrm>
            <a:off x="4395939" y="720853"/>
            <a:ext cx="3925471" cy="52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12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53555"/>
            <a:ext cx="443736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2256"/>
            <a:ext cx="720080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two abnormal findings in the X-rays</a:t>
            </a:r>
          </a:p>
        </p:txBody>
      </p:sp>
    </p:spTree>
    <p:extLst>
      <p:ext uri="{BB962C8B-B14F-4D97-AF65-F5344CB8AC3E}">
        <p14:creationId xmlns:p14="http://schemas.microsoft.com/office/powerpoint/2010/main" val="7203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2256"/>
            <a:ext cx="720080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two abnormal findings in the X-rays</a:t>
            </a:r>
          </a:p>
          <a:p>
            <a:pPr lvl="1"/>
            <a:r>
              <a:rPr lang="en-US" sz="2000" dirty="0" smtClean="0"/>
              <a:t>Transverse fracture over left femoral shaft</a:t>
            </a:r>
          </a:p>
          <a:p>
            <a:pPr lvl="1"/>
            <a:r>
              <a:rPr lang="en-US" sz="2000" dirty="0" smtClean="0"/>
              <a:t>Patchy </a:t>
            </a:r>
            <a:r>
              <a:rPr lang="en-US" sz="2000" dirty="0"/>
              <a:t>cortical thickening with mixed </a:t>
            </a:r>
            <a:r>
              <a:rPr lang="en-US" sz="2000" dirty="0" err="1"/>
              <a:t>osteosclerotic</a:t>
            </a:r>
            <a:r>
              <a:rPr lang="en-US" sz="2000" dirty="0"/>
              <a:t> and osteolytic changes over left </a:t>
            </a:r>
            <a:r>
              <a:rPr lang="en-US" sz="2000" dirty="0" smtClean="0"/>
              <a:t>femur</a:t>
            </a:r>
            <a:endParaRPr lang="en-GB" sz="2000" dirty="0"/>
          </a:p>
          <a:p>
            <a:pPr lvl="1"/>
            <a:r>
              <a:rPr lang="en-US" sz="2000" dirty="0" smtClean="0"/>
              <a:t>Degenerative </a:t>
            </a:r>
            <a:r>
              <a:rPr lang="en-US" sz="2000" dirty="0"/>
              <a:t>changes over bilateral knee joints</a:t>
            </a:r>
            <a:endParaRPr lang="en-GB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416708" cy="4195481"/>
          </a:xfrm>
        </p:spPr>
        <p:txBody>
          <a:bodyPr>
            <a:norm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your diagnosis?</a:t>
            </a:r>
          </a:p>
          <a:p>
            <a:pPr lvl="1"/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two possible causes for the diagnosis.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4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416708" cy="4195481"/>
          </a:xfrm>
        </p:spPr>
        <p:txBody>
          <a:bodyPr>
            <a:norm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your diagnosis?</a:t>
            </a:r>
          </a:p>
          <a:p>
            <a:pPr lvl="1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Pathological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fracture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left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femoral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shaft</a:t>
            </a:r>
          </a:p>
          <a:p>
            <a:pPr lvl="1"/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two possible causes for the diagnosis.</a:t>
            </a:r>
          </a:p>
        </p:txBody>
      </p:sp>
    </p:spTree>
    <p:extLst>
      <p:ext uri="{BB962C8B-B14F-4D97-AF65-F5344CB8AC3E}">
        <p14:creationId xmlns:p14="http://schemas.microsoft.com/office/powerpoint/2010/main" val="13108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List 2 positive </a:t>
            </a:r>
            <a:r>
              <a:rPr lang="en-US" sz="2400" dirty="0"/>
              <a:t>findings of the </a:t>
            </a:r>
            <a:r>
              <a:rPr lang="en-US" sz="2400" dirty="0" smtClean="0"/>
              <a:t>ECG. </a:t>
            </a:r>
          </a:p>
          <a:p>
            <a:pPr marL="457207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31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416708" cy="4195481"/>
          </a:xfrm>
        </p:spPr>
        <p:txBody>
          <a:bodyPr>
            <a:norm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your diagnosis?</a:t>
            </a:r>
          </a:p>
          <a:p>
            <a:pPr lvl="1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Pathological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fracture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left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femoral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shaft</a:t>
            </a:r>
          </a:p>
          <a:p>
            <a:pPr lvl="1"/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two possible causes for the diagnosis.</a:t>
            </a:r>
          </a:p>
          <a:p>
            <a:pPr lvl="1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Paget’s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disease of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bone</a:t>
            </a:r>
            <a:endParaRPr lang="en-GB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Bone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tumour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(primary or secondary)</a:t>
            </a:r>
            <a:endParaRPr lang="en-GB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0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3248"/>
            <a:ext cx="7560724" cy="4195481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Given her </a:t>
            </a:r>
            <a:r>
              <a:rPr lang="en-US" sz="2400" dirty="0"/>
              <a:t>past medical </a:t>
            </a:r>
            <a:r>
              <a:rPr lang="en-US" sz="2400" dirty="0" smtClean="0"/>
              <a:t>history, which item may </a:t>
            </a:r>
            <a:r>
              <a:rPr lang="en-US" sz="2400" dirty="0"/>
              <a:t>be related </a:t>
            </a:r>
            <a:r>
              <a:rPr lang="en-US" sz="2400" dirty="0" smtClean="0"/>
              <a:t>to her condition</a:t>
            </a:r>
            <a:r>
              <a:rPr lang="en-US" sz="2400" dirty="0"/>
              <a:t>? </a:t>
            </a:r>
            <a:endParaRPr lang="en-GB" sz="2400" dirty="0"/>
          </a:p>
          <a:p>
            <a:pPr marL="457207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328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3248"/>
            <a:ext cx="7560724" cy="4195481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Given her </a:t>
            </a:r>
            <a:r>
              <a:rPr lang="en-US" sz="2400" dirty="0"/>
              <a:t>past medical </a:t>
            </a:r>
            <a:r>
              <a:rPr lang="en-US" sz="2400" dirty="0" smtClean="0"/>
              <a:t>history, which item may </a:t>
            </a:r>
            <a:r>
              <a:rPr lang="en-US" sz="2400" dirty="0"/>
              <a:t>be related </a:t>
            </a:r>
            <a:r>
              <a:rPr lang="en-US" sz="2400" dirty="0" smtClean="0"/>
              <a:t>to her condition</a:t>
            </a:r>
            <a:r>
              <a:rPr lang="en-US" sz="2400" dirty="0"/>
              <a:t>? </a:t>
            </a:r>
            <a:endParaRPr lang="en-GB" sz="2400" dirty="0"/>
          </a:p>
          <a:p>
            <a:pPr lvl="1"/>
            <a:r>
              <a:rPr lang="en-US" sz="2200" dirty="0" smtClean="0"/>
              <a:t>Raised </a:t>
            </a:r>
            <a:r>
              <a:rPr lang="en-US" sz="2200" dirty="0"/>
              <a:t>Alkaline phosphatase (ALP</a:t>
            </a:r>
            <a:r>
              <a:rPr lang="en-US" sz="2200" dirty="0" smtClean="0"/>
              <a:t>)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482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61324" cy="4752528"/>
          </a:xfrm>
        </p:spPr>
        <p:txBody>
          <a:bodyPr>
            <a:noAutofit/>
          </a:bodyPr>
          <a:lstStyle/>
          <a:p>
            <a:r>
              <a:rPr lang="en-GB" sz="2400" dirty="0" smtClean="0"/>
              <a:t>What are </a:t>
            </a:r>
            <a:r>
              <a:rPr lang="en-GB" sz="2400" dirty="0"/>
              <a:t>the possible causes for </a:t>
            </a:r>
            <a:r>
              <a:rPr lang="en-GB" sz="2400" dirty="0" smtClean="0"/>
              <a:t>this condition?</a:t>
            </a:r>
            <a:br>
              <a:rPr lang="en-GB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07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61324" cy="4752528"/>
          </a:xfrm>
        </p:spPr>
        <p:txBody>
          <a:bodyPr>
            <a:noAutofit/>
          </a:bodyPr>
          <a:lstStyle/>
          <a:p>
            <a:r>
              <a:rPr lang="en-GB" sz="2400" dirty="0" smtClean="0"/>
              <a:t>What are </a:t>
            </a:r>
            <a:r>
              <a:rPr lang="en-GB" sz="2400" dirty="0"/>
              <a:t>the possible causes for </a:t>
            </a:r>
            <a:r>
              <a:rPr lang="en-GB" sz="2400" dirty="0" smtClean="0"/>
              <a:t>this condition?</a:t>
            </a:r>
            <a:br>
              <a:rPr lang="en-GB" sz="2400" dirty="0" smtClean="0"/>
            </a:br>
            <a:endParaRPr lang="en-US" sz="2400" dirty="0" smtClean="0"/>
          </a:p>
          <a:p>
            <a:r>
              <a:rPr lang="en-US" sz="2400" dirty="0" smtClean="0"/>
              <a:t>Causes of elevated ALP</a:t>
            </a:r>
            <a:endParaRPr lang="en-GB" sz="2400" dirty="0"/>
          </a:p>
          <a:p>
            <a:pPr lvl="1"/>
            <a:r>
              <a:rPr lang="en-US" sz="2200" dirty="0" smtClean="0"/>
              <a:t>liver </a:t>
            </a:r>
            <a:r>
              <a:rPr lang="en-US" sz="2200" dirty="0"/>
              <a:t>origin: cholestasis, cirrhosis, hepatitis, </a:t>
            </a:r>
            <a:r>
              <a:rPr lang="en-US" sz="2200" dirty="0" smtClean="0"/>
              <a:t>malignancy</a:t>
            </a:r>
            <a:endParaRPr lang="en-GB" sz="2200" dirty="0"/>
          </a:p>
          <a:p>
            <a:pPr lvl="1"/>
            <a:r>
              <a:rPr lang="en-US" sz="2200" dirty="0" smtClean="0"/>
              <a:t>bone </a:t>
            </a:r>
            <a:r>
              <a:rPr lang="en-US" sz="2200" dirty="0"/>
              <a:t>origin (reflects osteoblast activities): </a:t>
            </a:r>
            <a:r>
              <a:rPr lang="en-US" sz="2200" dirty="0" smtClean="0"/>
              <a:t>Paget’s disease, [growing children], </a:t>
            </a:r>
            <a:r>
              <a:rPr lang="en-US" sz="2200" dirty="0"/>
              <a:t>healing fracture, bone metastasis, </a:t>
            </a:r>
            <a:r>
              <a:rPr lang="en-US" sz="2200" dirty="0" err="1"/>
              <a:t>osteomalacia</a:t>
            </a:r>
            <a:r>
              <a:rPr lang="en-US" sz="2200" dirty="0"/>
              <a:t>, osteomyelitis, </a:t>
            </a:r>
            <a:r>
              <a:rPr lang="en-US" sz="2200" dirty="0" smtClean="0"/>
              <a:t>hyperparathyroidism</a:t>
            </a:r>
            <a:endParaRPr lang="en-GB" sz="2200" dirty="0"/>
          </a:p>
          <a:p>
            <a:pPr lvl="1"/>
            <a:r>
              <a:rPr lang="en-US" sz="2200" dirty="0" smtClean="0"/>
              <a:t>Congestive </a:t>
            </a:r>
            <a:r>
              <a:rPr lang="en-US" sz="2200" dirty="0"/>
              <a:t>heart </a:t>
            </a:r>
            <a:r>
              <a:rPr lang="en-US" sz="2200" dirty="0" smtClean="0"/>
              <a:t>failure</a:t>
            </a:r>
            <a:endParaRPr lang="en-GB" sz="2200" dirty="0"/>
          </a:p>
          <a:p>
            <a:pPr lvl="1"/>
            <a:r>
              <a:rPr lang="en-US" sz="2200" dirty="0" smtClean="0"/>
              <a:t>[Pregnancy]</a:t>
            </a:r>
            <a:endParaRPr lang="en-GB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1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63273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other investigations </a:t>
            </a:r>
            <a:r>
              <a:rPr lang="en-US" sz="2400" dirty="0" smtClean="0"/>
              <a:t>would </a:t>
            </a:r>
            <a:r>
              <a:rPr lang="en-US" sz="2400" dirty="0"/>
              <a:t>you </a:t>
            </a:r>
            <a:r>
              <a:rPr lang="en-US" sz="2400" dirty="0" smtClean="0"/>
              <a:t>request?</a:t>
            </a:r>
          </a:p>
        </p:txBody>
      </p:sp>
    </p:spTree>
    <p:extLst>
      <p:ext uri="{BB962C8B-B14F-4D97-AF65-F5344CB8AC3E}">
        <p14:creationId xmlns:p14="http://schemas.microsoft.com/office/powerpoint/2010/main" val="6600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63273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other investigations </a:t>
            </a:r>
            <a:r>
              <a:rPr lang="en-US" sz="2400" dirty="0" smtClean="0"/>
              <a:t>would </a:t>
            </a:r>
            <a:r>
              <a:rPr lang="en-US" sz="2400" dirty="0"/>
              <a:t>you </a:t>
            </a:r>
            <a:r>
              <a:rPr lang="en-US" sz="2400" dirty="0" smtClean="0"/>
              <a:t>request?</a:t>
            </a:r>
          </a:p>
          <a:p>
            <a:pPr lvl="1"/>
            <a:r>
              <a:rPr lang="en-US" sz="2000" dirty="0" smtClean="0"/>
              <a:t>Blood </a:t>
            </a:r>
            <a:r>
              <a:rPr lang="en-US" sz="2000" dirty="0"/>
              <a:t>test for CBC, RLFT, </a:t>
            </a:r>
            <a:r>
              <a:rPr lang="en-US" sz="2000" dirty="0" smtClean="0"/>
              <a:t>Ca and 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</a:t>
            </a:r>
            <a:r>
              <a:rPr lang="en-US" sz="2000" dirty="0"/>
              <a:t>ALP heat stable </a:t>
            </a:r>
            <a:r>
              <a:rPr lang="en-US" sz="2000" dirty="0" smtClean="0"/>
              <a:t>index</a:t>
            </a:r>
            <a:endParaRPr lang="en-US" sz="2000" dirty="0"/>
          </a:p>
          <a:p>
            <a:pPr lvl="1"/>
            <a:r>
              <a:rPr lang="en-US" sz="2000" dirty="0" smtClean="0"/>
              <a:t>X-ray </a:t>
            </a:r>
            <a:r>
              <a:rPr lang="en-US" sz="2000" dirty="0"/>
              <a:t>skeletal survey to delineate </a:t>
            </a:r>
            <a:r>
              <a:rPr lang="en-US" sz="2000" dirty="0" smtClean="0"/>
              <a:t>any other bony involvement</a:t>
            </a:r>
            <a:endParaRPr lang="en-GB" sz="2000" dirty="0"/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PET-CT to rule out </a:t>
            </a:r>
            <a:r>
              <a:rPr lang="en-US" sz="2000" dirty="0" smtClean="0"/>
              <a:t>malignancy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64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53248"/>
            <a:ext cx="7488716" cy="4195481"/>
          </a:xfrm>
        </p:spPr>
        <p:txBody>
          <a:bodyPr>
            <a:normAutofit/>
          </a:bodyPr>
          <a:lstStyle/>
          <a:p>
            <a:r>
              <a:rPr lang="en-US" sz="2400" dirty="0"/>
              <a:t>A 6-year old boy with history of </a:t>
            </a:r>
            <a:r>
              <a:rPr lang="en-US" sz="2400" dirty="0" smtClean="0"/>
              <a:t>recent URTI </a:t>
            </a:r>
            <a:r>
              <a:rPr lang="en-US" sz="2400" dirty="0"/>
              <a:t>1 week ago presented </a:t>
            </a:r>
            <a:r>
              <a:rPr lang="en-US" sz="2400" dirty="0" smtClean="0"/>
              <a:t>to ED with </a:t>
            </a:r>
            <a:r>
              <a:rPr lang="en-US" sz="2400" dirty="0"/>
              <a:t>skin </a:t>
            </a:r>
            <a:r>
              <a:rPr lang="en-US" sz="2400" dirty="0" smtClean="0"/>
              <a:t>rash.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6" y="692696"/>
            <a:ext cx="7415808" cy="55618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7269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the rash </a:t>
            </a:r>
            <a:r>
              <a:rPr lang="en-US" sz="2400" dirty="0" smtClean="0"/>
              <a:t>and </a:t>
            </a:r>
            <a:r>
              <a:rPr lang="en-US" sz="2400" dirty="0"/>
              <a:t>state the most likely </a:t>
            </a:r>
            <a:r>
              <a:rPr lang="en-US" sz="2400" dirty="0" smtClean="0"/>
              <a:t>diagnosis.</a:t>
            </a:r>
          </a:p>
        </p:txBody>
      </p:sp>
    </p:spTree>
    <p:extLst>
      <p:ext uri="{BB962C8B-B14F-4D97-AF65-F5344CB8AC3E}">
        <p14:creationId xmlns:p14="http://schemas.microsoft.com/office/powerpoint/2010/main" val="26095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List 2 positive </a:t>
            </a:r>
            <a:r>
              <a:rPr lang="en-US" sz="2400" dirty="0"/>
              <a:t>findings of the </a:t>
            </a:r>
            <a:r>
              <a:rPr lang="en-US" sz="2400" dirty="0" smtClean="0"/>
              <a:t>ECG. </a:t>
            </a:r>
          </a:p>
          <a:p>
            <a:pPr lvl="1"/>
            <a:r>
              <a:rPr lang="en-US" sz="2000" dirty="0" smtClean="0"/>
              <a:t>Tachycardia </a:t>
            </a:r>
          </a:p>
          <a:p>
            <a:pPr lvl="1"/>
            <a:r>
              <a:rPr lang="en-US" sz="2000" dirty="0" smtClean="0"/>
              <a:t>Irregular rhythm</a:t>
            </a:r>
          </a:p>
          <a:p>
            <a:pPr lvl="1"/>
            <a:r>
              <a:rPr lang="en-US" sz="2000" dirty="0" smtClean="0"/>
              <a:t>Broad QRS complexes with variable width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lurred </a:t>
            </a:r>
            <a:r>
              <a:rPr lang="en-US" sz="2000" dirty="0"/>
              <a:t>upstroke in the QRS </a:t>
            </a:r>
            <a:r>
              <a:rPr lang="en-US" sz="2000" dirty="0" smtClean="0"/>
              <a:t>complex compatible with </a:t>
            </a:r>
            <a:r>
              <a:rPr lang="en-US" sz="2000" dirty="0"/>
              <a:t>d</a:t>
            </a:r>
            <a:r>
              <a:rPr lang="en-US" sz="2000" dirty="0" smtClean="0"/>
              <a:t>elta wave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47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7269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the rash </a:t>
            </a:r>
            <a:r>
              <a:rPr lang="en-US" sz="2400" dirty="0" smtClean="0"/>
              <a:t>and </a:t>
            </a:r>
            <a:r>
              <a:rPr lang="en-US" sz="2400" dirty="0"/>
              <a:t>state the most likely </a:t>
            </a:r>
            <a:r>
              <a:rPr lang="en-US" sz="2400" dirty="0" smtClean="0"/>
              <a:t>diagnosis.</a:t>
            </a:r>
          </a:p>
          <a:p>
            <a:pPr lvl="1"/>
            <a:r>
              <a:rPr lang="en-US" sz="2000" dirty="0" smtClean="0"/>
              <a:t>Symmetrically </a:t>
            </a:r>
            <a:r>
              <a:rPr lang="en-US" sz="2000" dirty="0"/>
              <a:t>distributed erythematous purpura over bilateral lower </a:t>
            </a:r>
            <a:r>
              <a:rPr lang="en-US" sz="2000" dirty="0" smtClean="0"/>
              <a:t>limbs</a:t>
            </a:r>
            <a:endParaRPr lang="en-GB" sz="2000" dirty="0"/>
          </a:p>
          <a:p>
            <a:pPr lvl="1"/>
            <a:r>
              <a:rPr lang="en-US" sz="2000" dirty="0" smtClean="0"/>
              <a:t>Henoch </a:t>
            </a:r>
            <a:r>
              <a:rPr lang="en-US" sz="2000" dirty="0" err="1"/>
              <a:t>Schonlein</a:t>
            </a:r>
            <a:r>
              <a:rPr lang="en-US" sz="2000" dirty="0"/>
              <a:t> </a:t>
            </a:r>
            <a:r>
              <a:rPr lang="en-US" sz="2000" dirty="0" smtClean="0"/>
              <a:t>purpura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31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128676" cy="4195481"/>
          </a:xfrm>
        </p:spPr>
        <p:txBody>
          <a:bodyPr>
            <a:normAutofit/>
          </a:bodyPr>
          <a:lstStyle/>
          <a:p>
            <a:r>
              <a:rPr lang="en-US" sz="2400" dirty="0"/>
              <a:t>Name three other presentations of </a:t>
            </a:r>
            <a:r>
              <a:rPr lang="en-US" sz="2400" dirty="0" smtClean="0"/>
              <a:t>this condition </a:t>
            </a:r>
            <a:r>
              <a:rPr lang="en-US" sz="2400" dirty="0"/>
              <a:t>other than skin </a:t>
            </a:r>
            <a:r>
              <a:rPr lang="en-US" sz="2400" dirty="0" smtClean="0"/>
              <a:t>rash.</a:t>
            </a:r>
          </a:p>
        </p:txBody>
      </p:sp>
    </p:spTree>
    <p:extLst>
      <p:ext uri="{BB962C8B-B14F-4D97-AF65-F5344CB8AC3E}">
        <p14:creationId xmlns:p14="http://schemas.microsoft.com/office/powerpoint/2010/main" val="11499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128676" cy="4195481"/>
          </a:xfrm>
        </p:spPr>
        <p:txBody>
          <a:bodyPr>
            <a:normAutofit/>
          </a:bodyPr>
          <a:lstStyle/>
          <a:p>
            <a:r>
              <a:rPr lang="en-US" sz="2400" dirty="0"/>
              <a:t>Name three other presentations of </a:t>
            </a:r>
            <a:r>
              <a:rPr lang="en-US" sz="2400" dirty="0" smtClean="0"/>
              <a:t>this condition </a:t>
            </a:r>
            <a:r>
              <a:rPr lang="en-US" sz="2400" dirty="0"/>
              <a:t>other than skin </a:t>
            </a:r>
            <a:r>
              <a:rPr lang="en-US" sz="2400" dirty="0" smtClean="0"/>
              <a:t>rash.</a:t>
            </a:r>
          </a:p>
          <a:p>
            <a:pPr lvl="1"/>
            <a:r>
              <a:rPr lang="en-US" sz="2000" dirty="0" smtClean="0"/>
              <a:t>Abdominal pain</a:t>
            </a:r>
            <a:endParaRPr lang="en-GB" sz="2000" dirty="0"/>
          </a:p>
          <a:p>
            <a:pPr lvl="1"/>
            <a:r>
              <a:rPr lang="en-US" sz="2000" dirty="0" smtClean="0"/>
              <a:t>Arthralgia/arthritis</a:t>
            </a:r>
            <a:endParaRPr lang="en-GB" sz="2000" dirty="0"/>
          </a:p>
          <a:p>
            <a:pPr lvl="1"/>
            <a:r>
              <a:rPr lang="en-US" sz="2000" dirty="0" smtClean="0"/>
              <a:t>Renal disease e.g. microscopic </a:t>
            </a:r>
            <a:r>
              <a:rPr lang="en-US" sz="2000" dirty="0" err="1" smtClean="0"/>
              <a:t>haematuria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7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853248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Suggest three ED investigations.</a:t>
            </a:r>
          </a:p>
        </p:txBody>
      </p:sp>
    </p:spTree>
    <p:extLst>
      <p:ext uri="{BB962C8B-B14F-4D97-AF65-F5344CB8AC3E}">
        <p14:creationId xmlns:p14="http://schemas.microsoft.com/office/powerpoint/2010/main" val="16956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853248"/>
            <a:ext cx="6711654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Suggest three ED investigations.</a:t>
            </a:r>
          </a:p>
          <a:p>
            <a:pPr lvl="1"/>
            <a:r>
              <a:rPr lang="en-US" sz="2000" dirty="0" smtClean="0"/>
              <a:t>Blood </a:t>
            </a:r>
            <a:r>
              <a:rPr lang="en-US" sz="2000" dirty="0"/>
              <a:t>for CBP, </a:t>
            </a:r>
            <a:r>
              <a:rPr lang="en-US" sz="2000" dirty="0" smtClean="0"/>
              <a:t>RFT </a:t>
            </a:r>
            <a:r>
              <a:rPr lang="en-US" sz="2000" dirty="0"/>
              <a:t>and </a:t>
            </a:r>
            <a:r>
              <a:rPr lang="en-US" sz="2000" dirty="0" smtClean="0"/>
              <a:t>clotting</a:t>
            </a:r>
            <a:endParaRPr lang="en-GB" sz="2000" dirty="0"/>
          </a:p>
          <a:p>
            <a:pPr lvl="1"/>
            <a:r>
              <a:rPr lang="en-US" sz="2000" dirty="0" smtClean="0"/>
              <a:t>Urine </a:t>
            </a:r>
            <a:r>
              <a:rPr lang="en-US" sz="2000" dirty="0" err="1"/>
              <a:t>multistix</a:t>
            </a:r>
            <a:r>
              <a:rPr lang="en-US" sz="2000" dirty="0"/>
              <a:t> for </a:t>
            </a:r>
            <a:r>
              <a:rPr lang="en-US" sz="2000" dirty="0" err="1" smtClean="0"/>
              <a:t>haematuria</a:t>
            </a:r>
            <a:r>
              <a:rPr lang="en-US" sz="2000" dirty="0"/>
              <a:t> </a:t>
            </a:r>
            <a:r>
              <a:rPr lang="en-US" sz="2000" dirty="0" smtClean="0"/>
              <a:t>and proteinuria</a:t>
            </a:r>
            <a:endParaRPr lang="en-GB" sz="2000" dirty="0"/>
          </a:p>
          <a:p>
            <a:pPr lvl="1"/>
            <a:r>
              <a:rPr lang="en-US" sz="2000" dirty="0" smtClean="0"/>
              <a:t>USG </a:t>
            </a:r>
            <a:r>
              <a:rPr lang="en-US" sz="2000" dirty="0"/>
              <a:t>abdomen to exclude intussusception </a:t>
            </a:r>
            <a:endParaRPr lang="en-GB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12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083779" cy="4195481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Name four </a:t>
            </a:r>
            <a:r>
              <a:rPr lang="en-US" sz="2400" dirty="0"/>
              <a:t>complications of this </a:t>
            </a:r>
            <a:r>
              <a:rPr lang="en-US" sz="2400" dirty="0" smtClean="0"/>
              <a:t>condition.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63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083779" cy="4195481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Name four </a:t>
            </a:r>
            <a:r>
              <a:rPr lang="en-US" sz="2400" dirty="0"/>
              <a:t>complications of this </a:t>
            </a:r>
            <a:r>
              <a:rPr lang="en-US" sz="2400" dirty="0" smtClean="0"/>
              <a:t>condition.</a:t>
            </a:r>
          </a:p>
          <a:p>
            <a:pPr lvl="1"/>
            <a:r>
              <a:rPr lang="en-US" sz="2000" dirty="0" smtClean="0"/>
              <a:t>Intussusception</a:t>
            </a:r>
          </a:p>
          <a:p>
            <a:pPr lvl="1"/>
            <a:r>
              <a:rPr lang="en-US" sz="2000" dirty="0" smtClean="0"/>
              <a:t>Acute </a:t>
            </a:r>
            <a:r>
              <a:rPr lang="en-US" sz="2000" dirty="0"/>
              <a:t>kidney </a:t>
            </a:r>
            <a:r>
              <a:rPr lang="en-US" sz="2000" dirty="0" smtClean="0"/>
              <a:t>injury</a:t>
            </a:r>
          </a:p>
          <a:p>
            <a:pPr lvl="1"/>
            <a:r>
              <a:rPr lang="en-US" sz="2000" dirty="0" smtClean="0"/>
              <a:t>GI bleeding</a:t>
            </a:r>
          </a:p>
          <a:p>
            <a:pPr lvl="1"/>
            <a:r>
              <a:rPr lang="en-US" sz="2000" dirty="0" smtClean="0"/>
              <a:t>Intracerebral </a:t>
            </a:r>
            <a:r>
              <a:rPr lang="en-US" sz="2000" dirty="0" err="1" smtClean="0"/>
              <a:t>haemorrhage</a:t>
            </a:r>
            <a:endParaRPr lang="en-US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9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128676" cy="4195481"/>
          </a:xfrm>
        </p:spPr>
        <p:txBody>
          <a:bodyPr>
            <a:normAutofit/>
          </a:bodyPr>
          <a:lstStyle/>
          <a:p>
            <a:r>
              <a:rPr lang="en-US" sz="2400" dirty="0"/>
              <a:t>A 4-month boy </a:t>
            </a:r>
            <a:r>
              <a:rPr lang="en-US" sz="2400" dirty="0" smtClean="0"/>
              <a:t>presented to ED after fell </a:t>
            </a:r>
            <a:r>
              <a:rPr lang="en-US" sz="2400" dirty="0"/>
              <a:t>from bed and he </a:t>
            </a:r>
            <a:r>
              <a:rPr lang="en-US" sz="2400" dirty="0" smtClean="0"/>
              <a:t>refused to move </a:t>
            </a:r>
            <a:r>
              <a:rPr lang="en-US" sz="2400" dirty="0"/>
              <a:t>his right arm.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7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92696"/>
            <a:ext cx="628063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69396"/>
            <a:ext cx="7848756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the </a:t>
            </a:r>
            <a:r>
              <a:rPr lang="en-US" sz="2400" dirty="0" smtClean="0"/>
              <a:t>X-ray and state one condition which you need to suspect.</a:t>
            </a:r>
          </a:p>
          <a:p>
            <a:endParaRPr lang="en-US" sz="2400" dirty="0" smtClean="0"/>
          </a:p>
          <a:p>
            <a:r>
              <a:rPr lang="en-US" sz="2400" dirty="0" smtClean="0"/>
              <a:t>Name two </a:t>
            </a:r>
            <a:r>
              <a:rPr lang="en-US" sz="2400" dirty="0"/>
              <a:t>differential diagnosis </a:t>
            </a:r>
            <a:r>
              <a:rPr lang="en-US" sz="2400" dirty="0" smtClean="0"/>
              <a:t>of underlying cause the X-ray finding?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1670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 two differential diagnosis.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4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69396"/>
            <a:ext cx="7848756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the </a:t>
            </a:r>
            <a:r>
              <a:rPr lang="en-US" sz="2400" dirty="0" smtClean="0"/>
              <a:t>X-ray and state one condition which you need to suspect.</a:t>
            </a:r>
          </a:p>
          <a:p>
            <a:pPr lvl="1"/>
            <a:r>
              <a:rPr lang="en-US" sz="2000" dirty="0" smtClean="0"/>
              <a:t>Spiral fracture of </a:t>
            </a:r>
            <a:r>
              <a:rPr lang="en-US" sz="2000" dirty="0"/>
              <a:t>the shaft of the right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pPr lvl="1"/>
            <a:r>
              <a:rPr lang="en-US" sz="2000" dirty="0" smtClean="0"/>
              <a:t>Non-accidental injury</a:t>
            </a:r>
          </a:p>
          <a:p>
            <a:r>
              <a:rPr lang="en-US" sz="2400" dirty="0" smtClean="0"/>
              <a:t>Name two </a:t>
            </a:r>
            <a:r>
              <a:rPr lang="en-US" sz="2400" dirty="0"/>
              <a:t>differential diagnosis </a:t>
            </a:r>
            <a:r>
              <a:rPr lang="en-US" sz="2400" dirty="0" smtClean="0"/>
              <a:t>of underlying cause the X-ray finding?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4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69396"/>
            <a:ext cx="7848756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the </a:t>
            </a:r>
            <a:r>
              <a:rPr lang="en-US" sz="2400" dirty="0" smtClean="0"/>
              <a:t>X-ray and state one condition which you need to suspect.</a:t>
            </a:r>
          </a:p>
          <a:p>
            <a:pPr lvl="1"/>
            <a:r>
              <a:rPr lang="en-US" sz="2000" dirty="0" smtClean="0"/>
              <a:t>Spiral fracture of </a:t>
            </a:r>
            <a:r>
              <a:rPr lang="en-US" sz="2000" dirty="0"/>
              <a:t>the shaft of the right </a:t>
            </a:r>
            <a:r>
              <a:rPr lang="en-US" sz="2000" dirty="0" err="1" smtClean="0"/>
              <a:t>humerus</a:t>
            </a:r>
            <a:endParaRPr lang="en-US" sz="2000" dirty="0"/>
          </a:p>
          <a:p>
            <a:pPr lvl="1"/>
            <a:r>
              <a:rPr lang="en-US" sz="2000" dirty="0" smtClean="0"/>
              <a:t>Non-accidental injury</a:t>
            </a:r>
          </a:p>
          <a:p>
            <a:r>
              <a:rPr lang="en-US" sz="2400" dirty="0" smtClean="0"/>
              <a:t>Name two </a:t>
            </a:r>
            <a:r>
              <a:rPr lang="en-US" sz="2400" dirty="0"/>
              <a:t>differential diagnosis </a:t>
            </a:r>
            <a:r>
              <a:rPr lang="en-US" sz="2400" dirty="0" smtClean="0"/>
              <a:t>of underlying cause the X-ray finding?</a:t>
            </a:r>
          </a:p>
          <a:p>
            <a:pPr lvl="1"/>
            <a:r>
              <a:rPr lang="en-US" sz="2000" dirty="0" err="1" smtClean="0"/>
              <a:t>Ricket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Osteogenesis </a:t>
            </a:r>
            <a:r>
              <a:rPr lang="en-US" sz="2000" dirty="0"/>
              <a:t>Imperfecta </a:t>
            </a:r>
            <a:endParaRPr lang="en-GB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8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540066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Name four radiological features and four physical findings suggestive of the suspected condition</a:t>
            </a:r>
          </a:p>
          <a:p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1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540066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Name four radiological features and four physical findings suggestive of the suspected condition</a:t>
            </a:r>
          </a:p>
          <a:p>
            <a:r>
              <a:rPr lang="en-US" sz="2400" dirty="0" smtClean="0"/>
              <a:t>Radiological findings</a:t>
            </a:r>
          </a:p>
          <a:p>
            <a:pPr lvl="1"/>
            <a:r>
              <a:rPr lang="en-US" sz="2000" dirty="0" smtClean="0"/>
              <a:t>Metaphyseal (bucket handle) fracture</a:t>
            </a:r>
            <a:endParaRPr lang="en-GB" sz="2000" dirty="0"/>
          </a:p>
          <a:p>
            <a:pPr lvl="1"/>
            <a:r>
              <a:rPr lang="en-US" sz="2000" dirty="0" smtClean="0"/>
              <a:t>Scapular fracture</a:t>
            </a:r>
            <a:endParaRPr lang="en-GB" sz="2000" dirty="0"/>
          </a:p>
          <a:p>
            <a:pPr lvl="1"/>
            <a:r>
              <a:rPr lang="en-US" sz="2000" dirty="0" smtClean="0"/>
              <a:t>Multiple fractures</a:t>
            </a:r>
            <a:endParaRPr lang="en-GB" sz="2000" dirty="0"/>
          </a:p>
          <a:p>
            <a:pPr lvl="1"/>
            <a:r>
              <a:rPr lang="en-US" sz="2000" dirty="0" smtClean="0"/>
              <a:t>Rib fracture especially posterior rib fracture</a:t>
            </a:r>
            <a:endParaRPr lang="en-GB" sz="2000" dirty="0"/>
          </a:p>
          <a:p>
            <a:pPr lvl="1"/>
            <a:r>
              <a:rPr lang="en-US" sz="2000" dirty="0" smtClean="0"/>
              <a:t>Sternal fracture</a:t>
            </a:r>
          </a:p>
          <a:p>
            <a:pPr lvl="1"/>
            <a:r>
              <a:rPr lang="en-US" sz="2000" dirty="0" smtClean="0"/>
              <a:t>Spinal process fracture</a:t>
            </a:r>
            <a:endParaRPr lang="en-GB" sz="2000" dirty="0"/>
          </a:p>
          <a:p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6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571184" cy="4781128"/>
          </a:xfrm>
        </p:spPr>
        <p:txBody>
          <a:bodyPr>
            <a:noAutofit/>
          </a:bodyPr>
          <a:lstStyle/>
          <a:p>
            <a:r>
              <a:rPr lang="en-US" sz="2400" dirty="0" smtClean="0"/>
              <a:t>Physical findings</a:t>
            </a:r>
          </a:p>
          <a:p>
            <a:pPr lvl="1"/>
            <a:r>
              <a:rPr lang="en-US" sz="2000" dirty="0" smtClean="0"/>
              <a:t>Bruises in babies and infants who </a:t>
            </a:r>
            <a:r>
              <a:rPr lang="en-US" sz="2000" dirty="0"/>
              <a:t>are not independently mobile 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ultiple bruises in cluster</a:t>
            </a:r>
          </a:p>
          <a:p>
            <a:pPr lvl="1"/>
            <a:r>
              <a:rPr lang="en-US" sz="2000" dirty="0" smtClean="0"/>
              <a:t>Multiple bruises in uniform shape</a:t>
            </a:r>
          </a:p>
          <a:p>
            <a:pPr lvl="1"/>
            <a:r>
              <a:rPr lang="en-US" sz="2000" dirty="0" smtClean="0"/>
              <a:t>Bruises away from bony prominence</a:t>
            </a:r>
          </a:p>
          <a:p>
            <a:pPr lvl="1"/>
            <a:r>
              <a:rPr lang="en-US" sz="2000" dirty="0" smtClean="0"/>
              <a:t>Bruises at usual sites (e.g. buttock, genitalia)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ruises of different ages</a:t>
            </a:r>
          </a:p>
        </p:txBody>
      </p:sp>
    </p:spTree>
    <p:extLst>
      <p:ext uri="{BB962C8B-B14F-4D97-AF65-F5344CB8AC3E}">
        <p14:creationId xmlns:p14="http://schemas.microsoft.com/office/powerpoint/2010/main" val="17492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41670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findings (continued)</a:t>
            </a:r>
            <a:endParaRPr lang="en-US" sz="2800" dirty="0" smtClean="0"/>
          </a:p>
          <a:p>
            <a:pPr lvl="1"/>
            <a:r>
              <a:rPr lang="en-US" sz="2000" dirty="0" smtClean="0"/>
              <a:t>Torn </a:t>
            </a:r>
            <a:r>
              <a:rPr lang="en-US" sz="2000" dirty="0"/>
              <a:t>frenulum</a:t>
            </a:r>
          </a:p>
          <a:p>
            <a:pPr lvl="1"/>
            <a:r>
              <a:rPr lang="en-US" sz="2000" dirty="0"/>
              <a:t>Bite marks</a:t>
            </a:r>
          </a:p>
          <a:p>
            <a:pPr lvl="1"/>
            <a:r>
              <a:rPr lang="en-US" sz="2000" dirty="0"/>
              <a:t>Retinal </a:t>
            </a:r>
            <a:r>
              <a:rPr lang="en-US" sz="2000" dirty="0" err="1" smtClean="0"/>
              <a:t>haemorrhage</a:t>
            </a:r>
            <a:r>
              <a:rPr lang="en-US" sz="2000" dirty="0" smtClean="0"/>
              <a:t> (shaken baby syndrome) </a:t>
            </a:r>
            <a:endParaRPr lang="en-US" sz="2000" dirty="0"/>
          </a:p>
          <a:p>
            <a:pPr lvl="1"/>
            <a:r>
              <a:rPr lang="en-US" sz="2000" dirty="0" smtClean="0"/>
              <a:t>Scald with glove </a:t>
            </a:r>
            <a:r>
              <a:rPr lang="en-US" sz="2000" dirty="0"/>
              <a:t>and stocking </a:t>
            </a:r>
            <a:r>
              <a:rPr lang="en-US" sz="2000" dirty="0" smtClean="0"/>
              <a:t>distribution (immersion injury)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ircular burns (cigarette burns)</a:t>
            </a:r>
          </a:p>
          <a:p>
            <a:pPr lvl="1"/>
            <a:r>
              <a:rPr lang="en-US" sz="2000" dirty="0" smtClean="0"/>
              <a:t>Physical findings incompatible with history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2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88716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would you manage the child in the ED? </a:t>
            </a:r>
          </a:p>
        </p:txBody>
      </p:sp>
    </p:spTree>
    <p:extLst>
      <p:ext uri="{BB962C8B-B14F-4D97-AF65-F5344CB8AC3E}">
        <p14:creationId xmlns:p14="http://schemas.microsoft.com/office/powerpoint/2010/main" val="8752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88716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would you manage the child in the ED? </a:t>
            </a:r>
          </a:p>
          <a:p>
            <a:pPr lvl="1"/>
            <a:r>
              <a:rPr lang="en-US" sz="2000" dirty="0" err="1" smtClean="0"/>
              <a:t>Immobilisation</a:t>
            </a:r>
            <a:r>
              <a:rPr lang="en-US" sz="2000" dirty="0" smtClean="0"/>
              <a:t> with </a:t>
            </a:r>
            <a:r>
              <a:rPr lang="en-US" sz="2000" dirty="0" err="1" smtClean="0"/>
              <a:t>splintage</a:t>
            </a:r>
            <a:r>
              <a:rPr lang="en-US" sz="2000" dirty="0" smtClean="0"/>
              <a:t> and/or U-slab</a:t>
            </a:r>
          </a:p>
          <a:p>
            <a:pPr lvl="1"/>
            <a:r>
              <a:rPr lang="en-US" sz="2000" dirty="0" smtClean="0"/>
              <a:t>Pain control with analgesic </a:t>
            </a:r>
          </a:p>
          <a:p>
            <a:pPr lvl="1"/>
            <a:r>
              <a:rPr lang="en-US" sz="2000" dirty="0" smtClean="0"/>
              <a:t>Consult </a:t>
            </a:r>
            <a:r>
              <a:rPr lang="en-US" sz="2000" dirty="0" err="1"/>
              <a:t>Paediatrician</a:t>
            </a:r>
            <a:r>
              <a:rPr lang="en-US" sz="2000" dirty="0"/>
              <a:t> for suspected NAI </a:t>
            </a:r>
          </a:p>
          <a:p>
            <a:pPr lvl="1"/>
            <a:r>
              <a:rPr lang="en-US" sz="2000" dirty="0" smtClean="0"/>
              <a:t>(Consult </a:t>
            </a:r>
            <a:r>
              <a:rPr lang="en-US" sz="2000" dirty="0" err="1" smtClean="0"/>
              <a:t>Orthopaedic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urgeon </a:t>
            </a:r>
            <a:r>
              <a:rPr lang="en-US" sz="2000" dirty="0"/>
              <a:t>for fracture of right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229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488716" cy="419548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</a:t>
            </a:r>
            <a:r>
              <a:rPr lang="en-GB" sz="2400" dirty="0"/>
              <a:t>60 years old man with history of </a:t>
            </a:r>
            <a:r>
              <a:rPr lang="en-GB" sz="2400" dirty="0" smtClean="0"/>
              <a:t>HT presented to ED for severe </a:t>
            </a:r>
            <a:r>
              <a:rPr lang="en-GB" sz="2400" dirty="0"/>
              <a:t>chest </a:t>
            </a:r>
            <a:r>
              <a:rPr lang="en-GB" sz="2400" dirty="0" smtClean="0"/>
              <a:t>pain for </a:t>
            </a:r>
            <a:r>
              <a:rPr lang="en-GB" sz="2400" dirty="0"/>
              <a:t>one hour with radiation to the </a:t>
            </a:r>
            <a:r>
              <a:rPr lang="en-GB" sz="2400" dirty="0" smtClean="0"/>
              <a:t>back.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On </a:t>
            </a:r>
            <a:r>
              <a:rPr lang="en-GB" sz="2400" dirty="0"/>
              <a:t>presentation his BP was </a:t>
            </a:r>
            <a:r>
              <a:rPr lang="en-GB" sz="2400" dirty="0" smtClean="0"/>
              <a:t>210/100 mmHg, HR 90/min, </a:t>
            </a:r>
            <a:r>
              <a:rPr lang="en-GB" sz="2400" dirty="0"/>
              <a:t>SpO2 99% </a:t>
            </a:r>
            <a:r>
              <a:rPr lang="en-GB" sz="2400" dirty="0" smtClean="0"/>
              <a:t>on RA. </a:t>
            </a:r>
            <a:r>
              <a:rPr lang="en-GB" sz="2400" dirty="0"/>
              <a:t>He was sweating and yelling because of the </a:t>
            </a:r>
            <a:r>
              <a:rPr lang="en-GB" sz="2400" dirty="0" smtClean="0"/>
              <a:t>pain.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ECG </a:t>
            </a:r>
            <a:r>
              <a:rPr lang="en-GB" sz="2400" dirty="0"/>
              <a:t>showed normal sinus </a:t>
            </a:r>
            <a:r>
              <a:rPr lang="en-GB" sz="2400" dirty="0" smtClean="0"/>
              <a:t>rhythm.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57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</a:t>
            </a:r>
            <a:r>
              <a:rPr lang="en-GB" sz="2400" dirty="0"/>
              <a:t>is the most important differential </a:t>
            </a:r>
            <a:r>
              <a:rPr lang="en-GB" sz="2400" dirty="0" smtClean="0"/>
              <a:t>diagnosis to consider?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8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1670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 two differential diagnosis.</a:t>
            </a:r>
            <a:endParaRPr lang="en-US" sz="2400" dirty="0"/>
          </a:p>
          <a:p>
            <a:pPr lvl="1"/>
            <a:r>
              <a:rPr lang="en-US" sz="2400" dirty="0"/>
              <a:t>Atrial fibrillation </a:t>
            </a:r>
            <a:r>
              <a:rPr lang="en-US" sz="2400" dirty="0" smtClean="0"/>
              <a:t>with Wolff-Parkinson-White syndrome</a:t>
            </a:r>
          </a:p>
          <a:p>
            <a:pPr lvl="1"/>
            <a:r>
              <a:rPr lang="en-US" sz="2400" dirty="0" smtClean="0"/>
              <a:t>Polymorphic ventricular tachycardia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94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</a:t>
            </a:r>
            <a:r>
              <a:rPr lang="en-GB" sz="2400" dirty="0"/>
              <a:t>is the most important differential </a:t>
            </a:r>
            <a:r>
              <a:rPr lang="en-GB" sz="2400" dirty="0" smtClean="0"/>
              <a:t>diagnosis to consider? </a:t>
            </a:r>
            <a:endParaRPr lang="en-GB" sz="2400" dirty="0"/>
          </a:p>
          <a:p>
            <a:pPr lvl="1"/>
            <a:r>
              <a:rPr lang="en-GB" sz="2400" dirty="0"/>
              <a:t>Acute aortic </a:t>
            </a:r>
            <a:r>
              <a:rPr lang="en-GB" sz="2400" dirty="0" smtClean="0"/>
              <a:t>syndrome </a:t>
            </a:r>
          </a:p>
        </p:txBody>
      </p:sp>
    </p:spTree>
    <p:extLst>
      <p:ext uri="{BB962C8B-B14F-4D97-AF65-F5344CB8AC3E}">
        <p14:creationId xmlns:p14="http://schemas.microsoft.com/office/powerpoint/2010/main" val="12760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912652" cy="4195481"/>
          </a:xfrm>
        </p:spPr>
        <p:txBody>
          <a:bodyPr>
            <a:normAutofit/>
          </a:bodyPr>
          <a:lstStyle/>
          <a:p>
            <a:r>
              <a:rPr lang="en-GB" sz="2400" dirty="0"/>
              <a:t>Name two physical signs that may related to this condition.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3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912652" cy="4195481"/>
          </a:xfrm>
        </p:spPr>
        <p:txBody>
          <a:bodyPr>
            <a:normAutofit/>
          </a:bodyPr>
          <a:lstStyle/>
          <a:p>
            <a:r>
              <a:rPr lang="en-GB" sz="2400" dirty="0"/>
              <a:t>Name two physical signs that may related to this condition.</a:t>
            </a:r>
          </a:p>
          <a:p>
            <a:pPr lvl="1"/>
            <a:r>
              <a:rPr lang="en-GB" sz="2000" dirty="0"/>
              <a:t>Radial-radial delay</a:t>
            </a:r>
          </a:p>
          <a:p>
            <a:pPr lvl="1"/>
            <a:r>
              <a:rPr lang="en-GB" sz="2000" dirty="0"/>
              <a:t>Signs of acute lower limbs </a:t>
            </a:r>
            <a:r>
              <a:rPr lang="en-GB" sz="2000" dirty="0" smtClean="0"/>
              <a:t>ischemia</a:t>
            </a:r>
            <a:endParaRPr lang="en-GB" sz="2000" dirty="0"/>
          </a:p>
          <a:p>
            <a:pPr lvl="1"/>
            <a:r>
              <a:rPr lang="en-GB" sz="2000" dirty="0"/>
              <a:t>Signs of aortic regurgitation</a:t>
            </a:r>
          </a:p>
          <a:p>
            <a:pPr lvl="1"/>
            <a:r>
              <a:rPr lang="en-GB" sz="2000" dirty="0"/>
              <a:t>Signs of acute heart failure</a:t>
            </a:r>
          </a:p>
          <a:p>
            <a:pPr lvl="1"/>
            <a:r>
              <a:rPr lang="en-GB" sz="2000" dirty="0"/>
              <a:t>Signs of pleural </a:t>
            </a:r>
            <a:r>
              <a:rPr lang="en-GB" sz="2000" dirty="0" smtClean="0"/>
              <a:t>effusion</a:t>
            </a:r>
          </a:p>
          <a:p>
            <a:pPr lvl="1"/>
            <a:r>
              <a:rPr lang="en-GB" sz="2000" dirty="0" smtClean="0"/>
              <a:t>Signs of pericardial effusion/tamponade</a:t>
            </a:r>
            <a:endParaRPr lang="en-GB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17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332656"/>
            <a:ext cx="5813400" cy="58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Name two findings in the CT thorax </a:t>
            </a:r>
          </a:p>
        </p:txBody>
      </p:sp>
    </p:spTree>
    <p:extLst>
      <p:ext uri="{BB962C8B-B14F-4D97-AF65-F5344CB8AC3E}">
        <p14:creationId xmlns:p14="http://schemas.microsoft.com/office/powerpoint/2010/main" val="8366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Name two findings in the CT thorax </a:t>
            </a:r>
          </a:p>
          <a:p>
            <a:pPr lvl="1"/>
            <a:r>
              <a:rPr lang="en-GB" sz="2000" dirty="0" smtClean="0"/>
              <a:t>Aortic </a:t>
            </a:r>
            <a:r>
              <a:rPr lang="en-GB" sz="2000" dirty="0"/>
              <a:t>intramural </a:t>
            </a:r>
            <a:r>
              <a:rPr lang="en-GB" sz="2000" dirty="0" smtClean="0"/>
              <a:t>hematoma over descending aorta</a:t>
            </a:r>
          </a:p>
          <a:p>
            <a:pPr lvl="1"/>
            <a:r>
              <a:rPr lang="en-GB" sz="2000" dirty="0" smtClean="0"/>
              <a:t>Bilateral </a:t>
            </a:r>
            <a:r>
              <a:rPr lang="en-GB" sz="2000" dirty="0"/>
              <a:t>pleural </a:t>
            </a:r>
            <a:r>
              <a:rPr lang="en-GB" sz="2000" dirty="0" smtClean="0"/>
              <a:t>effusion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564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00684" cy="419548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</a:t>
            </a:r>
            <a:r>
              <a:rPr lang="en-GB" sz="2400" dirty="0"/>
              <a:t>are the initial management in the ED?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1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00684" cy="419548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</a:t>
            </a:r>
            <a:r>
              <a:rPr lang="en-GB" sz="2400" dirty="0"/>
              <a:t>are the initial management in the ED?</a:t>
            </a:r>
          </a:p>
          <a:p>
            <a:pPr lvl="1"/>
            <a:r>
              <a:rPr lang="en-GB" sz="2000" dirty="0"/>
              <a:t>BP control with iv beta-blockers </a:t>
            </a:r>
            <a:r>
              <a:rPr lang="en-GB" sz="2000" dirty="0" smtClean="0"/>
              <a:t>+/- vasodilators </a:t>
            </a:r>
            <a:r>
              <a:rPr lang="en-GB" sz="2000" dirty="0"/>
              <a:t>(</a:t>
            </a:r>
            <a:r>
              <a:rPr lang="en-GB" sz="2000" dirty="0" smtClean="0"/>
              <a:t>nitrates</a:t>
            </a:r>
            <a:r>
              <a:rPr lang="en-GB" sz="2000" dirty="0"/>
              <a:t>) aiming for SBP 100-120 </a:t>
            </a:r>
            <a:r>
              <a:rPr lang="en-GB" sz="2000" dirty="0" smtClean="0"/>
              <a:t>mmHg</a:t>
            </a:r>
            <a:endParaRPr lang="en-GB" sz="2000" dirty="0"/>
          </a:p>
          <a:p>
            <a:pPr lvl="1"/>
            <a:r>
              <a:rPr lang="en-GB" sz="2000" dirty="0"/>
              <a:t>Pain </a:t>
            </a:r>
            <a:r>
              <a:rPr lang="en-GB" sz="2000" dirty="0" smtClean="0"/>
              <a:t>control with analgesics (opiates)</a:t>
            </a:r>
            <a:endParaRPr lang="en-GB" sz="2000" dirty="0"/>
          </a:p>
          <a:p>
            <a:pPr lvl="1"/>
            <a:r>
              <a:rPr lang="en-GB" sz="2000" dirty="0"/>
              <a:t>Consult CTS if </a:t>
            </a:r>
            <a:r>
              <a:rPr lang="en-GB" sz="2000" dirty="0" smtClean="0"/>
              <a:t>progression to Type A</a:t>
            </a:r>
            <a:endParaRPr lang="en-GB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7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2971"/>
          <a:stretch/>
        </p:blipFill>
        <p:spPr>
          <a:xfrm>
            <a:off x="888238" y="404664"/>
            <a:ext cx="7344816" cy="5561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9483" y="6077166"/>
            <a:ext cx="7113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This his ECG repeated 20 </a:t>
            </a:r>
            <a:r>
              <a:rPr lang="en-US" sz="2000" dirty="0"/>
              <a:t>minutes </a:t>
            </a:r>
            <a:r>
              <a:rPr lang="en-US" sz="2000" dirty="0" smtClean="0"/>
              <a:t>after the first ECG.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756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488832" cy="4499232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Name two drugs that could be used to treat this condition.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1846</TotalTime>
  <Words>1737</Words>
  <Application>Microsoft Office PowerPoint</Application>
  <PresentationFormat>On-screen Show (4:3)</PresentationFormat>
  <Paragraphs>322</Paragraphs>
  <Slides>77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Ion</vt:lpstr>
      <vt:lpstr>HKCEM  JCM OSCE </vt:lpstr>
      <vt:lpstr>Case 1</vt:lpstr>
      <vt:lpstr>PowerPoint Presentation</vt:lpstr>
      <vt:lpstr>Case 1</vt:lpstr>
      <vt:lpstr>Case 1</vt:lpstr>
      <vt:lpstr>Case 1</vt:lpstr>
      <vt:lpstr>Case 1</vt:lpstr>
      <vt:lpstr>PowerPoint Presentation</vt:lpstr>
      <vt:lpstr>Case 1</vt:lpstr>
      <vt:lpstr>Case 1</vt:lpstr>
      <vt:lpstr>Case 1</vt:lpstr>
      <vt:lpstr>Case 1</vt:lpstr>
      <vt:lpstr>Case 2 </vt:lpstr>
      <vt:lpstr>Case 2</vt:lpstr>
      <vt:lpstr>Case 2</vt:lpstr>
      <vt:lpstr>Case 2</vt:lpstr>
      <vt:lpstr>PowerPoint Presentation</vt:lpstr>
      <vt:lpstr>PowerPoint Presentation</vt:lpstr>
      <vt:lpstr>Case 2</vt:lpstr>
      <vt:lpstr>Case 2</vt:lpstr>
      <vt:lpstr>Case 2</vt:lpstr>
      <vt:lpstr>Case 2</vt:lpstr>
      <vt:lpstr>Case 2</vt:lpstr>
      <vt:lpstr>Case 2</vt:lpstr>
      <vt:lpstr>Case 2</vt:lpstr>
      <vt:lpstr>Case 2</vt:lpstr>
      <vt:lpstr>Case 2</vt:lpstr>
      <vt:lpstr>Case 2</vt:lpstr>
      <vt:lpstr>Case 2</vt:lpstr>
      <vt:lpstr>Case 2</vt:lpstr>
      <vt:lpstr>Case 2</vt:lpstr>
      <vt:lpstr>Case 3</vt:lpstr>
      <vt:lpstr>Case 3</vt:lpstr>
      <vt:lpstr>PowerPoint Presentation</vt:lpstr>
      <vt:lpstr>PowerPoint Presentation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4</vt:lpstr>
      <vt:lpstr>PowerPoint Presentation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5</vt:lpstr>
      <vt:lpstr>PowerPoint Presentation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6</vt:lpstr>
      <vt:lpstr>Case 6</vt:lpstr>
      <vt:lpstr>Case 6</vt:lpstr>
      <vt:lpstr>Case 6</vt:lpstr>
      <vt:lpstr>Case 6</vt:lpstr>
      <vt:lpstr>PowerPoint Presentation</vt:lpstr>
      <vt:lpstr>Case 6</vt:lpstr>
      <vt:lpstr>Case 6</vt:lpstr>
      <vt:lpstr>Case 6</vt:lpstr>
      <vt:lpstr>Case 6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</dc:title>
  <dc:creator>CE</dc:creator>
  <cp:lastModifiedBy>Lok Tsun SO Jerome Dr, TKOH AC(A&amp;E)</cp:lastModifiedBy>
  <cp:revision>57</cp:revision>
  <dcterms:created xsi:type="dcterms:W3CDTF">2017-11-30T04:35:36Z</dcterms:created>
  <dcterms:modified xsi:type="dcterms:W3CDTF">2017-12-08T07:46:54Z</dcterms:modified>
</cp:coreProperties>
</file>