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notesMasterIdLst>
    <p:notesMasterId r:id="rId27"/>
  </p:notesMasterIdLst>
  <p:sldIdLst>
    <p:sldId id="256" r:id="rId2"/>
    <p:sldId id="267" r:id="rId3"/>
    <p:sldId id="275" r:id="rId4"/>
    <p:sldId id="276" r:id="rId5"/>
    <p:sldId id="272" r:id="rId6"/>
    <p:sldId id="263" r:id="rId7"/>
    <p:sldId id="264" r:id="rId8"/>
    <p:sldId id="258" r:id="rId9"/>
    <p:sldId id="259" r:id="rId10"/>
    <p:sldId id="260" r:id="rId11"/>
    <p:sldId id="270" r:id="rId12"/>
    <p:sldId id="271" r:id="rId13"/>
    <p:sldId id="283" r:id="rId14"/>
    <p:sldId id="284" r:id="rId15"/>
    <p:sldId id="285" r:id="rId16"/>
    <p:sldId id="301" r:id="rId17"/>
    <p:sldId id="302" r:id="rId18"/>
    <p:sldId id="303" r:id="rId19"/>
    <p:sldId id="308" r:id="rId20"/>
    <p:sldId id="309" r:id="rId21"/>
    <p:sldId id="310" r:id="rId22"/>
    <p:sldId id="293" r:id="rId23"/>
    <p:sldId id="294" r:id="rId24"/>
    <p:sldId id="297" r:id="rId25"/>
    <p:sldId id="298" r:id="rId26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7"/>
    <p:restoredTop sz="80630"/>
  </p:normalViewPr>
  <p:slideViewPr>
    <p:cSldViewPr>
      <p:cViewPr>
        <p:scale>
          <a:sx n="79" d="100"/>
          <a:sy n="79" d="100"/>
        </p:scale>
        <p:origin x="-86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D09A5-6D21-9D42-8186-9CB1AEF3E37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8903F-766F-0846-8A7A-735F5CCE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6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903F-766F-0846-8A7A-735F5CCEF5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4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Acute aortic syndrome (AAS) refers to the acute presentation of closely related life-threatening entities having similar clinical features and challenges, including the aortic dissection, intramural hematoma, and penetrating atheromatous ulcer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903F-766F-0846-8A7A-735F5CCEF5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8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903F-766F-0846-8A7A-735F5CCEF5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8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C50E9E6-BF8C-46EB-9E73-1E686CEEC82F}" type="datetimeFigureOut">
              <a:rPr lang="zh-HK" altLang="en-US" smtClean="0"/>
              <a:t>8/12/2017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2F554-9BF9-4B89-A7A6-4C5ABA502E4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843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HKCEM </a:t>
            </a:r>
            <a:br>
              <a:rPr lang="en-US" altLang="zh-HK" dirty="0" smtClean="0"/>
            </a:br>
            <a:r>
              <a:rPr lang="en-US" altLang="zh-HK" dirty="0" smtClean="0"/>
              <a:t>JCM OSCE</a:t>
            </a:r>
            <a:br>
              <a:rPr lang="en-US" altLang="zh-HK" dirty="0" smtClean="0"/>
            </a:b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Friday </a:t>
            </a:r>
            <a:r>
              <a:rPr lang="en-US" altLang="zh-HK" dirty="0"/>
              <a:t>8 December 2017 </a:t>
            </a:r>
            <a:endParaRPr lang="en-US" altLang="zh-HK" dirty="0" smtClean="0"/>
          </a:p>
          <a:p>
            <a:r>
              <a:rPr lang="en-US" altLang="zh-HK" dirty="0" smtClean="0"/>
              <a:t>TKOH</a:t>
            </a:r>
          </a:p>
        </p:txBody>
      </p:sp>
    </p:spTree>
    <p:extLst>
      <p:ext uri="{BB962C8B-B14F-4D97-AF65-F5344CB8AC3E}">
        <p14:creationId xmlns:p14="http://schemas.microsoft.com/office/powerpoint/2010/main" val="22653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4710" y="1628800"/>
            <a:ext cx="7715200" cy="4853136"/>
          </a:xfrm>
        </p:spPr>
        <p:txBody>
          <a:bodyPr>
            <a:noAutofit/>
          </a:bodyPr>
          <a:lstStyle/>
          <a:p>
            <a:r>
              <a:rPr lang="en-US" altLang="zh-HK" sz="2400" dirty="0" smtClean="0"/>
              <a:t>Name three abnormalities in the X-ray pelvis and left hip.</a:t>
            </a:r>
          </a:p>
          <a:p>
            <a:r>
              <a:rPr lang="en-US" altLang="zh-HK" sz="2400" dirty="0"/>
              <a:t>What is your diagnosis</a:t>
            </a:r>
            <a:r>
              <a:rPr lang="en-US" altLang="zh-HK" sz="2400" dirty="0" smtClean="0"/>
              <a:t>?</a:t>
            </a:r>
          </a:p>
          <a:p>
            <a:r>
              <a:rPr lang="en-US" altLang="zh-HK" sz="2400" dirty="0"/>
              <a:t>Classify </a:t>
            </a:r>
            <a:r>
              <a:rPr lang="en-US" altLang="zh-HK" sz="2400" dirty="0" smtClean="0"/>
              <a:t>the condition and </a:t>
            </a:r>
            <a:r>
              <a:rPr lang="en-US" altLang="zh-HK" sz="2400" dirty="0"/>
              <a:t>describe the mechanisms of </a:t>
            </a:r>
            <a:r>
              <a:rPr lang="en-US" altLang="zh-HK" sz="2400" dirty="0" smtClean="0"/>
              <a:t>injury.</a:t>
            </a:r>
          </a:p>
          <a:p>
            <a:r>
              <a:rPr lang="en-US" altLang="zh-HK" sz="2400" dirty="0" smtClean="0"/>
              <a:t>How would you </a:t>
            </a:r>
            <a:r>
              <a:rPr lang="en-US" altLang="zh-HK" sz="2400" dirty="0"/>
              <a:t>to </a:t>
            </a:r>
            <a:r>
              <a:rPr lang="en-US" altLang="zh-HK" sz="2400" dirty="0" smtClean="0"/>
              <a:t>treat the condition of </a:t>
            </a:r>
            <a:r>
              <a:rPr lang="en-US" altLang="zh-HK" sz="2400" dirty="0"/>
              <a:t>this patient</a:t>
            </a:r>
            <a:r>
              <a:rPr lang="en-US" altLang="zh-HK" sz="2400" dirty="0" smtClean="0"/>
              <a:t>?</a:t>
            </a:r>
          </a:p>
          <a:p>
            <a:r>
              <a:rPr lang="en-US" altLang="zh-HK" sz="2400" dirty="0" smtClean="0"/>
              <a:t>What are the complications of this condition?</a:t>
            </a:r>
          </a:p>
          <a:p>
            <a:r>
              <a:rPr lang="en-US" altLang="zh-HK" sz="2400" dirty="0"/>
              <a:t>What are the signs of sciatic and femoral nerve injury</a:t>
            </a:r>
            <a:r>
              <a:rPr lang="en-US" altLang="zh-HK" sz="2400" dirty="0" smtClean="0"/>
              <a:t>?</a:t>
            </a:r>
            <a:endParaRPr lang="en-US" altLang="zh-HK" sz="2400" dirty="0"/>
          </a:p>
        </p:txBody>
      </p:sp>
    </p:spTree>
    <p:extLst>
      <p:ext uri="{BB962C8B-B14F-4D97-AF65-F5344CB8AC3E}">
        <p14:creationId xmlns:p14="http://schemas.microsoft.com/office/powerpoint/2010/main" val="5673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700808"/>
            <a:ext cx="7487980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</a:t>
            </a:r>
            <a:r>
              <a:rPr lang="en-US" sz="2400" dirty="0"/>
              <a:t>88-year-old lady attended </a:t>
            </a:r>
            <a:r>
              <a:rPr lang="en-US" sz="2400" dirty="0" smtClean="0"/>
              <a:t>ED </a:t>
            </a:r>
            <a:r>
              <a:rPr lang="en-US" sz="2400" dirty="0"/>
              <a:t>complaining of </a:t>
            </a:r>
            <a:r>
              <a:rPr lang="en-US" sz="2400" dirty="0" smtClean="0"/>
              <a:t>inability to </a:t>
            </a:r>
            <a:r>
              <a:rPr lang="en-US" sz="2400" dirty="0"/>
              <a:t>walk </a:t>
            </a:r>
            <a:r>
              <a:rPr lang="en-US" sz="2400" dirty="0" smtClean="0"/>
              <a:t>in the past two </a:t>
            </a:r>
            <a:r>
              <a:rPr lang="en-US" sz="2400" dirty="0"/>
              <a:t>days due to exacerbation of bilateral knee pain. The pain was more severe on left side.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There was no history trauma.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05360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344700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Her past medical history include HT DM </a:t>
            </a:r>
            <a:r>
              <a:rPr lang="en-US" sz="2400" dirty="0" err="1" smtClean="0"/>
              <a:t>hyperlipidaemia</a:t>
            </a:r>
            <a:r>
              <a:rPr lang="en-US" sz="2400" dirty="0" smtClean="0"/>
              <a:t> old CVA gastritis and </a:t>
            </a:r>
            <a:r>
              <a:rPr lang="en-US" sz="2400" dirty="0"/>
              <a:t>raised ALP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On examination she was on wheelchair. Bilateral knee non-tender with </a:t>
            </a:r>
            <a:r>
              <a:rPr lang="en-US" sz="2400" dirty="0"/>
              <a:t>AROM 0-90 </a:t>
            </a:r>
            <a:r>
              <a:rPr lang="en-US" sz="2400" dirty="0" smtClean="0"/>
              <a:t>degrees </a:t>
            </a:r>
            <a:r>
              <a:rPr lang="en-US" sz="2400" dirty="0"/>
              <a:t>with </a:t>
            </a:r>
            <a:r>
              <a:rPr lang="en-US" sz="2400" dirty="0" smtClean="0"/>
              <a:t>crepitation.</a:t>
            </a:r>
            <a:endParaRPr lang="en-GB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5142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37" y="670311"/>
            <a:ext cx="3537466" cy="5360597"/>
          </a:xfrm>
          <a:prstGeom prst="rect">
            <a:avLst/>
          </a:prstGeom>
        </p:spPr>
      </p:pic>
      <p:pic>
        <p:nvPicPr>
          <p:cNvPr id="5" name="Picture 4" descr="b11jpg"/>
          <p:cNvPicPr>
            <a:picLocks noChangeAspect="1"/>
          </p:cNvPicPr>
          <p:nvPr/>
        </p:nvPicPr>
        <p:blipFill>
          <a:blip r:embed="rId3"/>
          <a:srcRect r="10123"/>
          <a:stretch>
            <a:fillRect/>
          </a:stretch>
        </p:blipFill>
        <p:spPr>
          <a:xfrm>
            <a:off x="4395939" y="720853"/>
            <a:ext cx="3925471" cy="525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2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12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653555"/>
            <a:ext cx="443736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2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344700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 two abnormal findings in the X-rays.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your diagnosis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 two possible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causes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the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diagnosis</a:t>
            </a:r>
          </a:p>
          <a:p>
            <a:pPr lvl="0"/>
            <a:r>
              <a:rPr lang="en-US" sz="2400" dirty="0"/>
              <a:t>Given her past medical history, which item may be related to </a:t>
            </a:r>
            <a:r>
              <a:rPr lang="en-US" sz="2400" dirty="0" smtClean="0"/>
              <a:t>her diagnosis? </a:t>
            </a:r>
            <a:r>
              <a:rPr lang="en-GB" sz="2400" dirty="0" smtClean="0"/>
              <a:t>What </a:t>
            </a:r>
            <a:r>
              <a:rPr lang="en-GB" sz="2400" dirty="0"/>
              <a:t>are the possible </a:t>
            </a:r>
            <a:r>
              <a:rPr lang="en-GB" sz="2400" dirty="0" smtClean="0"/>
              <a:t>causes for this condition?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What other investigations would you request</a:t>
            </a:r>
            <a:r>
              <a:rPr lang="en-US" sz="2400" dirty="0" smtClean="0"/>
              <a:t>?</a:t>
            </a:r>
            <a:endParaRPr lang="en-GB" sz="2400" dirty="0"/>
          </a:p>
          <a:p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20375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53248"/>
            <a:ext cx="7488716" cy="4195481"/>
          </a:xfrm>
        </p:spPr>
        <p:txBody>
          <a:bodyPr>
            <a:normAutofit/>
          </a:bodyPr>
          <a:lstStyle/>
          <a:p>
            <a:r>
              <a:rPr lang="en-US" sz="2400" dirty="0"/>
              <a:t>A 6-year old boy with history of </a:t>
            </a:r>
            <a:r>
              <a:rPr lang="en-US" sz="2400" dirty="0" smtClean="0"/>
              <a:t>recent URTI </a:t>
            </a:r>
            <a:r>
              <a:rPr lang="en-US" sz="2400" dirty="0"/>
              <a:t>1 week ago presented </a:t>
            </a:r>
            <a:r>
              <a:rPr lang="en-US" sz="2400" dirty="0" smtClean="0"/>
              <a:t>to ED with </a:t>
            </a:r>
            <a:r>
              <a:rPr lang="en-US" sz="2400" dirty="0"/>
              <a:t>skin </a:t>
            </a:r>
            <a:r>
              <a:rPr lang="en-US" sz="2400" dirty="0" smtClean="0"/>
              <a:t>rash.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5885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96" y="692696"/>
            <a:ext cx="7415808" cy="556185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4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272692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Describe </a:t>
            </a:r>
            <a:r>
              <a:rPr lang="en-US" sz="2400" dirty="0"/>
              <a:t>the rash </a:t>
            </a:r>
            <a:r>
              <a:rPr lang="en-US" sz="2400" dirty="0" smtClean="0"/>
              <a:t>and </a:t>
            </a:r>
            <a:r>
              <a:rPr lang="en-US" sz="2400" dirty="0"/>
              <a:t>state the most likely </a:t>
            </a:r>
            <a:r>
              <a:rPr lang="en-US" sz="2400" dirty="0" smtClean="0"/>
              <a:t>diagnosis.</a:t>
            </a:r>
          </a:p>
          <a:p>
            <a:r>
              <a:rPr lang="en-US" sz="2400" dirty="0"/>
              <a:t>Name three other presentations of this condition other than skin rash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Suggest three ED investigations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Name </a:t>
            </a:r>
            <a:r>
              <a:rPr lang="en-US" sz="2400" dirty="0"/>
              <a:t>four complications of this condition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23173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128676" cy="4195481"/>
          </a:xfrm>
        </p:spPr>
        <p:txBody>
          <a:bodyPr>
            <a:normAutofit/>
          </a:bodyPr>
          <a:lstStyle/>
          <a:p>
            <a:r>
              <a:rPr lang="en-US" sz="2400" dirty="0"/>
              <a:t>A 4-month boy </a:t>
            </a:r>
            <a:r>
              <a:rPr lang="en-US" sz="2400" dirty="0" smtClean="0"/>
              <a:t>presented to ED after fell </a:t>
            </a:r>
            <a:r>
              <a:rPr lang="en-US" sz="2400" dirty="0"/>
              <a:t>from bed and he </a:t>
            </a:r>
            <a:r>
              <a:rPr lang="en-US" sz="2400" dirty="0" smtClean="0"/>
              <a:t>refused to move </a:t>
            </a:r>
            <a:r>
              <a:rPr lang="en-US" sz="2400" dirty="0"/>
              <a:t>his right arm.</a:t>
            </a:r>
            <a:endParaRPr lang="en-GB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879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64996"/>
            <a:ext cx="7704856" cy="4195481"/>
          </a:xfrm>
        </p:spPr>
        <p:txBody>
          <a:bodyPr>
            <a:noAutofit/>
          </a:bodyPr>
          <a:lstStyle/>
          <a:p>
            <a:r>
              <a:rPr lang="en-US" sz="2400" dirty="0"/>
              <a:t>A 53-year-old construction site worker </a:t>
            </a:r>
            <a:r>
              <a:rPr lang="en-US" sz="2400" dirty="0" smtClean="0"/>
              <a:t>with past history of HT presented to ED with </a:t>
            </a:r>
            <a:r>
              <a:rPr lang="en-US" sz="2400" dirty="0"/>
              <a:t>chest discomfort, </a:t>
            </a:r>
            <a:r>
              <a:rPr lang="en-US" sz="2400" dirty="0" smtClean="0"/>
              <a:t>palpitations </a:t>
            </a:r>
            <a:r>
              <a:rPr lang="en-US" sz="2400" dirty="0"/>
              <a:t>and dizziness for 4 hours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On presentation his </a:t>
            </a:r>
            <a:r>
              <a:rPr lang="en-US" sz="2400" dirty="0"/>
              <a:t>BP was 103/52 mmHg, HR 75/min, SpO2 94% on RA. He was afebrile.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ECG was performed at triage</a:t>
            </a:r>
            <a:r>
              <a:rPr lang="en-US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41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92696"/>
            <a:ext cx="628063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75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69396"/>
            <a:ext cx="7848756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Describe </a:t>
            </a:r>
            <a:r>
              <a:rPr lang="en-US" sz="2400" dirty="0"/>
              <a:t>the </a:t>
            </a:r>
            <a:r>
              <a:rPr lang="en-US" sz="2400" dirty="0" smtClean="0"/>
              <a:t>X-ray and state one condition which you need to suspect.</a:t>
            </a:r>
          </a:p>
          <a:p>
            <a:r>
              <a:rPr lang="en-US" sz="2400" dirty="0" smtClean="0"/>
              <a:t>Name two </a:t>
            </a:r>
            <a:r>
              <a:rPr lang="en-US" sz="2400" dirty="0"/>
              <a:t>differential diagnosis </a:t>
            </a:r>
            <a:r>
              <a:rPr lang="en-US" sz="2400" dirty="0" smtClean="0"/>
              <a:t>of underlying cause the X-ray finding?</a:t>
            </a:r>
          </a:p>
          <a:p>
            <a:r>
              <a:rPr lang="en-US" sz="2400" dirty="0"/>
              <a:t>Name four radiological features and four physical findings suggestive of the suspected </a:t>
            </a:r>
            <a:r>
              <a:rPr lang="en-US" sz="2400" dirty="0" smtClean="0"/>
              <a:t>condition.</a:t>
            </a:r>
          </a:p>
          <a:p>
            <a:r>
              <a:rPr lang="en-US" sz="2400" dirty="0"/>
              <a:t>How would you manage the </a:t>
            </a:r>
            <a:r>
              <a:rPr lang="en-US" sz="2400" dirty="0" smtClean="0"/>
              <a:t>child in </a:t>
            </a:r>
            <a:r>
              <a:rPr lang="en-US" sz="2400" dirty="0"/>
              <a:t>the ED?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8043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488716" cy="419548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 </a:t>
            </a:r>
            <a:r>
              <a:rPr lang="en-GB" sz="2400" dirty="0"/>
              <a:t>60 years old man with history of </a:t>
            </a:r>
            <a:r>
              <a:rPr lang="en-GB" sz="2400" dirty="0" smtClean="0"/>
              <a:t>HT presented to ED for severe </a:t>
            </a:r>
            <a:r>
              <a:rPr lang="en-GB" sz="2400" dirty="0"/>
              <a:t>chest </a:t>
            </a:r>
            <a:r>
              <a:rPr lang="en-GB" sz="2400" dirty="0" smtClean="0"/>
              <a:t>pain for </a:t>
            </a:r>
            <a:r>
              <a:rPr lang="en-GB" sz="2400" dirty="0"/>
              <a:t>one hour with radiation to the </a:t>
            </a:r>
            <a:r>
              <a:rPr lang="en-GB" sz="2400" dirty="0" smtClean="0"/>
              <a:t>back.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On </a:t>
            </a:r>
            <a:r>
              <a:rPr lang="en-GB" sz="2400" dirty="0"/>
              <a:t>presentation his BP was </a:t>
            </a:r>
            <a:r>
              <a:rPr lang="en-GB" sz="2400" dirty="0" smtClean="0"/>
              <a:t>210/100 mmHg, HR 90/min, </a:t>
            </a:r>
            <a:r>
              <a:rPr lang="en-GB" sz="2400" dirty="0"/>
              <a:t>SpO2 99% </a:t>
            </a:r>
            <a:r>
              <a:rPr lang="en-GB" sz="2400" dirty="0" smtClean="0"/>
              <a:t>on RA. </a:t>
            </a:r>
            <a:r>
              <a:rPr lang="en-GB" sz="2400" dirty="0"/>
              <a:t>He was sweating and yelling because of the </a:t>
            </a:r>
            <a:r>
              <a:rPr lang="en-GB" sz="2400" dirty="0" smtClean="0"/>
              <a:t>pain.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ECG </a:t>
            </a:r>
            <a:r>
              <a:rPr lang="en-GB" sz="2400" dirty="0"/>
              <a:t>showed normal sinus </a:t>
            </a:r>
            <a:r>
              <a:rPr lang="en-GB" sz="2400" dirty="0" smtClean="0"/>
              <a:t>rhythm.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15763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What </a:t>
            </a:r>
            <a:r>
              <a:rPr lang="en-GB" sz="2400" dirty="0"/>
              <a:t>is the most important differential </a:t>
            </a:r>
            <a:r>
              <a:rPr lang="en-GB" sz="2400" dirty="0" smtClean="0"/>
              <a:t>diagnosis to consider?</a:t>
            </a:r>
          </a:p>
          <a:p>
            <a:r>
              <a:rPr lang="en-GB" sz="2400" dirty="0"/>
              <a:t>Name two physical signs that may related to this condition</a:t>
            </a:r>
            <a:r>
              <a:rPr lang="en-GB" sz="2400" dirty="0" smtClean="0"/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76006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476672"/>
            <a:ext cx="5669384" cy="566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68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r>
              <a:rPr lang="en-US" sz="2400" dirty="0" smtClean="0"/>
              <a:t>Name two findings in the CT thorax</a:t>
            </a:r>
          </a:p>
          <a:p>
            <a:r>
              <a:rPr lang="en-GB" sz="2400" dirty="0"/>
              <a:t>What are the initial management in the ED</a:t>
            </a:r>
            <a:r>
              <a:rPr lang="en-GB" sz="2400" dirty="0" smtClean="0"/>
              <a:t>?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660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7894149" cy="573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List 2 positive </a:t>
            </a:r>
            <a:r>
              <a:rPr lang="en-US" sz="2400" dirty="0"/>
              <a:t>findings of the </a:t>
            </a:r>
            <a:r>
              <a:rPr lang="en-US" sz="2400" dirty="0" smtClean="0"/>
              <a:t>ECG. </a:t>
            </a:r>
            <a:endParaRPr lang="en-US" sz="2400" dirty="0"/>
          </a:p>
          <a:p>
            <a:r>
              <a:rPr lang="en-US" sz="2400" dirty="0"/>
              <a:t>Give two differential diagnosis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Name two drugs that could be used to treat this condition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Name </a:t>
            </a:r>
            <a:r>
              <a:rPr lang="en-US" sz="2400" dirty="0"/>
              <a:t>four drugs that are contraindicated in treating the condition.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631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772816"/>
            <a:ext cx="7488716" cy="4195481"/>
          </a:xfrm>
        </p:spPr>
        <p:txBody>
          <a:bodyPr>
            <a:normAutofit/>
          </a:bodyPr>
          <a:lstStyle/>
          <a:p>
            <a:r>
              <a:rPr lang="en-US" altLang="zh-HK" sz="2400" dirty="0"/>
              <a:t>A 43-year-old construction site worker </a:t>
            </a:r>
            <a:r>
              <a:rPr lang="en-US" altLang="zh-HK" sz="2400" dirty="0" smtClean="0"/>
              <a:t>presented to ED after falling from </a:t>
            </a:r>
            <a:r>
              <a:rPr lang="en-US" altLang="zh-HK" sz="2400" dirty="0"/>
              <a:t>2 </a:t>
            </a:r>
            <a:r>
              <a:rPr lang="en-US" altLang="zh-HK" sz="2400" dirty="0" err="1" smtClean="0"/>
              <a:t>metres</a:t>
            </a:r>
            <a:r>
              <a:rPr lang="en-US" altLang="zh-HK" sz="2400" dirty="0" smtClean="0"/>
              <a:t> of height</a:t>
            </a:r>
            <a:br>
              <a:rPr lang="en-US" altLang="zh-HK" sz="2400" dirty="0" smtClean="0"/>
            </a:br>
            <a:endParaRPr lang="en-US" altLang="zh-HK" sz="2400" dirty="0" smtClean="0"/>
          </a:p>
          <a:p>
            <a:r>
              <a:rPr lang="en-US" altLang="zh-HK" sz="2400" dirty="0" smtClean="0"/>
              <a:t>He complained of severe </a:t>
            </a:r>
            <a:r>
              <a:rPr lang="en-US" altLang="zh-HK" sz="2400" dirty="0"/>
              <a:t>pain over left hip and was unable to bear </a:t>
            </a:r>
            <a:r>
              <a:rPr lang="en-US" altLang="zh-HK" sz="2400" dirty="0" smtClean="0"/>
              <a:t>weight</a:t>
            </a:r>
            <a:br>
              <a:rPr lang="en-US" altLang="zh-HK" sz="2400" dirty="0" smtClean="0"/>
            </a:br>
            <a:endParaRPr lang="en-US" altLang="zh-HK" sz="2400" dirty="0" smtClean="0"/>
          </a:p>
          <a:p>
            <a:r>
              <a:rPr lang="en-US" altLang="zh-HK" sz="2400" dirty="0"/>
              <a:t>Physical exam showed left hip in abnormal posture with limited </a:t>
            </a:r>
            <a:r>
              <a:rPr lang="en-US" altLang="zh-HK" sz="2400" dirty="0" smtClean="0"/>
              <a:t>range of movement.</a:t>
            </a:r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213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pic>
        <p:nvPicPr>
          <p:cNvPr id="1026" name="Picture 2" descr="C:\Users\LT370\Desktop\hip-dislocation-class-29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3" t="7770" r="3785" b="44375"/>
          <a:stretch/>
        </p:blipFill>
        <p:spPr bwMode="auto">
          <a:xfrm>
            <a:off x="1350840" y="1700808"/>
            <a:ext cx="6205150" cy="42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2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2400" dirty="0" smtClean="0"/>
              <a:t>Describe the abnormal hip posture </a:t>
            </a:r>
          </a:p>
        </p:txBody>
      </p:sp>
    </p:spTree>
    <p:extLst>
      <p:ext uri="{BB962C8B-B14F-4D97-AF65-F5344CB8AC3E}">
        <p14:creationId xmlns:p14="http://schemas.microsoft.com/office/powerpoint/2010/main" val="42922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4679342" cy="56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5069" y="274638"/>
            <a:ext cx="6563072" cy="634082"/>
          </a:xfrm>
        </p:spPr>
        <p:txBody>
          <a:bodyPr>
            <a:normAutofit/>
          </a:bodyPr>
          <a:lstStyle/>
          <a:p>
            <a:endParaRPr lang="zh-HK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5" y="909531"/>
            <a:ext cx="693618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2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1849</TotalTime>
  <Words>491</Words>
  <Application>Microsoft Office PowerPoint</Application>
  <PresentationFormat>On-screen Show (4:3)</PresentationFormat>
  <Paragraphs>68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Ion</vt:lpstr>
      <vt:lpstr>HKCEM  JCM OSCE </vt:lpstr>
      <vt:lpstr>Case 1</vt:lpstr>
      <vt:lpstr>PowerPoint Presentation</vt:lpstr>
      <vt:lpstr>Case 1</vt:lpstr>
      <vt:lpstr>Case 2 </vt:lpstr>
      <vt:lpstr>Case 2</vt:lpstr>
      <vt:lpstr>Case 2</vt:lpstr>
      <vt:lpstr>PowerPoint Presentation</vt:lpstr>
      <vt:lpstr>PowerPoint Presentation</vt:lpstr>
      <vt:lpstr>Case 2</vt:lpstr>
      <vt:lpstr>Case 3</vt:lpstr>
      <vt:lpstr>Case 3</vt:lpstr>
      <vt:lpstr>PowerPoint Presentation</vt:lpstr>
      <vt:lpstr>PowerPoint Presentation</vt:lpstr>
      <vt:lpstr>Case 3</vt:lpstr>
      <vt:lpstr>Case 4</vt:lpstr>
      <vt:lpstr>PowerPoint Presentation</vt:lpstr>
      <vt:lpstr>Case 4</vt:lpstr>
      <vt:lpstr>Case 5</vt:lpstr>
      <vt:lpstr>PowerPoint Presentation</vt:lpstr>
      <vt:lpstr>Case 5</vt:lpstr>
      <vt:lpstr>Case 6</vt:lpstr>
      <vt:lpstr>Case 6</vt:lpstr>
      <vt:lpstr>PowerPoint Presentation</vt:lpstr>
      <vt:lpstr>Case 6</vt:lpstr>
    </vt:vector>
  </TitlesOfParts>
  <Company>Hospital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</dc:title>
  <dc:creator>CE</dc:creator>
  <cp:lastModifiedBy>Lok Tsun SO Jerome Dr, TKOH AC(A&amp;E)</cp:lastModifiedBy>
  <cp:revision>53</cp:revision>
  <dcterms:created xsi:type="dcterms:W3CDTF">2017-11-30T04:35:36Z</dcterms:created>
  <dcterms:modified xsi:type="dcterms:W3CDTF">2017-12-08T07:47:45Z</dcterms:modified>
</cp:coreProperties>
</file>