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4" r:id="rId7"/>
    <p:sldId id="277" r:id="rId8"/>
    <p:sldId id="271" r:id="rId9"/>
    <p:sldId id="269" r:id="rId10"/>
    <p:sldId id="270" r:id="rId11"/>
    <p:sldId id="272" r:id="rId12"/>
    <p:sldId id="279" r:id="rId13"/>
    <p:sldId id="280" r:id="rId14"/>
    <p:sldId id="287" r:id="rId15"/>
    <p:sldId id="282" r:id="rId16"/>
    <p:sldId id="278" r:id="rId17"/>
    <p:sldId id="289" r:id="rId18"/>
    <p:sldId id="291" r:id="rId19"/>
    <p:sldId id="296" r:id="rId20"/>
    <p:sldId id="293" r:id="rId21"/>
    <p:sldId id="294" r:id="rId2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0"/>
  </p:normalViewPr>
  <p:slideViewPr>
    <p:cSldViewPr>
      <p:cViewPr>
        <p:scale>
          <a:sx n="80" d="100"/>
          <a:sy n="80" d="100"/>
        </p:scale>
        <p:origin x="-126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73D5-1FD3-4B8E-A222-6515768EE464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EBEB-6974-4879-B9CE-407F46508DA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32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EBEB-6974-4879-B9CE-407F46508DA2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84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78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385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91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79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8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99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3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110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65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7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00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E737-5D2C-4E15-94C7-3FC20B21B999}" type="datetimeFigureOut">
              <a:rPr lang="zh-HK" altLang="en-US" smtClean="0"/>
              <a:pPr/>
              <a:t>4/4/2018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7FBF-AB5C-4EFC-9E01-975C9B50BF9A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4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By QEH</a:t>
            </a:r>
          </a:p>
          <a:p>
            <a:r>
              <a:rPr lang="en-US" altLang="zh-HK" dirty="0" smtClean="0"/>
              <a:t>JCM – 4 April 2018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5941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5" y="349787"/>
            <a:ext cx="4120459" cy="59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71" y="349787"/>
            <a:ext cx="4236856" cy="595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8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Describe TWO XR findings during 1st presentation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Describe the XR abnormality at </a:t>
            </a:r>
            <a:r>
              <a:rPr lang="en-US" altLang="zh-HK" dirty="0" err="1" smtClean="0"/>
              <a:t>reattendance</a:t>
            </a:r>
            <a:r>
              <a:rPr lang="en-US" altLang="zh-HK" dirty="0" smtClean="0"/>
              <a:t>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specific diagnosis of this kind of </a:t>
            </a:r>
            <a:r>
              <a:rPr lang="en-US" altLang="zh-HK" dirty="0" err="1" smtClean="0"/>
              <a:t>fracutre</a:t>
            </a:r>
            <a:r>
              <a:rPr lang="en-US" altLang="zh-HK" dirty="0" smtClean="0"/>
              <a:t>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ONE medication which is usually allegedly associated?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How could the 1</a:t>
            </a:r>
            <a:r>
              <a:rPr lang="en-US" altLang="zh-HK" baseline="30000" dirty="0" smtClean="0"/>
              <a:t>st</a:t>
            </a:r>
            <a:r>
              <a:rPr lang="en-US" altLang="zh-HK" dirty="0" smtClean="0"/>
              <a:t> attendance be better managed? (1)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the optimal management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Surgical (1)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altLang="zh-HK" dirty="0" smtClean="0"/>
              <a:t>Medical (2)</a:t>
            </a:r>
          </a:p>
        </p:txBody>
      </p:sp>
    </p:spTree>
    <p:extLst>
      <p:ext uri="{BB962C8B-B14F-4D97-AF65-F5344CB8AC3E}">
        <p14:creationId xmlns:p14="http://schemas.microsoft.com/office/powerpoint/2010/main" val="245098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29 years old lady presents with low back pain for a year. The severity of pain has been increasing in the recent few months. There are no history of significant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7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L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84994"/>
            <a:ext cx="3714776" cy="57504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4994"/>
            <a:ext cx="3888432" cy="572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oblique view</a:t>
            </a:r>
            <a:endParaRPr lang="en-US" dirty="0"/>
          </a:p>
        </p:txBody>
      </p:sp>
      <p:pic>
        <p:nvPicPr>
          <p:cNvPr id="5" name="內容版面配置區 4" descr="LBP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6392" y="1600200"/>
            <a:ext cx="3460216" cy="4525963"/>
          </a:xfrm>
        </p:spPr>
      </p:pic>
      <p:pic>
        <p:nvPicPr>
          <p:cNvPr id="6" name="內容版面配置區 5" descr="LBP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815" y="1600200"/>
            <a:ext cx="3479369" cy="4525963"/>
          </a:xfrm>
        </p:spPr>
      </p:pic>
    </p:spTree>
    <p:extLst>
      <p:ext uri="{BB962C8B-B14F-4D97-AF65-F5344CB8AC3E}">
        <p14:creationId xmlns:p14="http://schemas.microsoft.com/office/powerpoint/2010/main" val="72903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FOUR “red flags”  of low back pain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TWO XR findings. What is the most possible diagnosis? 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ONE test to examine this patient bearing your suspected diagnosis (1)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Suggest ONE important blood tests that should be helpful for this patient for diagnosis and management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TWO </a:t>
            </a:r>
            <a:r>
              <a:rPr lang="en-US" dirty="0"/>
              <a:t>extra-articular manifestations of the condition? </a:t>
            </a:r>
            <a:r>
              <a:rPr lang="en-US" dirty="0" smtClean="0"/>
              <a:t>(2)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TWO management modalities for </a:t>
            </a:r>
            <a:r>
              <a:rPr lang="en-US" dirty="0"/>
              <a:t>this condition</a:t>
            </a:r>
            <a:r>
              <a:rPr lang="en-US" dirty="0" smtClean="0"/>
              <a:t>? (2)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5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003232" cy="4713387"/>
          </a:xfrm>
        </p:spPr>
        <p:txBody>
          <a:bodyPr>
            <a:normAutofit fontScale="25000" lnSpcReduction="20000"/>
          </a:bodyPr>
          <a:lstStyle/>
          <a:p>
            <a:r>
              <a:rPr lang="en-US" altLang="zh-HK" sz="9600" dirty="0" smtClean="0"/>
              <a:t>F/ 25 </a:t>
            </a:r>
          </a:p>
          <a:p>
            <a:r>
              <a:rPr lang="en-US" altLang="zh-HK" sz="9600" dirty="0"/>
              <a:t>B</a:t>
            </a:r>
            <a:r>
              <a:rPr lang="en-US" altLang="zh-HK" sz="9600" dirty="0" smtClean="0"/>
              <a:t>rought </a:t>
            </a:r>
            <a:r>
              <a:rPr lang="en-US" altLang="zh-HK" sz="9600" dirty="0"/>
              <a:t>in by ambulance for decreased level of consciousness.</a:t>
            </a:r>
          </a:p>
          <a:p>
            <a:r>
              <a:rPr lang="en-US" altLang="zh-HK" sz="9600" dirty="0"/>
              <a:t>I</a:t>
            </a:r>
            <a:r>
              <a:rPr lang="en-US" altLang="zh-HK" sz="9600" dirty="0" smtClean="0"/>
              <a:t>nitial vitals: BP </a:t>
            </a:r>
            <a:r>
              <a:rPr lang="en-US" altLang="zh-HK" sz="9600" dirty="0"/>
              <a:t>80/50, HR 150, SpO2 97% on 4L O2, GCS E1V1M1</a:t>
            </a:r>
          </a:p>
          <a:p>
            <a:endParaRPr lang="en-US" altLang="zh-HK" sz="6400" dirty="0"/>
          </a:p>
          <a:p>
            <a:r>
              <a:rPr lang="en-US" altLang="zh-HK" sz="8000" dirty="0"/>
              <a:t>These are the initial blood test results</a:t>
            </a:r>
          </a:p>
          <a:p>
            <a:endParaRPr lang="en-US" altLang="zh-HK" sz="6400" dirty="0"/>
          </a:p>
          <a:p>
            <a:r>
              <a:rPr lang="en-US" altLang="zh-HK" sz="8000" dirty="0"/>
              <a:t>FIO2 0.3</a:t>
            </a:r>
          </a:p>
          <a:p>
            <a:r>
              <a:rPr lang="en-US" altLang="zh-HK" sz="8000" dirty="0"/>
              <a:t>pH 6.9</a:t>
            </a:r>
          </a:p>
          <a:p>
            <a:r>
              <a:rPr lang="en-US" altLang="zh-HK" sz="8000" dirty="0"/>
              <a:t>pCO2 10 mmHg </a:t>
            </a:r>
          </a:p>
          <a:p>
            <a:r>
              <a:rPr lang="en-US" altLang="zh-HK" sz="8000" dirty="0"/>
              <a:t>pO2 147 mmHg </a:t>
            </a:r>
          </a:p>
          <a:p>
            <a:r>
              <a:rPr lang="en-US" altLang="zh-HK" sz="8000" dirty="0"/>
              <a:t>Bicarbonate 2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Base excess -30</a:t>
            </a:r>
          </a:p>
          <a:p>
            <a:r>
              <a:rPr lang="en-US" altLang="zh-HK" sz="8000" dirty="0"/>
              <a:t>SaO2 saturation 98 %</a:t>
            </a:r>
          </a:p>
          <a:p>
            <a:r>
              <a:rPr lang="en-US" altLang="zh-HK" sz="8000" dirty="0"/>
              <a:t>Lactate 7.1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endParaRPr lang="en-US" altLang="zh-HK" sz="5600" dirty="0"/>
          </a:p>
          <a:p>
            <a:endParaRPr lang="zh-HK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63888" y="3933056"/>
            <a:ext cx="4038600" cy="2481139"/>
          </a:xfrm>
        </p:spPr>
        <p:txBody>
          <a:bodyPr>
            <a:normAutofit fontScale="25000" lnSpcReduction="20000"/>
          </a:bodyPr>
          <a:lstStyle/>
          <a:p>
            <a:r>
              <a:rPr lang="en-US" altLang="zh-HK" sz="8000" dirty="0"/>
              <a:t>Na+ 140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K+ 6.0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Cl- 105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Creatinine 70 µ</a:t>
            </a:r>
            <a:r>
              <a:rPr lang="en-US" altLang="zh-HK" sz="8000" dirty="0" err="1"/>
              <a:t>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Urea 4.8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Glucose 5.2 </a:t>
            </a:r>
            <a:r>
              <a:rPr lang="en-US" altLang="zh-HK" sz="8000" dirty="0" err="1"/>
              <a:t>mmol</a:t>
            </a:r>
            <a:r>
              <a:rPr lang="en-US" altLang="zh-HK" sz="8000" dirty="0"/>
              <a:t>/L </a:t>
            </a:r>
          </a:p>
          <a:p>
            <a:r>
              <a:rPr lang="en-US" altLang="zh-HK" sz="8000" dirty="0"/>
              <a:t>Osmolality 360 </a:t>
            </a:r>
            <a:r>
              <a:rPr lang="en-US" altLang="zh-HK" sz="8000" dirty="0" err="1"/>
              <a:t>mOsm</a:t>
            </a:r>
            <a:r>
              <a:rPr lang="en-US" altLang="zh-HK" sz="8000" dirty="0"/>
              <a:t>/L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687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Identify </a:t>
            </a:r>
            <a:r>
              <a:rPr lang="en-US" altLang="zh-HK" dirty="0"/>
              <a:t>the complete acid base abnormality in the above blood </a:t>
            </a:r>
            <a:r>
              <a:rPr lang="en-US" altLang="zh-HK" dirty="0" smtClean="0"/>
              <a:t>results (3)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Identify TWO </a:t>
            </a:r>
            <a:r>
              <a:rPr lang="en-US" altLang="zh-HK" dirty="0"/>
              <a:t>other abnormalities in the above blood </a:t>
            </a:r>
            <a:r>
              <a:rPr lang="en-US" altLang="zh-HK" dirty="0" smtClean="0"/>
              <a:t>results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TWO more </a:t>
            </a:r>
            <a:r>
              <a:rPr lang="en-US" altLang="zh-HK" dirty="0"/>
              <a:t>laboratory tests </a:t>
            </a:r>
            <a:r>
              <a:rPr lang="en-US" altLang="zh-HK" dirty="0" smtClean="0"/>
              <a:t>that are </a:t>
            </a:r>
            <a:r>
              <a:rPr lang="en-US" altLang="zh-HK" dirty="0"/>
              <a:t>indicated to aid in </a:t>
            </a:r>
            <a:r>
              <a:rPr lang="en-US" altLang="zh-HK" dirty="0" smtClean="0"/>
              <a:t>diagnosis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</a:t>
            </a:r>
            <a:r>
              <a:rPr lang="en-US" altLang="zh-HK" dirty="0"/>
              <a:t>one differential </a:t>
            </a:r>
            <a:r>
              <a:rPr lang="en-US" altLang="zh-HK" dirty="0" smtClean="0"/>
              <a:t>diagnosis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The patient has gone into cardiac arrest shortly after intubation and mechanical </a:t>
            </a:r>
            <a:r>
              <a:rPr lang="en-US" altLang="zh-HK" dirty="0" smtClean="0"/>
              <a:t>ventilation. Suggest TWO </a:t>
            </a:r>
            <a:r>
              <a:rPr lang="en-US" altLang="zh-HK" dirty="0"/>
              <a:t>measure to prevent </a:t>
            </a:r>
            <a:r>
              <a:rPr lang="en-US" altLang="zh-HK" dirty="0" err="1"/>
              <a:t>peri</a:t>
            </a:r>
            <a:r>
              <a:rPr lang="en-US" altLang="zh-HK" dirty="0"/>
              <a:t>-intubation cardiac arrest in this patient</a:t>
            </a:r>
            <a:r>
              <a:rPr lang="en-US" altLang="zh-HK" dirty="0" smtClean="0"/>
              <a:t>.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5930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Q6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HK" sz="7200" dirty="0" smtClean="0"/>
              <a:t>M/ 19 </a:t>
            </a:r>
            <a:r>
              <a:rPr lang="en-US" altLang="zh-HK" sz="7200" dirty="0"/>
              <a:t>involved in an high speed road traffic accident with deformed lower limbs. His lower body was trapped between two cars. His initial vitals are:</a:t>
            </a:r>
          </a:p>
          <a:p>
            <a:r>
              <a:rPr lang="en-US" altLang="zh-HK" sz="7200" dirty="0" smtClean="0"/>
              <a:t>BP </a:t>
            </a:r>
            <a:r>
              <a:rPr lang="en-US" altLang="zh-HK" sz="7200" dirty="0"/>
              <a:t>70/40, HR 140</a:t>
            </a:r>
          </a:p>
          <a:p>
            <a:r>
              <a:rPr lang="en-US" altLang="zh-HK" sz="7200" dirty="0"/>
              <a:t>GCS E4V5M6</a:t>
            </a:r>
          </a:p>
          <a:p>
            <a:r>
              <a:rPr lang="en-US" altLang="zh-HK" sz="7200" dirty="0"/>
              <a:t>SpO2 100% on RA</a:t>
            </a:r>
          </a:p>
          <a:p>
            <a:endParaRPr lang="en-US" altLang="zh-HK" sz="7200" dirty="0"/>
          </a:p>
          <a:p>
            <a:r>
              <a:rPr lang="en-US" altLang="zh-HK" sz="7200" dirty="0"/>
              <a:t>Fast Scan was Positive, initial CXR and lung USG was normal.</a:t>
            </a:r>
          </a:p>
          <a:p>
            <a:endParaRPr lang="en-US" altLang="zh-HK" sz="7200" dirty="0"/>
          </a:p>
          <a:p>
            <a:pPr marL="0" indent="0">
              <a:buNone/>
            </a:pPr>
            <a:r>
              <a:rPr lang="en-US" altLang="zh-HK" sz="7200" dirty="0"/>
              <a:t>Unmatched blood was given during resuscitation in the ED.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696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Q6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100" dirty="0" smtClean="0"/>
              <a:t>1) Name THREE </a:t>
            </a:r>
            <a:r>
              <a:rPr lang="en-US" altLang="zh-HK" sz="2100" dirty="0"/>
              <a:t>acute non-immune mediated transfusion related </a:t>
            </a:r>
            <a:r>
              <a:rPr lang="en-US" altLang="zh-HK" sz="2100" dirty="0" smtClean="0"/>
              <a:t>complications (3)</a:t>
            </a:r>
            <a:endParaRPr lang="en-US" altLang="zh-HK" sz="2100" dirty="0"/>
          </a:p>
          <a:p>
            <a:pPr marL="0" indent="0">
              <a:buNone/>
            </a:pPr>
            <a:endParaRPr lang="en-US" altLang="zh-HK" sz="2100" dirty="0" smtClean="0"/>
          </a:p>
          <a:p>
            <a:pPr marL="0" indent="0">
              <a:buNone/>
            </a:pPr>
            <a:r>
              <a:rPr lang="en-US" altLang="zh-HK" sz="2100" dirty="0" smtClean="0"/>
              <a:t>He </a:t>
            </a:r>
            <a:r>
              <a:rPr lang="en-US" altLang="zh-HK" sz="2100" dirty="0"/>
              <a:t>began to desaturates and complains of shortness of breathe after 3 units of blood was </a:t>
            </a:r>
            <a:r>
              <a:rPr lang="en-US" altLang="zh-HK" sz="2100" dirty="0" smtClean="0"/>
              <a:t>given</a:t>
            </a:r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2</a:t>
            </a:r>
            <a:r>
              <a:rPr lang="en-US" altLang="zh-HK" sz="2100" dirty="0"/>
              <a:t>)  Name </a:t>
            </a:r>
            <a:r>
              <a:rPr lang="en-US" altLang="zh-HK" sz="2100" dirty="0" smtClean="0"/>
              <a:t>TWO </a:t>
            </a:r>
            <a:r>
              <a:rPr lang="en-US" altLang="zh-HK" sz="2100" dirty="0"/>
              <a:t>possible causes of his shortness of breathe</a:t>
            </a:r>
            <a:r>
              <a:rPr lang="en-US" altLang="zh-HK" sz="2100" dirty="0" smtClean="0"/>
              <a:t>. (2)</a:t>
            </a:r>
            <a:endParaRPr lang="en-US" altLang="zh-HK" sz="2100" dirty="0"/>
          </a:p>
          <a:p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/>
              <a:t>He was rushed to the operating room for immediate laparotomy and external fixation of pelvis. His bleeding was found to be difficult to control with microvascular ooze</a:t>
            </a:r>
            <a:r>
              <a:rPr lang="en-US" altLang="zh-HK" sz="2100" dirty="0" smtClean="0"/>
              <a:t>.</a:t>
            </a:r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3</a:t>
            </a:r>
            <a:r>
              <a:rPr lang="en-US" altLang="zh-HK" sz="2100" dirty="0"/>
              <a:t>) Name </a:t>
            </a:r>
            <a:r>
              <a:rPr lang="en-US" altLang="zh-HK" sz="2100" dirty="0" smtClean="0"/>
              <a:t>THREE </a:t>
            </a:r>
            <a:r>
              <a:rPr lang="en-US" altLang="zh-HK" sz="2100" dirty="0"/>
              <a:t>measures that can </a:t>
            </a:r>
            <a:r>
              <a:rPr lang="en-US" altLang="zh-HK" sz="2100" dirty="0" smtClean="0"/>
              <a:t>be employed </a:t>
            </a:r>
            <a:r>
              <a:rPr lang="en-US" altLang="zh-HK" sz="2100" dirty="0"/>
              <a:t>in the ED to </a:t>
            </a:r>
            <a:r>
              <a:rPr lang="en-US" altLang="zh-HK" sz="2100" dirty="0" smtClean="0"/>
              <a:t>reduce </a:t>
            </a:r>
            <a:r>
              <a:rPr lang="en-US" altLang="zh-HK" sz="2100" dirty="0"/>
              <a:t>acute </a:t>
            </a:r>
            <a:r>
              <a:rPr lang="en-US" altLang="zh-HK" sz="2100" dirty="0" smtClean="0"/>
              <a:t>trauma coagulopathy (3) </a:t>
            </a:r>
            <a:endParaRPr lang="en-US" altLang="zh-HK" sz="2100" dirty="0"/>
          </a:p>
          <a:p>
            <a:endParaRPr lang="en-US" altLang="zh-HK" sz="2100" dirty="0"/>
          </a:p>
          <a:p>
            <a:pPr marL="0" indent="0">
              <a:buNone/>
            </a:pPr>
            <a:r>
              <a:rPr lang="en-US" altLang="zh-HK" sz="2100" dirty="0" smtClean="0"/>
              <a:t>4) Give TWO </a:t>
            </a:r>
            <a:r>
              <a:rPr lang="en-US" altLang="zh-HK" sz="2100" dirty="0"/>
              <a:t>additional measure </a:t>
            </a:r>
            <a:r>
              <a:rPr lang="en-US" altLang="zh-HK" sz="2100" dirty="0" smtClean="0"/>
              <a:t> that should </a:t>
            </a:r>
            <a:r>
              <a:rPr lang="en-US" altLang="zh-HK" sz="2100" dirty="0"/>
              <a:t>be employed during transfusion if the patient is undergoing chemotherapy for bone marrow transplant? </a:t>
            </a:r>
            <a:r>
              <a:rPr lang="en-US" altLang="zh-HK" sz="2100" dirty="0" smtClean="0"/>
              <a:t>(2)</a:t>
            </a:r>
            <a:endParaRPr lang="zh-HK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84696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F/47</a:t>
            </a:r>
          </a:p>
          <a:p>
            <a:r>
              <a:rPr lang="en-US" altLang="zh-HK" dirty="0" smtClean="0"/>
              <a:t>Ca cervix, depression</a:t>
            </a:r>
          </a:p>
          <a:p>
            <a:r>
              <a:rPr lang="en-US" altLang="zh-HK" dirty="0" smtClean="0"/>
              <a:t>Allergic to </a:t>
            </a:r>
            <a:r>
              <a:rPr lang="en-US" altLang="zh-HK" dirty="0" err="1" smtClean="0"/>
              <a:t>Flagyl</a:t>
            </a:r>
            <a:r>
              <a:rPr lang="en-US" altLang="zh-HK" dirty="0" smtClean="0"/>
              <a:t>, flu medication, </a:t>
            </a:r>
            <a:r>
              <a:rPr lang="en-US" altLang="zh-HK" dirty="0" err="1"/>
              <a:t>T</a:t>
            </a:r>
            <a:r>
              <a:rPr lang="en-US" altLang="zh-HK" dirty="0" err="1" smtClean="0"/>
              <a:t>ransamine</a:t>
            </a:r>
            <a:r>
              <a:rPr lang="en-US" altLang="zh-HK" dirty="0" smtClean="0"/>
              <a:t>, Clindamycin</a:t>
            </a:r>
          </a:p>
          <a:p>
            <a:r>
              <a:rPr lang="en-US" altLang="zh-HK" dirty="0" smtClean="0"/>
              <a:t>Attended at 0210 for headache</a:t>
            </a:r>
          </a:p>
          <a:p>
            <a:r>
              <a:rPr lang="en-US" altLang="zh-HK" dirty="0" smtClean="0"/>
              <a:t>On &amp; off for 3 months but get worse that night</a:t>
            </a:r>
          </a:p>
          <a:p>
            <a:r>
              <a:rPr lang="en-US" altLang="zh-HK" dirty="0" smtClean="0"/>
              <a:t>Vomited 10 times</a:t>
            </a:r>
          </a:p>
          <a:p>
            <a:r>
              <a:rPr lang="en-US" altLang="zh-HK" dirty="0" smtClean="0"/>
              <a:t>CTB</a:t>
            </a:r>
          </a:p>
        </p:txBody>
      </p:sp>
    </p:spTree>
    <p:extLst>
      <p:ext uri="{BB962C8B-B14F-4D97-AF65-F5344CB8AC3E}">
        <p14:creationId xmlns:p14="http://schemas.microsoft.com/office/powerpoint/2010/main" val="204299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Q7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M/3 brought </a:t>
            </a:r>
            <a:r>
              <a:rPr lang="en-US" altLang="zh-HK" dirty="0"/>
              <a:t>to AED by his mother suspected taken mothballs 1/2 hour ago. He is currently well.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97721"/>
            <a:ext cx="337185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87824" y="3397721"/>
            <a:ext cx="720080" cy="607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893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are the common active ingredients inside mothballs? </a:t>
            </a:r>
            <a:r>
              <a:rPr lang="en-US" altLang="zh-HK" dirty="0" smtClean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Describe a bedside test available in Emergency Department to differentiate different types of mothballs? </a:t>
            </a:r>
            <a:r>
              <a:rPr lang="en-US" altLang="zh-HK" dirty="0" smtClean="0"/>
              <a:t>(3)</a:t>
            </a:r>
          </a:p>
          <a:p>
            <a:pPr marL="514350" indent="-514350">
              <a:buNone/>
            </a:pPr>
            <a:r>
              <a:rPr lang="en-US" altLang="zh-HK" dirty="0"/>
              <a:t>The boy suddenly developed generalized tonic- </a:t>
            </a:r>
            <a:r>
              <a:rPr lang="en-US" altLang="zh-HK" dirty="0" err="1"/>
              <a:t>clonic</a:t>
            </a:r>
            <a:r>
              <a:rPr lang="en-US" altLang="zh-HK" dirty="0"/>
              <a:t> </a:t>
            </a:r>
            <a:r>
              <a:rPr lang="en-US" altLang="zh-HK" dirty="0" smtClean="0"/>
              <a:t>convulsion.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What </a:t>
            </a:r>
            <a:r>
              <a:rPr lang="en-US" altLang="zh-HK" dirty="0"/>
              <a:t>is the most likely cause?  </a:t>
            </a:r>
            <a:r>
              <a:rPr lang="en-US" altLang="zh-HK" dirty="0" smtClean="0"/>
              <a:t>(1)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What is the toxic dose? (1)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HK" dirty="0" smtClean="0"/>
              <a:t>Outline 2 modalities of management? (2)</a:t>
            </a:r>
          </a:p>
          <a:p>
            <a:pPr marL="514350" indent="-514350">
              <a:buFont typeface="+mj-lt"/>
              <a:buAutoNum type="arabicPeriod" startAt="3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471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08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36" y="764704"/>
            <a:ext cx="3148608" cy="3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4" y="3845124"/>
            <a:ext cx="3012876" cy="30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6" y="3913312"/>
            <a:ext cx="2964864" cy="29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Name 4 CT abnormalities? (4)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Which part of the ventricle is most sensitive to increase CSF pressure – name one?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commonest </a:t>
            </a:r>
            <a:r>
              <a:rPr lang="en-US" altLang="zh-HK" dirty="0" smtClean="0"/>
              <a:t>cause of SAH?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</a:t>
            </a:r>
            <a:r>
              <a:rPr lang="en-US" altLang="zh-HK" dirty="0" smtClean="0"/>
              <a:t>are </a:t>
            </a:r>
            <a:r>
              <a:rPr lang="en-US" altLang="zh-HK" dirty="0"/>
              <a:t>the </a:t>
            </a:r>
            <a:r>
              <a:rPr lang="en-US" altLang="zh-HK" dirty="0" smtClean="0"/>
              <a:t>TWO most </a:t>
            </a:r>
            <a:r>
              <a:rPr lang="en-US" altLang="zh-HK" dirty="0"/>
              <a:t>common location for non-traumatic cause</a:t>
            </a:r>
            <a:r>
              <a:rPr lang="en-US" altLang="zh-HK" dirty="0" smtClean="0"/>
              <a:t>?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Apart from diagnosis, what information the CT findings may </a:t>
            </a:r>
            <a:r>
              <a:rPr lang="en-US" altLang="zh-HK" dirty="0" smtClean="0"/>
              <a:t>convey – give TWO?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71660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M/25</a:t>
            </a:r>
          </a:p>
          <a:p>
            <a:r>
              <a:rPr lang="en-US" altLang="zh-HK" dirty="0" smtClean="0"/>
              <a:t>slipped and fell in Gym room</a:t>
            </a:r>
          </a:p>
          <a:p>
            <a:r>
              <a:rPr lang="en-US" altLang="zh-HK" dirty="0" smtClean="0"/>
              <a:t>Landed on right fist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395537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7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XR R hand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439"/>
            <a:ext cx="4104456" cy="508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586631"/>
            <a:ext cx="4089236" cy="507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Name the carpal </a:t>
            </a:r>
            <a:r>
              <a:rPr lang="en-US" altLang="zh-HK" dirty="0" smtClean="0"/>
              <a:t>bones, in order (proximal &amp; distal, medial to lateral)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</a:t>
            </a:r>
            <a:r>
              <a:rPr lang="en-US" altLang="zh-HK" dirty="0"/>
              <a:t>the </a:t>
            </a:r>
            <a:r>
              <a:rPr lang="en-US" altLang="zh-HK" dirty="0" smtClean="0"/>
              <a:t>TWO XR </a:t>
            </a:r>
            <a:r>
              <a:rPr lang="en-US" altLang="zh-HK" dirty="0"/>
              <a:t>abnormalities</a:t>
            </a:r>
            <a:r>
              <a:rPr lang="en-US" altLang="zh-HK" dirty="0" smtClean="0"/>
              <a:t>? (2)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additional view may help</a:t>
            </a:r>
            <a:r>
              <a:rPr lang="en-US" altLang="zh-HK" dirty="0" smtClean="0"/>
              <a:t>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diagnosis?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How </a:t>
            </a:r>
            <a:r>
              <a:rPr lang="en-US" altLang="zh-HK" dirty="0" smtClean="0"/>
              <a:t>is this sort of fractures </a:t>
            </a:r>
            <a:r>
              <a:rPr lang="en-US" altLang="zh-HK" dirty="0"/>
              <a:t>classified</a:t>
            </a:r>
            <a:r>
              <a:rPr lang="en-US" altLang="zh-HK" dirty="0" smtClean="0"/>
              <a:t>?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treatment </a:t>
            </a:r>
            <a:r>
              <a:rPr lang="en-US" altLang="zh-HK" dirty="0" smtClean="0"/>
              <a:t>for </a:t>
            </a:r>
            <a:r>
              <a:rPr lang="en-US" altLang="zh-HK" dirty="0"/>
              <a:t>this patient</a:t>
            </a:r>
            <a:r>
              <a:rPr lang="en-US" altLang="zh-HK" dirty="0" smtClean="0"/>
              <a:t>? (2)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24533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F/80</a:t>
            </a:r>
          </a:p>
          <a:p>
            <a:r>
              <a:rPr lang="en-US" altLang="zh-HK" dirty="0" smtClean="0"/>
              <a:t>Rheumatoid arthritis on </a:t>
            </a:r>
            <a:r>
              <a:rPr lang="en-US" altLang="zh-HK" dirty="0" err="1" smtClean="0"/>
              <a:t>Leflunomide</a:t>
            </a:r>
            <a:r>
              <a:rPr lang="en-US" altLang="zh-HK" dirty="0" smtClean="0"/>
              <a:t>, Methotrexate</a:t>
            </a:r>
          </a:p>
          <a:p>
            <a:r>
              <a:rPr lang="en-US" altLang="zh-HK" dirty="0" smtClean="0"/>
              <a:t>Bilateral total knee replacement done</a:t>
            </a:r>
          </a:p>
          <a:p>
            <a:r>
              <a:rPr lang="en-US" altLang="zh-HK" dirty="0" smtClean="0"/>
              <a:t>Presented to A&amp;E for left thigh pain after slipped and fell</a:t>
            </a:r>
          </a:p>
          <a:p>
            <a:r>
              <a:rPr lang="en-US" altLang="zh-HK" dirty="0"/>
              <a:t>She was discharged </a:t>
            </a:r>
            <a:r>
              <a:rPr lang="en-US" altLang="zh-HK" dirty="0" smtClean="0"/>
              <a:t>after assessment but </a:t>
            </a:r>
            <a:r>
              <a:rPr lang="en-US" altLang="zh-HK" dirty="0" err="1" smtClean="0"/>
              <a:t>reattended</a:t>
            </a:r>
            <a:r>
              <a:rPr lang="en-US" altLang="zh-HK" dirty="0" smtClean="0"/>
              <a:t> </a:t>
            </a:r>
            <a:r>
              <a:rPr lang="en-US" altLang="zh-HK" dirty="0"/>
              <a:t>4 hours later for left thigh pain after falling from sofa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456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49" y="167258"/>
            <a:ext cx="3056005" cy="653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597"/>
            <a:ext cx="4176464" cy="64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4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875</Words>
  <Application>Microsoft Office PowerPoint</Application>
  <PresentationFormat>如螢幕大小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OSCE</vt:lpstr>
      <vt:lpstr>Q1</vt:lpstr>
      <vt:lpstr>PowerPoint 簡報</vt:lpstr>
      <vt:lpstr>Questions </vt:lpstr>
      <vt:lpstr>Q2</vt:lpstr>
      <vt:lpstr>XR R hand</vt:lpstr>
      <vt:lpstr>Questions </vt:lpstr>
      <vt:lpstr>Q3</vt:lpstr>
      <vt:lpstr>PowerPoint 簡報</vt:lpstr>
      <vt:lpstr>PowerPoint 簡報</vt:lpstr>
      <vt:lpstr>Questions </vt:lpstr>
      <vt:lpstr>Q4 </vt:lpstr>
      <vt:lpstr>PowerPoint 簡報</vt:lpstr>
      <vt:lpstr>Both oblique view</vt:lpstr>
      <vt:lpstr>Question</vt:lpstr>
      <vt:lpstr>Q5</vt:lpstr>
      <vt:lpstr>Questions </vt:lpstr>
      <vt:lpstr>Q6</vt:lpstr>
      <vt:lpstr>Q6</vt:lpstr>
      <vt:lpstr>Q7</vt:lpstr>
      <vt:lpstr>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cmsadmin</dc:creator>
  <cp:lastModifiedBy>Marc Yang</cp:lastModifiedBy>
  <cp:revision>38</cp:revision>
  <dcterms:created xsi:type="dcterms:W3CDTF">2018-03-28T14:42:42Z</dcterms:created>
  <dcterms:modified xsi:type="dcterms:W3CDTF">2018-04-04T04:53:35Z</dcterms:modified>
</cp:coreProperties>
</file>