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065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749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50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59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140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955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48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958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072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41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415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5B2D6-BC70-4D16-80D0-5AB652FE57F9}" type="datetimeFigureOut">
              <a:rPr lang="zh-HK" altLang="en-US" smtClean="0"/>
              <a:t>25/4/2018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792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OSCE – 2.5.18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Princess Margaret Hospital</a:t>
            </a:r>
          </a:p>
          <a:p>
            <a:r>
              <a:rPr lang="en-US" altLang="zh-HK" dirty="0" smtClean="0"/>
              <a:t>Dr. Winsome Lo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7719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3a) Describe the acid base abnormality (1mark)</a:t>
            </a:r>
          </a:p>
          <a:p>
            <a:r>
              <a:rPr lang="en-US" altLang="zh-HK" dirty="0" smtClean="0"/>
              <a:t>3b) Is it compensated? (1mark)</a:t>
            </a:r>
          </a:p>
          <a:p>
            <a:r>
              <a:rPr lang="en-US" altLang="zh-HK" dirty="0" smtClean="0"/>
              <a:t>3c) what will you calculate next and what is the result? (2 mark)</a:t>
            </a:r>
          </a:p>
          <a:p>
            <a:r>
              <a:rPr lang="en-US" altLang="zh-HK" dirty="0" smtClean="0"/>
              <a:t>3d) What are the </a:t>
            </a:r>
            <a:r>
              <a:rPr lang="en-US" altLang="zh-HK" dirty="0" smtClean="0"/>
              <a:t>causes </a:t>
            </a:r>
            <a:r>
              <a:rPr lang="en-US" altLang="zh-HK" dirty="0" smtClean="0"/>
              <a:t>for this acid base abnormality? (2 mark)</a:t>
            </a:r>
          </a:p>
          <a:p>
            <a:r>
              <a:rPr lang="en-US" altLang="zh-HK" dirty="0" smtClean="0"/>
              <a:t>3e) What is the next investigation? (1 mark)</a:t>
            </a:r>
          </a:p>
        </p:txBody>
      </p:sp>
    </p:spTree>
    <p:extLst>
      <p:ext uri="{BB962C8B-B14F-4D97-AF65-F5344CB8AC3E}">
        <p14:creationId xmlns:p14="http://schemas.microsoft.com/office/powerpoint/2010/main" val="214060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 smtClean="0"/>
              <a:t>Urine specimen </a:t>
            </a:r>
          </a:p>
          <a:p>
            <a:pPr lvl="1"/>
            <a:r>
              <a:rPr lang="en-US" altLang="zh-HK" dirty="0" smtClean="0"/>
              <a:t>Sodium </a:t>
            </a:r>
            <a:r>
              <a:rPr lang="en-US" altLang="zh-HK" dirty="0"/>
              <a:t>3</a:t>
            </a:r>
            <a:r>
              <a:rPr lang="en-US" altLang="zh-HK" dirty="0" smtClean="0"/>
              <a:t>2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</a:p>
          <a:p>
            <a:pPr lvl="1"/>
            <a:r>
              <a:rPr lang="en-US" altLang="zh-HK" dirty="0" smtClean="0"/>
              <a:t>Potassium </a:t>
            </a:r>
            <a:r>
              <a:rPr lang="en-US" altLang="zh-HK" dirty="0" smtClean="0"/>
              <a:t>27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  <a:r>
              <a:rPr lang="en-US" altLang="zh-HK" dirty="0" smtClean="0"/>
              <a:t> </a:t>
            </a:r>
          </a:p>
          <a:p>
            <a:pPr lvl="1"/>
            <a:r>
              <a:rPr lang="en-US" altLang="zh-HK" dirty="0" smtClean="0"/>
              <a:t>Chloride </a:t>
            </a:r>
            <a:r>
              <a:rPr lang="en-US" altLang="zh-HK" dirty="0" smtClean="0"/>
              <a:t>81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3f) What is the urine anion gap? (1 mark)</a:t>
            </a:r>
          </a:p>
          <a:p>
            <a:r>
              <a:rPr lang="en-US" altLang="zh-HK" dirty="0" smtClean="0"/>
              <a:t>3g) What is the most likely cause of this anion gap? (1 mark)</a:t>
            </a:r>
          </a:p>
          <a:p>
            <a:r>
              <a:rPr lang="en-US" altLang="zh-HK" dirty="0" smtClean="0"/>
              <a:t>3h) Name one treatment </a:t>
            </a:r>
            <a:r>
              <a:rPr lang="en-US" altLang="zh-HK" dirty="0" smtClean="0"/>
              <a:t>to correct this acid-base disorder. </a:t>
            </a:r>
            <a:r>
              <a:rPr lang="en-US" altLang="zh-HK" dirty="0" smtClean="0"/>
              <a:t>(1 mark)</a:t>
            </a:r>
            <a:endParaRPr lang="en-US" altLang="zh-HK" dirty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pPr lvl="1"/>
            <a:endParaRPr lang="en-US" altLang="zh-HK" dirty="0" smtClean="0"/>
          </a:p>
          <a:p>
            <a:pPr marL="457200" lvl="1" indent="0">
              <a:buNone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31341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4A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13-year-old boy has bilateral heel pain for 2 months. There was no history of injury.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9864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 descr="D:\lws073a\Downloads\sev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35885" cy="5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ws073a\Downloads\se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376550" cy="5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5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4a) What abnormality is shown on this </a:t>
            </a:r>
            <a:r>
              <a:rPr lang="en-US" altLang="zh-HK" dirty="0" err="1" smtClean="0"/>
              <a:t>xray</a:t>
            </a:r>
            <a:r>
              <a:rPr lang="en-US" altLang="zh-HK" dirty="0" smtClean="0"/>
              <a:t>? (1 mark)</a:t>
            </a:r>
          </a:p>
          <a:p>
            <a:r>
              <a:rPr lang="en-US" altLang="zh-HK" dirty="0" smtClean="0"/>
              <a:t>4b) What is the name of this disease? (1 mark)</a:t>
            </a:r>
          </a:p>
          <a:p>
            <a:r>
              <a:rPr lang="en-US" altLang="zh-HK" dirty="0" smtClean="0"/>
              <a:t>4c) What is the treatment? (1 mark)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7898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4B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4525963"/>
          </a:xfrm>
        </p:spPr>
        <p:txBody>
          <a:bodyPr/>
          <a:lstStyle/>
          <a:p>
            <a:r>
              <a:rPr lang="en-US" altLang="zh-HK" dirty="0" smtClean="0"/>
              <a:t>The following plant is one of the 4 main poisonous plants in Hong Kong.</a:t>
            </a:r>
          </a:p>
          <a:p>
            <a:pPr lvl="7"/>
            <a:endParaRPr lang="en-US" altLang="zh-HK" dirty="0"/>
          </a:p>
          <a:p>
            <a:pPr lvl="7"/>
            <a:r>
              <a:rPr lang="en-US" altLang="zh-HK" dirty="0" smtClean="0"/>
              <a:t>What is the name of this plant? (1 mark)</a:t>
            </a:r>
          </a:p>
          <a:p>
            <a:pPr lvl="7"/>
            <a:r>
              <a:rPr lang="en-US" altLang="zh-HK" dirty="0" smtClean="0"/>
              <a:t>What is the toxin? (1 mark)</a:t>
            </a:r>
          </a:p>
          <a:p>
            <a:pPr lvl="7"/>
            <a:r>
              <a:rPr lang="en-US" altLang="zh-HK" dirty="0" smtClean="0"/>
              <a:t>What clinical </a:t>
            </a:r>
            <a:r>
              <a:rPr lang="en-US" altLang="zh-HK" dirty="0" err="1" smtClean="0"/>
              <a:t>toxidrome</a:t>
            </a:r>
            <a:r>
              <a:rPr lang="en-US" altLang="zh-HK" dirty="0" smtClean="0"/>
              <a:t> will the patient have? (1 marks)</a:t>
            </a:r>
          </a:p>
          <a:p>
            <a:pPr lvl="7"/>
            <a:r>
              <a:rPr lang="en-US" altLang="zh-HK" dirty="0" smtClean="0"/>
              <a:t>What specific reversal drug will you give for severe toxicity, and how do you give? (2 marks)</a:t>
            </a:r>
          </a:p>
          <a:p>
            <a:pPr lvl="7"/>
            <a:r>
              <a:rPr lang="en-US" altLang="zh-HK" dirty="0" smtClean="0"/>
              <a:t>What are the contraindications of this specific drug? (2 marks)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257688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Question 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US" altLang="zh-HK" dirty="0" smtClean="0"/>
              <a:t>A 40-year-old man presented to the AED. There was no sign of upper airway obstruction. Blood pressure and SpO2 were normal.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4480028" cy="37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HK" dirty="0" smtClean="0"/>
              <a:t>5a) What is the diagnosis? (1 mark)</a:t>
            </a:r>
          </a:p>
          <a:p>
            <a:r>
              <a:rPr lang="en-US" altLang="zh-HK" dirty="0" smtClean="0"/>
              <a:t>5b) What are the 2 types of pathogenesis? (2 marks)</a:t>
            </a:r>
          </a:p>
          <a:p>
            <a:r>
              <a:rPr lang="en-US" altLang="zh-HK" dirty="0" smtClean="0"/>
              <a:t>5c) What other symptoms the patient may also have? (2 marks) </a:t>
            </a:r>
          </a:p>
          <a:p>
            <a:r>
              <a:rPr lang="en-US" altLang="zh-HK" dirty="0" smtClean="0"/>
              <a:t>5d) Name 2 most common drugs that cause the above condition. (2 marks)</a:t>
            </a:r>
          </a:p>
          <a:p>
            <a:r>
              <a:rPr lang="en-US" altLang="zh-HK" dirty="0" smtClean="0"/>
              <a:t>5e) If the patient’s airway is not stable, what intubation method will you consider? (1 mark)</a:t>
            </a:r>
          </a:p>
          <a:p>
            <a:r>
              <a:rPr lang="en-US" altLang="zh-HK" dirty="0" smtClean="0"/>
              <a:t>5f) Name 2 types of specific drug treatment for hereditary type of the condition. (2 marks)</a:t>
            </a:r>
          </a:p>
        </p:txBody>
      </p:sp>
    </p:spTree>
    <p:extLst>
      <p:ext uri="{BB962C8B-B14F-4D97-AF65-F5344CB8AC3E}">
        <p14:creationId xmlns:p14="http://schemas.microsoft.com/office/powerpoint/2010/main" val="181196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 smtClean="0"/>
              <a:t>A 38-year-old lady, with good past health, attended AED for RLQ pain for 2 days.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1a) Name 4 </a:t>
            </a:r>
            <a:r>
              <a:rPr lang="en-US" altLang="zh-HK" dirty="0" err="1" smtClean="0"/>
              <a:t>ddx</a:t>
            </a:r>
            <a:r>
              <a:rPr lang="en-US" altLang="zh-HK" dirty="0" smtClean="0"/>
              <a:t> of RLQ pain? (2 marks)	</a:t>
            </a:r>
          </a:p>
          <a:p>
            <a:r>
              <a:rPr lang="en-US" altLang="zh-HK" dirty="0" smtClean="0"/>
              <a:t>1b) Any clinical score for diagnosing acute    appendicitis ?(1 mark)</a:t>
            </a:r>
          </a:p>
          <a:p>
            <a:r>
              <a:rPr lang="en-US" altLang="zh-HK" dirty="0" smtClean="0"/>
              <a:t>1c) What are the signs and symptoms suggestive of acute appendicitis? (3 marks)</a:t>
            </a:r>
          </a:p>
          <a:p>
            <a:r>
              <a:rPr lang="en-US" altLang="zh-HK" dirty="0" smtClean="0"/>
              <a:t>1d) What are the complications of untreated acute appendicitis? (2 marks)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4892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r>
              <a:rPr lang="en-US" altLang="zh-HK" dirty="0" smtClean="0"/>
              <a:t>1e) Describe the CT finding here (2 marks)</a:t>
            </a:r>
            <a:endParaRPr lang="zh-HK" altLang="en-US" dirty="0"/>
          </a:p>
        </p:txBody>
      </p:sp>
      <p:pic>
        <p:nvPicPr>
          <p:cNvPr id="1026" name="Picture 2" descr="D:\lws073a\Desktop\question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5" y="170080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5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en-US" altLang="zh-HK" dirty="0" smtClean="0"/>
              <a:t>A 50-year-old gentleman attended AED for fever and malaise</a:t>
            </a:r>
          </a:p>
          <a:p>
            <a:endParaRPr lang="en-US" altLang="zh-HK" dirty="0"/>
          </a:p>
          <a:p>
            <a:r>
              <a:rPr lang="en-US" altLang="zh-HK" dirty="0" smtClean="0"/>
              <a:t>2a) Describe the CXR finding. (2 marks)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2631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161009" cy="4525963"/>
          </a:xfrm>
        </p:spPr>
      </p:pic>
    </p:spTree>
    <p:extLst>
      <p:ext uri="{BB962C8B-B14F-4D97-AF65-F5344CB8AC3E}">
        <p14:creationId xmlns:p14="http://schemas.microsoft.com/office/powerpoint/2010/main" val="303121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On examination, these lesions were found.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3803914" cy="28529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9488"/>
            <a:ext cx="3979168" cy="29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 smtClean="0"/>
              <a:t>2b) How to differentiate between Osler Node and </a:t>
            </a:r>
            <a:r>
              <a:rPr lang="en-US" altLang="zh-HK" dirty="0" err="1" smtClean="0"/>
              <a:t>Janeway</a:t>
            </a:r>
            <a:r>
              <a:rPr lang="en-US" altLang="zh-HK" dirty="0" smtClean="0"/>
              <a:t> lesion? (2 marks)</a:t>
            </a:r>
          </a:p>
          <a:p>
            <a:r>
              <a:rPr lang="en-US" altLang="zh-HK" dirty="0" smtClean="0"/>
              <a:t>2c) What are the risk factors of infective endocarditis? (2 marks)</a:t>
            </a:r>
          </a:p>
          <a:p>
            <a:r>
              <a:rPr lang="en-US" altLang="zh-HK" dirty="0" smtClean="0"/>
              <a:t>2d) What other clinical signs will you look for? (1 mark)</a:t>
            </a:r>
          </a:p>
          <a:p>
            <a:r>
              <a:rPr lang="en-US" altLang="zh-HK" dirty="0" smtClean="0"/>
              <a:t>2e) What are the most causative common organisms? (2 marks)</a:t>
            </a:r>
          </a:p>
          <a:p>
            <a:r>
              <a:rPr lang="en-US" altLang="zh-HK" dirty="0" smtClean="0"/>
              <a:t>2f) Which heart valve is the most common valve to have vegetation? (1mark)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0571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70-year-old man, with history of HT, mild renal impairment (baseline Creatinine 130), and IFG, attended AED for 2 days history of </a:t>
            </a:r>
            <a:r>
              <a:rPr lang="en-US" altLang="zh-HK" dirty="0" err="1" smtClean="0"/>
              <a:t>diarrhoea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2680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err="1" smtClean="0"/>
              <a:t>Istat</a:t>
            </a:r>
            <a:r>
              <a:rPr lang="en-US" altLang="zh-HK" dirty="0" smtClean="0"/>
              <a:t> (Arterial) </a:t>
            </a:r>
            <a:r>
              <a:rPr lang="en-US" altLang="zh-HK" dirty="0" smtClean="0"/>
              <a:t>was taken in AED</a:t>
            </a:r>
          </a:p>
          <a:p>
            <a:pPr lvl="1"/>
            <a:r>
              <a:rPr lang="en-US" altLang="zh-HK" dirty="0" smtClean="0"/>
              <a:t>pH 7.37</a:t>
            </a:r>
          </a:p>
          <a:p>
            <a:pPr lvl="1"/>
            <a:r>
              <a:rPr lang="en-US" altLang="zh-HK" dirty="0" smtClean="0"/>
              <a:t>pCO2 </a:t>
            </a:r>
            <a:r>
              <a:rPr lang="en-US" altLang="zh-HK" dirty="0" smtClean="0"/>
              <a:t>3.32 </a:t>
            </a:r>
            <a:r>
              <a:rPr lang="en-US" altLang="zh-HK" i="1" dirty="0" err="1" smtClean="0"/>
              <a:t>kPa</a:t>
            </a:r>
            <a:endParaRPr lang="en-US" altLang="zh-HK" i="1" dirty="0" smtClean="0"/>
          </a:p>
          <a:p>
            <a:pPr lvl="1"/>
            <a:r>
              <a:rPr lang="en-US" altLang="zh-HK" dirty="0" smtClean="0"/>
              <a:t>pO2 27.44 </a:t>
            </a:r>
            <a:r>
              <a:rPr lang="en-US" altLang="zh-HK" i="1" dirty="0" err="1" smtClean="0"/>
              <a:t>kPa</a:t>
            </a:r>
            <a:r>
              <a:rPr lang="en-US" altLang="zh-HK" i="1" dirty="0" smtClean="0"/>
              <a:t> </a:t>
            </a:r>
          </a:p>
          <a:p>
            <a:pPr lvl="1"/>
            <a:r>
              <a:rPr lang="en-US" altLang="zh-HK" dirty="0" smtClean="0"/>
              <a:t>BE -12.6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</a:p>
          <a:p>
            <a:pPr lvl="1"/>
            <a:r>
              <a:rPr lang="en-US" altLang="zh-HK" dirty="0" smtClean="0"/>
              <a:t>HCO3 11.8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 </a:t>
            </a:r>
          </a:p>
          <a:p>
            <a:pPr lvl="1"/>
            <a:r>
              <a:rPr lang="en-US" altLang="zh-HK" dirty="0" smtClean="0"/>
              <a:t>Na 124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</a:p>
          <a:p>
            <a:pPr lvl="1"/>
            <a:r>
              <a:rPr lang="en-US" altLang="zh-HK" dirty="0" smtClean="0"/>
              <a:t>K 4.7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</a:p>
          <a:p>
            <a:pPr lvl="1"/>
            <a:r>
              <a:rPr lang="en-US" altLang="zh-HK" dirty="0" smtClean="0"/>
              <a:t>Chloride 108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  <a:endParaRPr lang="zh-HK" altLang="en-US" i="1" dirty="0"/>
          </a:p>
        </p:txBody>
      </p:sp>
    </p:spTree>
    <p:extLst>
      <p:ext uri="{BB962C8B-B14F-4D97-AF65-F5344CB8AC3E}">
        <p14:creationId xmlns:p14="http://schemas.microsoft.com/office/powerpoint/2010/main" val="84121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611</Words>
  <Application>Microsoft Office PowerPoint</Application>
  <PresentationFormat>如螢幕大小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OSCE – 2.5.18</vt:lpstr>
      <vt:lpstr>Question 1</vt:lpstr>
      <vt:lpstr>PowerPoint 簡報</vt:lpstr>
      <vt:lpstr>Question 2</vt:lpstr>
      <vt:lpstr>PowerPoint 簡報</vt:lpstr>
      <vt:lpstr>PowerPoint 簡報</vt:lpstr>
      <vt:lpstr>PowerPoint 簡報</vt:lpstr>
      <vt:lpstr>Question 3</vt:lpstr>
      <vt:lpstr>PowerPoint 簡報</vt:lpstr>
      <vt:lpstr>PowerPoint 簡報</vt:lpstr>
      <vt:lpstr>PowerPoint 簡報</vt:lpstr>
      <vt:lpstr>Question 4A</vt:lpstr>
      <vt:lpstr>PowerPoint 簡報</vt:lpstr>
      <vt:lpstr>PowerPoint 簡報</vt:lpstr>
      <vt:lpstr>Question 4B</vt:lpstr>
      <vt:lpstr>Question 5</vt:lpstr>
      <vt:lpstr>PowerPoint 簡報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– 2.5.18</dc:title>
  <dc:creator>Hospital Authority</dc:creator>
  <cp:lastModifiedBy>Hospital Authority</cp:lastModifiedBy>
  <cp:revision>23</cp:revision>
  <dcterms:created xsi:type="dcterms:W3CDTF">2018-04-11T11:46:30Z</dcterms:created>
  <dcterms:modified xsi:type="dcterms:W3CDTF">2018-04-25T00:04:30Z</dcterms:modified>
</cp:coreProperties>
</file>