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3" r:id="rId5"/>
    <p:sldId id="258" r:id="rId6"/>
    <p:sldId id="275" r:id="rId7"/>
    <p:sldId id="259" r:id="rId8"/>
    <p:sldId id="276" r:id="rId9"/>
    <p:sldId id="261" r:id="rId10"/>
    <p:sldId id="262" r:id="rId11"/>
    <p:sldId id="263" r:id="rId12"/>
    <p:sldId id="264" r:id="rId13"/>
    <p:sldId id="265" r:id="rId14"/>
    <p:sldId id="277" r:id="rId15"/>
    <p:sldId id="279" r:id="rId16"/>
    <p:sldId id="278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0" r:id="rId25"/>
    <p:sldId id="281" r:id="rId26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40650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49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08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594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5140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955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8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958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07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41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8415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B2D6-BC70-4D16-80D0-5AB652FE57F9}" type="datetimeFigureOut">
              <a:rPr lang="zh-HK" altLang="en-US" smtClean="0"/>
              <a:t>2/5/2018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67C8-DD88-49FB-867A-BB52EC183946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279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OSCE – 2.5.18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Princess Margaret Hospital</a:t>
            </a:r>
          </a:p>
          <a:p>
            <a:r>
              <a:rPr lang="en-US" altLang="zh-HK" dirty="0" smtClean="0"/>
              <a:t>Dr. Winsome Lo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771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HK" dirty="0" smtClean="0"/>
              <a:t>2b) How to differentiate between Osler Node and </a:t>
            </a:r>
            <a:r>
              <a:rPr lang="en-US" altLang="zh-HK" dirty="0" err="1" smtClean="0"/>
              <a:t>Janeway</a:t>
            </a:r>
            <a:r>
              <a:rPr lang="en-US" altLang="zh-HK" dirty="0" smtClean="0"/>
              <a:t> lesion? (2 marks)</a:t>
            </a:r>
          </a:p>
          <a:p>
            <a:pPr lvl="1"/>
            <a:r>
              <a:rPr lang="en-US" altLang="zh-HK" i="1" dirty="0" err="1" smtClean="0">
                <a:solidFill>
                  <a:srgbClr val="002060"/>
                </a:solidFill>
              </a:rPr>
              <a:t>Janeway</a:t>
            </a:r>
            <a:r>
              <a:rPr lang="en-US" altLang="zh-HK" i="1" dirty="0" smtClean="0">
                <a:solidFill>
                  <a:srgbClr val="002060"/>
                </a:solidFill>
              </a:rPr>
              <a:t> lesion: non tender non palpable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Osler node: tender and palpable</a:t>
            </a:r>
          </a:p>
          <a:p>
            <a:r>
              <a:rPr lang="en-US" altLang="zh-HK" dirty="0" smtClean="0"/>
              <a:t>2c) What are the risk factors of infective endocarditis? (2 marks)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Artificial heart valves, structural heart defect,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valvular</a:t>
            </a:r>
            <a:r>
              <a:rPr lang="en-US" altLang="zh-HK" i="1" dirty="0" smtClean="0">
                <a:solidFill>
                  <a:srgbClr val="002060"/>
                </a:solidFill>
              </a:rPr>
              <a:t> disease, history of IE, IVDA, chronic RRT </a:t>
            </a:r>
          </a:p>
          <a:p>
            <a:r>
              <a:rPr lang="en-US" altLang="zh-HK" dirty="0" smtClean="0"/>
              <a:t>2d) What other clinical signs will you look for?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Septic emboli, conjunctival hemorrhage, splinter hemorrhage, heart murmur</a:t>
            </a:r>
          </a:p>
          <a:p>
            <a:r>
              <a:rPr lang="en-US" altLang="zh-HK" dirty="0" smtClean="0"/>
              <a:t>2e) What are the most causative common organisms? (2 marks)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Staphylococcus Aureus, Streptococcus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Viridan</a:t>
            </a:r>
            <a:r>
              <a:rPr lang="en-US" altLang="zh-HK" i="1" dirty="0" smtClean="0">
                <a:solidFill>
                  <a:srgbClr val="002060"/>
                </a:solidFill>
              </a:rPr>
              <a:t>, Enterococci</a:t>
            </a:r>
          </a:p>
          <a:p>
            <a:r>
              <a:rPr lang="en-US" altLang="zh-HK" dirty="0" smtClean="0"/>
              <a:t>2f) Which heart valve is the most common valve to have vegetation? (1mark)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Tricuspid valve </a:t>
            </a:r>
            <a:endParaRPr lang="zh-HK" alt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3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70-year-old man, with history of HT, mild renal impairment (baseline Creatinine 130), and IFG, attended AED for 2 days history of </a:t>
            </a:r>
            <a:r>
              <a:rPr lang="en-US" altLang="zh-HK" dirty="0" err="1" smtClean="0"/>
              <a:t>diarrhoea</a:t>
            </a:r>
            <a:r>
              <a:rPr lang="en-US" altLang="zh-HK" dirty="0" smtClean="0"/>
              <a:t>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2680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 err="1" smtClean="0"/>
              <a:t>Istat</a:t>
            </a:r>
            <a:r>
              <a:rPr lang="en-US" altLang="zh-HK" dirty="0" smtClean="0"/>
              <a:t> (Arterial) was taken in AED</a:t>
            </a:r>
          </a:p>
          <a:p>
            <a:pPr lvl="1"/>
            <a:r>
              <a:rPr lang="en-US" altLang="zh-HK" dirty="0" smtClean="0"/>
              <a:t>pH 7.37</a:t>
            </a:r>
          </a:p>
          <a:p>
            <a:pPr lvl="1"/>
            <a:r>
              <a:rPr lang="en-US" altLang="zh-HK" dirty="0" smtClean="0"/>
              <a:t>pCO2 3.32 </a:t>
            </a:r>
            <a:r>
              <a:rPr lang="en-US" altLang="zh-HK" i="1" dirty="0" err="1" smtClean="0"/>
              <a:t>kPa</a:t>
            </a:r>
            <a:endParaRPr lang="en-US" altLang="zh-HK" i="1" dirty="0" smtClean="0"/>
          </a:p>
          <a:p>
            <a:pPr lvl="1"/>
            <a:r>
              <a:rPr lang="en-US" altLang="zh-HK" dirty="0" smtClean="0"/>
              <a:t>pO2 27.44 </a:t>
            </a:r>
            <a:r>
              <a:rPr lang="en-US" altLang="zh-HK" i="1" dirty="0" err="1" smtClean="0"/>
              <a:t>kPa</a:t>
            </a:r>
            <a:r>
              <a:rPr lang="en-US" altLang="zh-HK" i="1" dirty="0" smtClean="0"/>
              <a:t> </a:t>
            </a:r>
          </a:p>
          <a:p>
            <a:pPr lvl="1"/>
            <a:r>
              <a:rPr lang="en-US" altLang="zh-HK" dirty="0" smtClean="0"/>
              <a:t>BE -12.6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HCO3 11.8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 </a:t>
            </a:r>
          </a:p>
          <a:p>
            <a:pPr lvl="1"/>
            <a:r>
              <a:rPr lang="en-US" altLang="zh-HK" dirty="0" smtClean="0"/>
              <a:t>Na 124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K 4.7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Chloride 108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  <a:endParaRPr lang="zh-HK" altLang="en-US" i="1" dirty="0"/>
          </a:p>
        </p:txBody>
      </p:sp>
    </p:spTree>
    <p:extLst>
      <p:ext uri="{BB962C8B-B14F-4D97-AF65-F5344CB8AC3E}">
        <p14:creationId xmlns:p14="http://schemas.microsoft.com/office/powerpoint/2010/main" val="8412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3a) Describe the acid base abnormality (1mark)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Metabolic acidosis</a:t>
            </a:r>
          </a:p>
          <a:p>
            <a:r>
              <a:rPr lang="en-US" altLang="zh-HK" dirty="0" smtClean="0"/>
              <a:t>3b) Is it compensated? (1mark)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Yes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Expected PO2 = 1.5 x 11.8 + 8 = 25.7mmHg = 3.4kPa </a:t>
            </a:r>
          </a:p>
          <a:p>
            <a:pPr marL="914400" lvl="2" indent="0">
              <a:buNone/>
            </a:pPr>
            <a:endParaRPr lang="en-US" altLang="zh-HK" dirty="0" smtClean="0"/>
          </a:p>
        </p:txBody>
      </p:sp>
    </p:spTree>
    <p:extLst>
      <p:ext uri="{BB962C8B-B14F-4D97-AF65-F5344CB8AC3E}">
        <p14:creationId xmlns:p14="http://schemas.microsoft.com/office/powerpoint/2010/main" val="21406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3c) what will you calculate next and what is the result? (2 mark</a:t>
            </a:r>
            <a:r>
              <a:rPr lang="en-US" altLang="zh-HK" dirty="0" smtClean="0"/>
              <a:t>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AG = Na + K – Cl –HCO3 = 8.9</a:t>
            </a:r>
            <a:endParaRPr lang="en-US" altLang="zh-HK" i="1" dirty="0">
              <a:solidFill>
                <a:srgbClr val="002060"/>
              </a:solidFill>
            </a:endParaRPr>
          </a:p>
          <a:p>
            <a:r>
              <a:rPr lang="en-US" altLang="zh-HK" dirty="0"/>
              <a:t>3d) What are the causes for this acid base abnormality? (2 mark</a:t>
            </a:r>
            <a:r>
              <a:rPr lang="en-US" altLang="zh-HK" dirty="0" smtClean="0"/>
              <a:t>)</a:t>
            </a:r>
          </a:p>
          <a:p>
            <a:pPr lvl="1"/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0719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i="1" dirty="0" smtClean="0">
                <a:solidFill>
                  <a:srgbClr val="002060"/>
                </a:solidFill>
              </a:rPr>
              <a:t>Causes of normal anion gap metabolic acidosis</a:t>
            </a:r>
          </a:p>
          <a:p>
            <a:r>
              <a:rPr lang="en-US" altLang="zh-HK" i="1" dirty="0" err="1" smtClean="0">
                <a:solidFill>
                  <a:srgbClr val="002060"/>
                </a:solidFill>
              </a:rPr>
              <a:t>Addisons</a:t>
            </a:r>
            <a:endParaRPr lang="en-US" altLang="zh-HK" i="1" dirty="0" smtClean="0">
              <a:solidFill>
                <a:srgbClr val="002060"/>
              </a:solidFill>
            </a:endParaRPr>
          </a:p>
          <a:p>
            <a:r>
              <a:rPr lang="en-US" altLang="zh-HK" i="1" dirty="0" smtClean="0">
                <a:solidFill>
                  <a:srgbClr val="002060"/>
                </a:solidFill>
              </a:rPr>
              <a:t>Bicarbonate loss (GI, renal – RTA)</a:t>
            </a:r>
          </a:p>
          <a:p>
            <a:r>
              <a:rPr lang="en-US" altLang="zh-HK" i="1" dirty="0" smtClean="0">
                <a:solidFill>
                  <a:srgbClr val="002060"/>
                </a:solidFill>
              </a:rPr>
              <a:t>Chloride</a:t>
            </a:r>
            <a:endParaRPr lang="en-US" altLang="zh-HK" i="1" dirty="0" smtClean="0">
              <a:solidFill>
                <a:srgbClr val="002060"/>
              </a:solidFill>
            </a:endParaRPr>
          </a:p>
          <a:p>
            <a:r>
              <a:rPr lang="en-US" altLang="zh-HK" i="1" dirty="0" smtClean="0">
                <a:solidFill>
                  <a:srgbClr val="002060"/>
                </a:solidFill>
              </a:rPr>
              <a:t>Drugs (acetazolamide)</a:t>
            </a:r>
            <a:endParaRPr lang="zh-HK" alt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/>
              <a:t>3e) What is the next investigation?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Urine Anion Gap </a:t>
            </a:r>
            <a:endParaRPr lang="zh-HK" altLang="en-US" i="1" dirty="0">
              <a:solidFill>
                <a:srgbClr val="00206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46207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HK" dirty="0" smtClean="0"/>
              <a:t>Urine specimen </a:t>
            </a:r>
          </a:p>
          <a:p>
            <a:pPr lvl="1"/>
            <a:r>
              <a:rPr lang="en-US" altLang="zh-HK" dirty="0" smtClean="0"/>
              <a:t>Sodium </a:t>
            </a:r>
            <a:r>
              <a:rPr lang="en-US" altLang="zh-HK" dirty="0"/>
              <a:t>3</a:t>
            </a:r>
            <a:r>
              <a:rPr lang="en-US" altLang="zh-HK" dirty="0" smtClean="0"/>
              <a:t>2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pPr lvl="1"/>
            <a:r>
              <a:rPr lang="en-US" altLang="zh-HK" dirty="0" smtClean="0"/>
              <a:t>Potassium 27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  <a:r>
              <a:rPr lang="en-US" altLang="zh-HK" dirty="0" smtClean="0"/>
              <a:t> </a:t>
            </a:r>
          </a:p>
          <a:p>
            <a:pPr lvl="1"/>
            <a:r>
              <a:rPr lang="en-US" altLang="zh-HK" dirty="0" smtClean="0"/>
              <a:t>Chloride 81 </a:t>
            </a:r>
            <a:r>
              <a:rPr lang="en-US" altLang="zh-HK" i="1" dirty="0" err="1" smtClean="0"/>
              <a:t>mmol</a:t>
            </a:r>
            <a:r>
              <a:rPr lang="en-US" altLang="zh-HK" i="1" dirty="0" smtClean="0"/>
              <a:t>/L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3f) What is the urine anion gap?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Urine AG = Na +K-Cl = -22</a:t>
            </a:r>
          </a:p>
          <a:p>
            <a:r>
              <a:rPr lang="en-US" altLang="zh-HK" dirty="0" smtClean="0"/>
              <a:t>3g) What is the most likely cause of this anion gap? (1 mark) 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GI loss of bicarbonate</a:t>
            </a:r>
          </a:p>
          <a:p>
            <a:r>
              <a:rPr lang="en-US" altLang="zh-HK" dirty="0" smtClean="0"/>
              <a:t>3h) Name one treatment to correct this acid-base disorder.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Isotonic bicarbonate infusion</a:t>
            </a:r>
            <a:endParaRPr lang="en-US" altLang="zh-HK" i="1" dirty="0">
              <a:solidFill>
                <a:srgbClr val="002060"/>
              </a:solidFill>
            </a:endParaRPr>
          </a:p>
          <a:p>
            <a:endParaRPr lang="en-US" altLang="zh-HK" dirty="0" smtClean="0"/>
          </a:p>
          <a:p>
            <a:pPr lvl="1"/>
            <a:endParaRPr lang="en-US" altLang="zh-HK" dirty="0" smtClean="0"/>
          </a:p>
          <a:p>
            <a:pPr lvl="1"/>
            <a:endParaRPr lang="en-US" altLang="zh-HK" dirty="0" smtClean="0"/>
          </a:p>
          <a:p>
            <a:pPr marL="457200" lvl="1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3134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4A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A 13-year-old boy has bilateral heel pain for 2 months. There was no history of injury.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9864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1026" name="Picture 2" descr="D:\lws073a\Downloads\seve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3835885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lws073a\Downloads\se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76550" cy="512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1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1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HK" dirty="0" smtClean="0"/>
              <a:t>A 38-year-old lady, with good past health, attended AED for RLQ pain for 2 days.</a:t>
            </a:r>
          </a:p>
          <a:p>
            <a:endParaRPr lang="en-US" altLang="zh-HK" dirty="0" smtClean="0"/>
          </a:p>
          <a:p>
            <a:r>
              <a:rPr lang="en-US" altLang="zh-HK" dirty="0" smtClean="0"/>
              <a:t>1a) Name 4 </a:t>
            </a:r>
            <a:r>
              <a:rPr lang="en-US" altLang="zh-HK" dirty="0" err="1" smtClean="0"/>
              <a:t>ddx</a:t>
            </a:r>
            <a:r>
              <a:rPr lang="en-US" altLang="zh-HK" dirty="0" smtClean="0"/>
              <a:t> of RLQ pain? (2 marks)	</a:t>
            </a:r>
          </a:p>
          <a:p>
            <a:pPr marL="0" indent="0">
              <a:buNone/>
            </a:pPr>
            <a:r>
              <a:rPr lang="en-US" altLang="zh-HK" dirty="0" smtClean="0"/>
              <a:t>	</a:t>
            </a:r>
            <a:r>
              <a:rPr lang="en-US" altLang="zh-HK" i="1" dirty="0" smtClean="0">
                <a:solidFill>
                  <a:srgbClr val="002060"/>
                </a:solidFill>
              </a:rPr>
              <a:t>GI – Acute appendicitis, IBD, infectious colitis</a:t>
            </a:r>
          </a:p>
          <a:p>
            <a:pPr marL="0" indent="0">
              <a:buNone/>
            </a:pPr>
            <a:r>
              <a:rPr lang="en-US" altLang="zh-HK" i="1" dirty="0">
                <a:solidFill>
                  <a:srgbClr val="002060"/>
                </a:solidFill>
              </a:rPr>
              <a:t>	</a:t>
            </a:r>
            <a:r>
              <a:rPr lang="en-US" altLang="zh-HK" i="1" dirty="0" err="1" smtClean="0">
                <a:solidFill>
                  <a:srgbClr val="002060"/>
                </a:solidFill>
              </a:rPr>
              <a:t>Nephro</a:t>
            </a:r>
            <a:r>
              <a:rPr lang="en-US" altLang="zh-HK" i="1" dirty="0" smtClean="0">
                <a:solidFill>
                  <a:srgbClr val="002060"/>
                </a:solidFill>
              </a:rPr>
              <a:t> – Nephrolithiasis</a:t>
            </a:r>
          </a:p>
          <a:p>
            <a:pPr marL="0" indent="0">
              <a:buNone/>
            </a:pPr>
            <a:r>
              <a:rPr lang="en-US" altLang="zh-HK" i="1" dirty="0">
                <a:solidFill>
                  <a:srgbClr val="002060"/>
                </a:solidFill>
              </a:rPr>
              <a:t>	</a:t>
            </a:r>
            <a:r>
              <a:rPr lang="en-US" altLang="zh-HK" i="1" dirty="0" smtClean="0">
                <a:solidFill>
                  <a:srgbClr val="002060"/>
                </a:solidFill>
              </a:rPr>
              <a:t>OG – Ovarian cyst, ovarian torsion, ectopic pregnancy</a:t>
            </a:r>
          </a:p>
          <a:p>
            <a:pPr marL="0" indent="0">
              <a:buNone/>
            </a:pPr>
            <a:r>
              <a:rPr lang="en-US" altLang="zh-HK" i="1" dirty="0">
                <a:solidFill>
                  <a:srgbClr val="002060"/>
                </a:solidFill>
              </a:rPr>
              <a:t>	</a:t>
            </a:r>
            <a:r>
              <a:rPr lang="en-US" altLang="zh-HK" i="1" dirty="0" smtClean="0">
                <a:solidFill>
                  <a:srgbClr val="002060"/>
                </a:solidFill>
              </a:rPr>
              <a:t>Others – Inguinal hernia</a:t>
            </a:r>
          </a:p>
          <a:p>
            <a:pPr marL="0" indent="0">
              <a:buNone/>
            </a:pPr>
            <a:endParaRPr lang="en-US" altLang="zh-HK" dirty="0" smtClean="0"/>
          </a:p>
          <a:p>
            <a:r>
              <a:rPr lang="en-US" altLang="zh-HK" dirty="0" smtClean="0"/>
              <a:t>1b) Any clinical score for diagnosing acute appendicitis ?(1 mark)</a:t>
            </a:r>
          </a:p>
          <a:p>
            <a:pPr marL="457200" lvl="1" indent="0">
              <a:buNone/>
            </a:pPr>
            <a:r>
              <a:rPr lang="en-US" altLang="zh-HK" dirty="0"/>
              <a:t>	</a:t>
            </a:r>
            <a:r>
              <a:rPr lang="en-US" altLang="zh-HK" sz="3100" i="1" dirty="0" smtClean="0">
                <a:solidFill>
                  <a:srgbClr val="002060"/>
                </a:solidFill>
              </a:rPr>
              <a:t>Alvarado score</a:t>
            </a:r>
          </a:p>
          <a:p>
            <a:pPr marL="457200" lvl="1" indent="0">
              <a:buNone/>
            </a:pP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24892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4a) What abnormality is shown on this </a:t>
            </a:r>
            <a:r>
              <a:rPr lang="en-US" altLang="zh-HK" dirty="0" err="1" smtClean="0"/>
              <a:t>xray</a:t>
            </a:r>
            <a:r>
              <a:rPr lang="en-US" altLang="zh-HK" dirty="0" smtClean="0"/>
              <a:t>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Increased density over both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apophysis</a:t>
            </a:r>
            <a:r>
              <a:rPr lang="en-US" altLang="zh-HK" i="1" dirty="0" smtClean="0">
                <a:solidFill>
                  <a:srgbClr val="002060"/>
                </a:solidFill>
              </a:rPr>
              <a:t> of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calcaneum</a:t>
            </a:r>
            <a:endParaRPr lang="en-US" altLang="zh-HK" i="1" dirty="0" smtClean="0">
              <a:solidFill>
                <a:srgbClr val="002060"/>
              </a:solidFill>
            </a:endParaRPr>
          </a:p>
          <a:p>
            <a:r>
              <a:rPr lang="en-US" altLang="zh-HK" dirty="0" smtClean="0"/>
              <a:t>4b) What is the name of this disease? (1mark)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Sever disease	</a:t>
            </a:r>
          </a:p>
          <a:p>
            <a:r>
              <a:rPr lang="en-US" altLang="zh-HK" dirty="0" smtClean="0"/>
              <a:t>4c) What is the treatment?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Rest and oral painkiller</a:t>
            </a:r>
            <a:endParaRPr lang="zh-HK" alt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98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4B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363272" cy="4525963"/>
          </a:xfrm>
        </p:spPr>
        <p:txBody>
          <a:bodyPr>
            <a:normAutofit fontScale="55000" lnSpcReduction="20000"/>
          </a:bodyPr>
          <a:lstStyle/>
          <a:p>
            <a:r>
              <a:rPr lang="en-US" altLang="zh-HK" dirty="0" smtClean="0"/>
              <a:t>The following plant is one of the 4 main poisonous plants in Hong Kong.</a:t>
            </a:r>
          </a:p>
          <a:p>
            <a:pPr lvl="7"/>
            <a:endParaRPr lang="en-US" altLang="zh-HK" dirty="0"/>
          </a:p>
          <a:p>
            <a:pPr lvl="7"/>
            <a:r>
              <a:rPr lang="en-US" altLang="zh-HK" sz="3200" dirty="0" smtClean="0"/>
              <a:t>What is the name of this plant? (1 mark)</a:t>
            </a:r>
          </a:p>
          <a:p>
            <a:pPr lvl="8"/>
            <a:r>
              <a:rPr lang="en-US" altLang="zh-HK" sz="3200" i="1" dirty="0" smtClean="0">
                <a:solidFill>
                  <a:srgbClr val="002060"/>
                </a:solidFill>
              </a:rPr>
              <a:t>Datura</a:t>
            </a:r>
          </a:p>
          <a:p>
            <a:pPr lvl="7"/>
            <a:r>
              <a:rPr lang="en-US" altLang="zh-HK" sz="3200" dirty="0" smtClean="0"/>
              <a:t>What is the toxin? (1 mark)	</a:t>
            </a:r>
          </a:p>
          <a:p>
            <a:pPr lvl="8"/>
            <a:r>
              <a:rPr lang="en-US" altLang="zh-HK" sz="3200" i="1" dirty="0" smtClean="0">
                <a:solidFill>
                  <a:srgbClr val="002060"/>
                </a:solidFill>
              </a:rPr>
              <a:t>Scopolamine, </a:t>
            </a:r>
            <a:r>
              <a:rPr lang="en-US" altLang="zh-HK" sz="3200" i="1" dirty="0" err="1" smtClean="0">
                <a:solidFill>
                  <a:srgbClr val="002060"/>
                </a:solidFill>
              </a:rPr>
              <a:t>hyoscyamine</a:t>
            </a:r>
            <a:r>
              <a:rPr lang="en-US" altLang="zh-HK" sz="3200" i="1" dirty="0" smtClean="0">
                <a:solidFill>
                  <a:srgbClr val="002060"/>
                </a:solidFill>
              </a:rPr>
              <a:t>, atropine</a:t>
            </a:r>
          </a:p>
          <a:p>
            <a:pPr lvl="7"/>
            <a:r>
              <a:rPr lang="en-US" altLang="zh-HK" sz="3200" dirty="0" smtClean="0"/>
              <a:t>What clinical </a:t>
            </a:r>
            <a:r>
              <a:rPr lang="en-US" altLang="zh-HK" sz="3200" dirty="0" err="1" smtClean="0"/>
              <a:t>toxidrome</a:t>
            </a:r>
            <a:r>
              <a:rPr lang="en-US" altLang="zh-HK" sz="3200" dirty="0" smtClean="0"/>
              <a:t> will the patient have? (1 marks)</a:t>
            </a:r>
          </a:p>
          <a:p>
            <a:pPr lvl="8"/>
            <a:r>
              <a:rPr lang="en-US" altLang="zh-HK" sz="3200" i="1" dirty="0" smtClean="0">
                <a:solidFill>
                  <a:srgbClr val="002060"/>
                </a:solidFill>
              </a:rPr>
              <a:t>Anticholinergic </a:t>
            </a:r>
            <a:r>
              <a:rPr lang="en-US" altLang="zh-HK" sz="3200" i="1" dirty="0" err="1" smtClean="0">
                <a:solidFill>
                  <a:srgbClr val="002060"/>
                </a:solidFill>
              </a:rPr>
              <a:t>toxidrome</a:t>
            </a:r>
            <a:endParaRPr lang="en-US" altLang="zh-HK" sz="3200" i="1" dirty="0" smtClean="0">
              <a:solidFill>
                <a:srgbClr val="002060"/>
              </a:solidFill>
            </a:endParaRPr>
          </a:p>
          <a:p>
            <a:pPr lvl="7"/>
            <a:r>
              <a:rPr lang="en-US" altLang="zh-HK" sz="3200" dirty="0" smtClean="0"/>
              <a:t>What specific reversal drug will you give for severe toxicity, and how do you give? (2 marks)</a:t>
            </a:r>
          </a:p>
          <a:p>
            <a:pPr lvl="8"/>
            <a:r>
              <a:rPr lang="en-US" altLang="zh-HK" sz="3200" i="1" dirty="0" err="1" smtClean="0">
                <a:solidFill>
                  <a:srgbClr val="002060"/>
                </a:solidFill>
              </a:rPr>
              <a:t>Physostigmine</a:t>
            </a:r>
            <a:endParaRPr lang="en-US" altLang="zh-HK" sz="3200" i="1" dirty="0" smtClean="0">
              <a:solidFill>
                <a:srgbClr val="002060"/>
              </a:solidFill>
            </a:endParaRPr>
          </a:p>
          <a:p>
            <a:pPr lvl="8"/>
            <a:r>
              <a:rPr lang="en-US" altLang="zh-HK" sz="3200" i="1" dirty="0" smtClean="0">
                <a:solidFill>
                  <a:srgbClr val="002060"/>
                </a:solidFill>
              </a:rPr>
              <a:t>1-2 mg slow IV (5 min)</a:t>
            </a:r>
          </a:p>
          <a:p>
            <a:pPr lvl="7"/>
            <a:r>
              <a:rPr lang="en-US" altLang="zh-HK" sz="3200" dirty="0" smtClean="0"/>
              <a:t>What are the contraindications of this specific drug? (2 marks)</a:t>
            </a:r>
          </a:p>
          <a:p>
            <a:pPr lvl="8"/>
            <a:r>
              <a:rPr lang="en-US" altLang="zh-HK" sz="3200" i="1" dirty="0" smtClean="0">
                <a:solidFill>
                  <a:srgbClr val="002060"/>
                </a:solidFill>
              </a:rPr>
              <a:t>TCA poisoning, AV block, widened QRS</a:t>
            </a:r>
            <a:r>
              <a:rPr lang="en-US" altLang="zh-HK" sz="3200" i="1" dirty="0" smtClean="0">
                <a:solidFill>
                  <a:srgbClr val="002060"/>
                </a:solidFill>
              </a:rPr>
              <a:t>, asthma, CAD, PVD</a:t>
            </a:r>
            <a:endParaRPr lang="en-US" altLang="zh-HK" sz="3200" i="1" dirty="0" smtClean="0">
              <a:solidFill>
                <a:srgbClr val="00206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4824"/>
            <a:ext cx="2576885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Question 5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A 40-year-old man presented to the AED. There was no sign of upper airway obstruction. Blood pressure and SpO2 were normal.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4480028" cy="37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 smtClean="0"/>
              <a:t>5a) What is the diagnosis? (1 mark)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Angioedema</a:t>
            </a:r>
            <a:r>
              <a:rPr lang="en-US" altLang="zh-HK" dirty="0" smtClean="0"/>
              <a:t>	</a:t>
            </a:r>
          </a:p>
          <a:p>
            <a:r>
              <a:rPr lang="en-US" altLang="zh-HK" dirty="0" smtClean="0"/>
              <a:t>5b) What are the 2 types of pathogenesis? (2 marks)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Histamine mediated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Bradykinin mediated</a:t>
            </a:r>
          </a:p>
          <a:p>
            <a:r>
              <a:rPr lang="en-US" altLang="zh-HK" dirty="0" smtClean="0"/>
              <a:t>5c) What other symptoms the patient may also have? (2 marks) 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GI symptoms: abdominal pain, nausea, vomiting</a:t>
            </a:r>
          </a:p>
          <a:p>
            <a:pPr lvl="1"/>
            <a:r>
              <a:rPr lang="en-US" altLang="zh-HK" i="1" dirty="0" err="1" smtClean="0">
                <a:solidFill>
                  <a:srgbClr val="002060"/>
                </a:solidFill>
              </a:rPr>
              <a:t>Urticaria</a:t>
            </a:r>
            <a:endParaRPr lang="en-US" altLang="zh-HK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6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K" dirty="0"/>
              <a:t>5d) Name 2 most common drugs that cause the above condition. (2 marks</a:t>
            </a:r>
            <a:r>
              <a:rPr lang="en-US" altLang="zh-HK" dirty="0" smtClean="0"/>
              <a:t>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ACEI, NSAIDs</a:t>
            </a:r>
            <a:endParaRPr lang="en-US" altLang="zh-HK" i="1" dirty="0">
              <a:solidFill>
                <a:srgbClr val="002060"/>
              </a:solidFill>
            </a:endParaRPr>
          </a:p>
          <a:p>
            <a:r>
              <a:rPr lang="en-US" altLang="zh-HK" dirty="0"/>
              <a:t>5e) If the patient’s airway is not stable, what intubation method will you consider? (1 mark</a:t>
            </a:r>
            <a:r>
              <a:rPr lang="en-US" altLang="zh-HK" dirty="0" smtClean="0"/>
              <a:t>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Awake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fibreoptic</a:t>
            </a:r>
            <a:endParaRPr lang="en-US" altLang="zh-HK" i="1" dirty="0">
              <a:solidFill>
                <a:srgbClr val="002060"/>
              </a:solidFill>
            </a:endParaRPr>
          </a:p>
          <a:p>
            <a:r>
              <a:rPr lang="en-US" altLang="zh-HK" dirty="0"/>
              <a:t>5f) Name 2 types of specific drug treatment for hereditary type of the condition. (2 marks</a:t>
            </a:r>
            <a:r>
              <a:rPr lang="en-US" altLang="zh-HK" dirty="0" smtClean="0"/>
              <a:t>)</a:t>
            </a:r>
          </a:p>
          <a:p>
            <a:pPr lvl="1"/>
            <a:r>
              <a:rPr lang="en-US" altLang="zh-HK" i="1" dirty="0" smtClean="0">
                <a:solidFill>
                  <a:srgbClr val="002060"/>
                </a:solidFill>
              </a:rPr>
              <a:t>FFP,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Icatibant</a:t>
            </a:r>
            <a:r>
              <a:rPr lang="en-US" altLang="zh-HK" i="1" dirty="0" smtClean="0">
                <a:solidFill>
                  <a:srgbClr val="002060"/>
                </a:solidFill>
              </a:rPr>
              <a:t> (bradykinin receptor inhibitor)</a:t>
            </a:r>
            <a:endParaRPr lang="en-US" altLang="zh-HK" i="1" dirty="0">
              <a:solidFill>
                <a:srgbClr val="002060"/>
              </a:solidFill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2995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The End!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575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Alvarado score</a:t>
            </a:r>
            <a:endParaRPr lang="zh-HK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176463" cy="6292539"/>
          </a:xfrm>
        </p:spPr>
      </p:pic>
    </p:spTree>
    <p:extLst>
      <p:ext uri="{BB962C8B-B14F-4D97-AF65-F5344CB8AC3E}">
        <p14:creationId xmlns:p14="http://schemas.microsoft.com/office/powerpoint/2010/main" val="235715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zh-HK" dirty="0"/>
          </a:p>
          <a:p>
            <a:r>
              <a:rPr lang="en-US" altLang="zh-HK" dirty="0"/>
              <a:t>1c) What are the signs and symptoms suggestive of acute appendicitis? (3 marks</a:t>
            </a:r>
            <a:r>
              <a:rPr lang="en-US" altLang="zh-HK" dirty="0" smtClean="0"/>
              <a:t>)</a:t>
            </a:r>
          </a:p>
          <a:p>
            <a:pPr marL="457200" lvl="1" indent="0">
              <a:buNone/>
            </a:pPr>
            <a:r>
              <a:rPr lang="en-US" altLang="zh-HK" i="1" dirty="0" smtClean="0">
                <a:solidFill>
                  <a:srgbClr val="002060"/>
                </a:solidFill>
              </a:rPr>
              <a:t>migration of pain, anorexia, nausea, RLQ tenderness, rebound pain, fever </a:t>
            </a:r>
            <a:endParaRPr lang="en-US" altLang="zh-HK" i="1" dirty="0">
              <a:solidFill>
                <a:srgbClr val="002060"/>
              </a:solidFill>
            </a:endParaRPr>
          </a:p>
          <a:p>
            <a:r>
              <a:rPr lang="en-US" altLang="zh-HK" dirty="0"/>
              <a:t>1d) What are the complications of untreated acute appendicitis? (2 </a:t>
            </a:r>
            <a:r>
              <a:rPr lang="en-US" altLang="zh-HK" dirty="0" smtClean="0"/>
              <a:t>marks)</a:t>
            </a:r>
          </a:p>
          <a:p>
            <a:pPr marL="457200" lvl="1" indent="0">
              <a:buNone/>
            </a:pPr>
            <a:r>
              <a:rPr lang="en-US" altLang="zh-HK" i="1" dirty="0" smtClean="0">
                <a:solidFill>
                  <a:srgbClr val="002060"/>
                </a:solidFill>
              </a:rPr>
              <a:t>Abscess formation, rupture, peritonitis</a:t>
            </a:r>
            <a:endParaRPr lang="zh-HK" alt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r>
              <a:rPr lang="en-US" altLang="zh-HK" dirty="0" smtClean="0"/>
              <a:t>1e) Describe the CT finding here (2 marks)</a:t>
            </a:r>
            <a:endParaRPr lang="zh-HK" altLang="en-US" dirty="0"/>
          </a:p>
        </p:txBody>
      </p:sp>
      <p:pic>
        <p:nvPicPr>
          <p:cNvPr id="1026" name="Picture 2" descr="D:\lws073a\Desktop\question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35" y="170080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2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K" i="1" dirty="0" smtClean="0">
                <a:solidFill>
                  <a:srgbClr val="002060"/>
                </a:solidFill>
              </a:rPr>
              <a:t>A RLQ mass  with enhancing irregular wall</a:t>
            </a:r>
            <a:r>
              <a:rPr lang="en-US" altLang="zh-HK" i="1" dirty="0">
                <a:solidFill>
                  <a:srgbClr val="002060"/>
                </a:solidFill>
              </a:rPr>
              <a:t>, </a:t>
            </a:r>
            <a:r>
              <a:rPr lang="en-US" altLang="zh-HK" i="1" dirty="0" smtClean="0">
                <a:solidFill>
                  <a:srgbClr val="002060"/>
                </a:solidFill>
              </a:rPr>
              <a:t>Intraluminal </a:t>
            </a:r>
            <a:r>
              <a:rPr lang="en-US" altLang="zh-HK" i="1" dirty="0">
                <a:solidFill>
                  <a:srgbClr val="002060"/>
                </a:solidFill>
              </a:rPr>
              <a:t>cystic densities at mixed with calcifications are seen. </a:t>
            </a:r>
            <a:endParaRPr lang="en-US" altLang="zh-HK" i="1" dirty="0" smtClean="0">
              <a:solidFill>
                <a:srgbClr val="002060"/>
              </a:solidFill>
            </a:endParaRPr>
          </a:p>
          <a:p>
            <a:r>
              <a:rPr lang="en-US" altLang="zh-HK" i="1" dirty="0" err="1" smtClean="0">
                <a:solidFill>
                  <a:srgbClr val="002060"/>
                </a:solidFill>
              </a:rPr>
              <a:t>Appendiceal</a:t>
            </a:r>
            <a:r>
              <a:rPr lang="en-US" altLang="zh-HK" i="1" dirty="0" smtClean="0">
                <a:solidFill>
                  <a:srgbClr val="002060"/>
                </a:solidFill>
              </a:rPr>
              <a:t> </a:t>
            </a:r>
            <a:r>
              <a:rPr lang="en-US" altLang="zh-HK" i="1" dirty="0" err="1" smtClean="0">
                <a:solidFill>
                  <a:srgbClr val="002060"/>
                </a:solidFill>
              </a:rPr>
              <a:t>mucocele</a:t>
            </a:r>
            <a:endParaRPr lang="en-US" altLang="zh-HK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9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Question 2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r>
              <a:rPr lang="en-US" altLang="zh-HK" dirty="0" smtClean="0"/>
              <a:t>A 50-year-old gentleman attended AED for fever and malaise</a:t>
            </a:r>
          </a:p>
          <a:p>
            <a:endParaRPr lang="en-US" altLang="zh-HK" dirty="0"/>
          </a:p>
          <a:p>
            <a:r>
              <a:rPr lang="en-US" altLang="zh-HK" dirty="0" smtClean="0"/>
              <a:t>2a) Describe the CXR finding. (2 marks)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263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2350"/>
            <a:ext cx="4038600" cy="3541662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HK" i="1" dirty="0" smtClean="0">
                <a:solidFill>
                  <a:srgbClr val="002060"/>
                </a:solidFill>
              </a:rPr>
              <a:t>Mitral valve replacement</a:t>
            </a:r>
          </a:p>
          <a:p>
            <a:r>
              <a:rPr lang="en-US" altLang="zh-HK" i="1" dirty="0" smtClean="0">
                <a:solidFill>
                  <a:srgbClr val="002060"/>
                </a:solidFill>
              </a:rPr>
              <a:t>Sternotomy wire</a:t>
            </a:r>
          </a:p>
          <a:p>
            <a:r>
              <a:rPr lang="en-US" altLang="zh-HK" i="1" dirty="0" smtClean="0">
                <a:solidFill>
                  <a:srgbClr val="002060"/>
                </a:solidFill>
              </a:rPr>
              <a:t>Right pleural effusion</a:t>
            </a:r>
            <a:endParaRPr lang="zh-HK" alt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2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dirty="0" smtClean="0"/>
              <a:t>On examination, these lesions were found.</a:t>
            </a:r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3803914" cy="28529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9488"/>
            <a:ext cx="3979168" cy="29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753</Words>
  <Application>Microsoft Office PowerPoint</Application>
  <PresentationFormat>如螢幕大小 (4:3)</PresentationFormat>
  <Paragraphs>120</Paragraphs>
  <Slides>25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OSCE – 2.5.18</vt:lpstr>
      <vt:lpstr>Question 1</vt:lpstr>
      <vt:lpstr>Alvarado score</vt:lpstr>
      <vt:lpstr>PowerPoint 簡報</vt:lpstr>
      <vt:lpstr>PowerPoint 簡報</vt:lpstr>
      <vt:lpstr>PowerPoint 簡報</vt:lpstr>
      <vt:lpstr>Question 2</vt:lpstr>
      <vt:lpstr>PowerPoint 簡報</vt:lpstr>
      <vt:lpstr>PowerPoint 簡報</vt:lpstr>
      <vt:lpstr>PowerPoint 簡報</vt:lpstr>
      <vt:lpstr>Question 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Question 4A</vt:lpstr>
      <vt:lpstr>PowerPoint 簡報</vt:lpstr>
      <vt:lpstr>PowerPoint 簡報</vt:lpstr>
      <vt:lpstr>Question 4B</vt:lpstr>
      <vt:lpstr>Question 5</vt:lpstr>
      <vt:lpstr>PowerPoint 簡報</vt:lpstr>
      <vt:lpstr>PowerPoint 簡報</vt:lpstr>
      <vt:lpstr>The End!</vt:lpstr>
    </vt:vector>
  </TitlesOfParts>
  <Company>Hospital Authority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OSCE – 2.5.18</dc:title>
  <dc:creator>Hospital Authority</dc:creator>
  <cp:lastModifiedBy>Hospital Authority</cp:lastModifiedBy>
  <cp:revision>38</cp:revision>
  <dcterms:created xsi:type="dcterms:W3CDTF">2018-04-11T11:46:30Z</dcterms:created>
  <dcterms:modified xsi:type="dcterms:W3CDTF">2018-05-02T06:39:57Z</dcterms:modified>
</cp:coreProperties>
</file>