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sldIdLst>
    <p:sldId id="256" r:id="rId2"/>
    <p:sldId id="257" r:id="rId3"/>
    <p:sldId id="258" r:id="rId4"/>
    <p:sldId id="260" r:id="rId5"/>
    <p:sldId id="261" r:id="rId6"/>
    <p:sldId id="262" r:id="rId7"/>
    <p:sldId id="263" r:id="rId8"/>
    <p:sldId id="264" r:id="rId9"/>
    <p:sldId id="300" r:id="rId10"/>
    <p:sldId id="265" r:id="rId11"/>
    <p:sldId id="266" r:id="rId12"/>
    <p:sldId id="299" r:id="rId13"/>
    <p:sldId id="301" r:id="rId14"/>
    <p:sldId id="298" r:id="rId15"/>
    <p:sldId id="267" r:id="rId16"/>
    <p:sldId id="268" r:id="rId17"/>
    <p:sldId id="269" r:id="rId18"/>
    <p:sldId id="270" r:id="rId19"/>
    <p:sldId id="271" r:id="rId20"/>
    <p:sldId id="272" r:id="rId21"/>
    <p:sldId id="259" r:id="rId22"/>
    <p:sldId id="274" r:id="rId23"/>
    <p:sldId id="275" r:id="rId24"/>
    <p:sldId id="276" r:id="rId25"/>
    <p:sldId id="277" r:id="rId26"/>
    <p:sldId id="278" r:id="rId27"/>
    <p:sldId id="279" r:id="rId28"/>
    <p:sldId id="280" r:id="rId29"/>
    <p:sldId id="281" r:id="rId30"/>
    <p:sldId id="282" r:id="rId31"/>
    <p:sldId id="283" r:id="rId32"/>
    <p:sldId id="286" r:id="rId33"/>
    <p:sldId id="287" r:id="rId34"/>
    <p:sldId id="288" r:id="rId35"/>
    <p:sldId id="273" r:id="rId36"/>
    <p:sldId id="289" r:id="rId37"/>
    <p:sldId id="290" r:id="rId38"/>
    <p:sldId id="291" r:id="rId39"/>
    <p:sldId id="292" r:id="rId40"/>
    <p:sldId id="297" r:id="rId41"/>
    <p:sldId id="304" r:id="rId42"/>
    <p:sldId id="30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1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D11A4-73B9-4E21-BC8E-C9DFD0590903}" type="datetimeFigureOut">
              <a:rPr lang="zh-TW" altLang="en-US" smtClean="0"/>
              <a:t>2018/6/4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FAE08-FBC4-490D-832C-E54E5D742EC4}" type="slidenum">
              <a:rPr lang="zh-TW" altLang="en-US" smtClean="0"/>
              <a:t>‹#›</a:t>
            </a:fld>
            <a:endParaRPr lang="zh-TW" altLang="en-US"/>
          </a:p>
        </p:txBody>
      </p:sp>
    </p:spTree>
    <p:extLst>
      <p:ext uri="{BB962C8B-B14F-4D97-AF65-F5344CB8AC3E}">
        <p14:creationId xmlns:p14="http://schemas.microsoft.com/office/powerpoint/2010/main" val="425769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p>
            <a:fld id="{A6F05E12-F789-4A2E-A717-306647BEE39A}" type="datetime1">
              <a:rPr lang="zh-TW" altLang="en-US" smtClean="0"/>
              <a:t>2018/6/4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149383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04D7C5-E186-48AA-83AA-4DF0466675D4}"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37916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4E2B3EB-81AD-4E8C-9B93-77A3F63D56F1}"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40221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BCA545B-339A-4226-9338-135CEA6FA86B}"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498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7B0BB2E4-E4AD-4251-AC00-3BF388E6611F}"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24142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a:t>編輯母片文字樣式</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a:t>編輯母片文字樣式</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2CCA1E55-0738-4748-B76A-638F630292E2}" type="datetime1">
              <a:rPr lang="zh-TW" altLang="en-US" smtClean="0"/>
              <a:t>2018/6/4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80416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F6A36F97-BF6E-4766-A863-DF493626D295}" type="datetime1">
              <a:rPr lang="zh-TW" altLang="en-US" smtClean="0"/>
              <a:t>2018/6/4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23046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42F1FA6-783C-4DF3-BF51-4B3A4DD26F10}" type="datetime1">
              <a:rPr lang="zh-TW" altLang="en-US" smtClean="0"/>
              <a:t>2018/6/4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151471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185BC7C-0539-4032-BED1-B3FB6BF1518D}" type="datetime1">
              <a:rPr lang="zh-TW" altLang="en-US" smtClean="0"/>
              <a:t>2018/6/4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39676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F29A1F5-D7E3-4E46-8E05-FEAC17B24570}" type="datetime1">
              <a:rPr lang="zh-TW" altLang="en-US" smtClean="0"/>
              <a:t>2018/6/4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55850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TW" altLang="en-US"/>
              <a:t>按一下以編輯母片標題樣式</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DDB78CB8-EDA7-4EC5-8AB7-CD7A1D3EDCF7}" type="datetime1">
              <a:rPr lang="zh-TW" altLang="en-US" smtClean="0"/>
              <a:t>2018/6/4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9516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2B63AE5-87C0-4D85-B44B-79F8CDA058E6}"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3397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20000" y="2505075"/>
            <a:ext cx="50252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a:t>編輯母片文字樣式</a:t>
            </a:r>
          </a:p>
        </p:txBody>
      </p:sp>
      <p:sp>
        <p:nvSpPr>
          <p:cNvPr id="6" name="Content Placeholder 5"/>
          <p:cNvSpPr>
            <a:spLocks noGrp="1"/>
          </p:cNvSpPr>
          <p:nvPr>
            <p:ph sz="quarter" idx="4"/>
          </p:nvPr>
        </p:nvSpPr>
        <p:spPr>
          <a:xfrm>
            <a:off x="6319840" y="2505075"/>
            <a:ext cx="503554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1C488B3-D6A8-4F52-A044-A7685038FA3D}" type="datetime1">
              <a:rPr lang="zh-TW" altLang="en-US" smtClean="0"/>
              <a:t>2018/6/4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89710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6DCE589-C18E-412C-9BCD-DBFE521A3C4C}" type="datetime1">
              <a:rPr lang="zh-TW" altLang="en-US" smtClean="0"/>
              <a:t>2018/6/4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69083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EEED2-08FB-4489-BEF7-BCF8E5EE4081}" type="datetime1">
              <a:rPr lang="zh-TW" altLang="en-US" smtClean="0"/>
              <a:t>2018/6/4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44404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2019736-367D-431C-B6C2-4F3A29C53E10}"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11602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60A1CF5-59F3-4AE7-B1CD-FE1964B135CD}" type="datetime1">
              <a:rPr lang="zh-TW" altLang="en-US" smtClean="0"/>
              <a:t>2018/6/4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252174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6E43F25-A20A-403C-BDBC-3DE75A4A9FE2}" type="datetime1">
              <a:rPr lang="zh-TW" altLang="en-US" smtClean="0"/>
              <a:t>2018/6/4</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FDFFED4-3A91-4533-A0EE-563BCE94EED5}" type="slidenum">
              <a:rPr lang="zh-TW" altLang="en-US" smtClean="0"/>
              <a:t>‹#›</a:t>
            </a:fld>
            <a:endParaRPr lang="zh-TW" altLang="en-US"/>
          </a:p>
        </p:txBody>
      </p:sp>
    </p:spTree>
    <p:extLst>
      <p:ext uri="{BB962C8B-B14F-4D97-AF65-F5344CB8AC3E}">
        <p14:creationId xmlns:p14="http://schemas.microsoft.com/office/powerpoint/2010/main" val="329564831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2741D5-88E6-4FA1-AB9F-0230539861FA}"/>
              </a:ext>
            </a:extLst>
          </p:cNvPr>
          <p:cNvSpPr>
            <a:spLocks noGrp="1"/>
          </p:cNvSpPr>
          <p:nvPr>
            <p:ph type="ctrTitle"/>
          </p:nvPr>
        </p:nvSpPr>
        <p:spPr>
          <a:xfrm>
            <a:off x="1524000" y="1122363"/>
            <a:ext cx="9144000" cy="1535996"/>
          </a:xfrm>
        </p:spPr>
        <p:txBody>
          <a:bodyPr>
            <a:normAutofit/>
          </a:bodyPr>
          <a:lstStyle/>
          <a:p>
            <a:r>
              <a:rPr lang="en-US" altLang="zh-TW" sz="7200" dirty="0"/>
              <a:t>JCM OSCE – 6/6/2018</a:t>
            </a:r>
            <a:endParaRPr lang="zh-TW" altLang="en-US" sz="7200" dirty="0"/>
          </a:p>
        </p:txBody>
      </p:sp>
      <p:sp>
        <p:nvSpPr>
          <p:cNvPr id="3" name="副標題 2">
            <a:extLst>
              <a:ext uri="{FF2B5EF4-FFF2-40B4-BE49-F238E27FC236}">
                <a16:creationId xmlns:a16="http://schemas.microsoft.com/office/drawing/2014/main" id="{28A8A96A-0F74-4331-A89E-06A6BE76DDD4}"/>
              </a:ext>
            </a:extLst>
          </p:cNvPr>
          <p:cNvSpPr>
            <a:spLocks noGrp="1"/>
          </p:cNvSpPr>
          <p:nvPr>
            <p:ph type="subTitle" idx="1"/>
          </p:nvPr>
        </p:nvSpPr>
        <p:spPr/>
        <p:txBody>
          <a:bodyPr>
            <a:normAutofit/>
          </a:bodyPr>
          <a:lstStyle/>
          <a:p>
            <a:r>
              <a:rPr lang="en-US" altLang="zh-TW" dirty="0"/>
              <a:t>POK OI HOSPITAL</a:t>
            </a:r>
          </a:p>
        </p:txBody>
      </p:sp>
      <p:sp>
        <p:nvSpPr>
          <p:cNvPr id="4" name="投影片編號版面配置區 3">
            <a:extLst>
              <a:ext uri="{FF2B5EF4-FFF2-40B4-BE49-F238E27FC236}">
                <a16:creationId xmlns:a16="http://schemas.microsoft.com/office/drawing/2014/main" id="{781738A8-9FA5-4F01-9790-6FBF318D2C16}"/>
              </a:ext>
            </a:extLst>
          </p:cNvPr>
          <p:cNvSpPr>
            <a:spLocks noGrp="1"/>
          </p:cNvSpPr>
          <p:nvPr>
            <p:ph type="sldNum" sz="quarter" idx="12"/>
          </p:nvPr>
        </p:nvSpPr>
        <p:spPr/>
        <p:txBody>
          <a:bodyPr/>
          <a:lstStyle/>
          <a:p>
            <a:fld id="{DFDFFED4-3A91-4533-A0EE-563BCE94EED5}" type="slidenum">
              <a:rPr lang="zh-TW" altLang="en-US" smtClean="0"/>
              <a:t>1</a:t>
            </a:fld>
            <a:endParaRPr lang="zh-TW" altLang="en-US"/>
          </a:p>
        </p:txBody>
      </p:sp>
    </p:spTree>
    <p:extLst>
      <p:ext uri="{BB962C8B-B14F-4D97-AF65-F5344CB8AC3E}">
        <p14:creationId xmlns:p14="http://schemas.microsoft.com/office/powerpoint/2010/main" val="27369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01F3CC-16AD-46E8-9843-B49EC969750D}"/>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95CA7587-23C7-455E-A304-3025F4AA7556}"/>
              </a:ext>
            </a:extLst>
          </p:cNvPr>
          <p:cNvSpPr>
            <a:spLocks noGrp="1"/>
          </p:cNvSpPr>
          <p:nvPr>
            <p:ph idx="1"/>
          </p:nvPr>
        </p:nvSpPr>
        <p:spPr/>
        <p:txBody>
          <a:bodyPr/>
          <a:lstStyle/>
          <a:p>
            <a:r>
              <a:rPr lang="en-US" altLang="zh-TW" dirty="0"/>
              <a:t>BP 80/60, P110, T 38C</a:t>
            </a:r>
          </a:p>
          <a:p>
            <a:r>
              <a:rPr lang="en-US" altLang="zh-TW" dirty="0"/>
              <a:t>Ultrasound was done on this patient with the following findings. What is this view, findings and the diagnosis?</a:t>
            </a:r>
            <a:endParaRPr lang="zh-TW" altLang="en-US" dirty="0"/>
          </a:p>
        </p:txBody>
      </p:sp>
      <p:pic>
        <p:nvPicPr>
          <p:cNvPr id="5" name="圖片 4">
            <a:extLst>
              <a:ext uri="{FF2B5EF4-FFF2-40B4-BE49-F238E27FC236}">
                <a16:creationId xmlns:a16="http://schemas.microsoft.com/office/drawing/2014/main" id="{2A7250B6-1815-49A4-BB86-1E21032B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725" y="3172866"/>
            <a:ext cx="4800600" cy="3604260"/>
          </a:xfrm>
          <a:prstGeom prst="rect">
            <a:avLst/>
          </a:prstGeom>
        </p:spPr>
      </p:pic>
      <p:sp>
        <p:nvSpPr>
          <p:cNvPr id="4" name="投影片編號版面配置區 3">
            <a:extLst>
              <a:ext uri="{FF2B5EF4-FFF2-40B4-BE49-F238E27FC236}">
                <a16:creationId xmlns:a16="http://schemas.microsoft.com/office/drawing/2014/main" id="{1A4C97D5-E533-448B-A3C2-E432D9B52623}"/>
              </a:ext>
            </a:extLst>
          </p:cNvPr>
          <p:cNvSpPr>
            <a:spLocks noGrp="1"/>
          </p:cNvSpPr>
          <p:nvPr>
            <p:ph type="sldNum" sz="quarter" idx="12"/>
          </p:nvPr>
        </p:nvSpPr>
        <p:spPr/>
        <p:txBody>
          <a:bodyPr/>
          <a:lstStyle/>
          <a:p>
            <a:fld id="{DFDFFED4-3A91-4533-A0EE-563BCE94EED5}" type="slidenum">
              <a:rPr lang="zh-TW" altLang="en-US" smtClean="0"/>
              <a:t>10</a:t>
            </a:fld>
            <a:endParaRPr lang="zh-TW" altLang="en-US"/>
          </a:p>
        </p:txBody>
      </p:sp>
    </p:spTree>
    <p:extLst>
      <p:ext uri="{BB962C8B-B14F-4D97-AF65-F5344CB8AC3E}">
        <p14:creationId xmlns:p14="http://schemas.microsoft.com/office/powerpoint/2010/main" val="31389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97A5F8-8E73-4C7F-9671-ADD224365689}"/>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9EC2E2B8-DE31-4E99-AB81-BF22F4961466}"/>
              </a:ext>
            </a:extLst>
          </p:cNvPr>
          <p:cNvSpPr>
            <a:spLocks noGrp="1"/>
          </p:cNvSpPr>
          <p:nvPr>
            <p:ph idx="1"/>
          </p:nvPr>
        </p:nvSpPr>
        <p:spPr>
          <a:xfrm>
            <a:off x="914400" y="1582310"/>
            <a:ext cx="10515600" cy="4774040"/>
          </a:xfrm>
        </p:spPr>
        <p:txBody>
          <a:bodyPr>
            <a:normAutofit fontScale="92500" lnSpcReduction="10000"/>
          </a:bodyPr>
          <a:lstStyle/>
          <a:p>
            <a:r>
              <a:rPr lang="en-US" altLang="zh-TW" dirty="0"/>
              <a:t>Transverse view of the abdominal aorta</a:t>
            </a:r>
          </a:p>
          <a:p>
            <a:pPr lvl="1"/>
            <a:r>
              <a:rPr lang="en-US" altLang="zh-TW" dirty="0"/>
              <a:t>Dilated abdominal aorta (6cm)</a:t>
            </a:r>
          </a:p>
          <a:p>
            <a:pPr lvl="1"/>
            <a:r>
              <a:rPr lang="en-US" altLang="zh-TW" dirty="0"/>
              <a:t>Intramural thrombus</a:t>
            </a:r>
          </a:p>
          <a:p>
            <a:pPr lvl="1"/>
            <a:endParaRPr lang="en-US" altLang="zh-TW" dirty="0"/>
          </a:p>
          <a:p>
            <a:r>
              <a:rPr lang="en-US" altLang="zh-TW" dirty="0"/>
              <a:t>What is the provisional diagnosis for the above condition? What are the common risk factors?</a:t>
            </a:r>
          </a:p>
          <a:p>
            <a:r>
              <a:rPr lang="en-US" altLang="zh-TW" dirty="0"/>
              <a:t>Mycotic aneurysm</a:t>
            </a:r>
          </a:p>
          <a:p>
            <a:pPr lvl="1"/>
            <a:r>
              <a:rPr lang="en-US" altLang="zh-TW" dirty="0"/>
              <a:t>infective endocarditis (common)</a:t>
            </a:r>
          </a:p>
          <a:p>
            <a:pPr lvl="1"/>
            <a:r>
              <a:rPr lang="en-US" altLang="zh-TW" dirty="0"/>
              <a:t>intravenous drug use</a:t>
            </a:r>
          </a:p>
          <a:p>
            <a:pPr lvl="1"/>
            <a:r>
              <a:rPr lang="en-US" altLang="zh-TW" dirty="0"/>
              <a:t>immunosuppression</a:t>
            </a:r>
          </a:p>
          <a:p>
            <a:pPr lvl="1"/>
            <a:r>
              <a:rPr lang="en-US" altLang="zh-TW" dirty="0"/>
              <a:t>iatrogenic arterial trauma</a:t>
            </a:r>
          </a:p>
          <a:p>
            <a:pPr lvl="1"/>
            <a:r>
              <a:rPr lang="en-US" altLang="zh-TW" dirty="0"/>
              <a:t>pre-existing atherosclerotic plaque or a native aneurysm</a:t>
            </a:r>
          </a:p>
          <a:p>
            <a:pPr lvl="1"/>
            <a:r>
              <a:rPr lang="en-US" altLang="zh-TW" dirty="0"/>
              <a:t>prosthetic arterial devices (e.g. stents and grafts)</a:t>
            </a:r>
          </a:p>
        </p:txBody>
      </p:sp>
      <p:sp>
        <p:nvSpPr>
          <p:cNvPr id="4" name="投影片編號版面配置區 3">
            <a:extLst>
              <a:ext uri="{FF2B5EF4-FFF2-40B4-BE49-F238E27FC236}">
                <a16:creationId xmlns:a16="http://schemas.microsoft.com/office/drawing/2014/main" id="{C9B50C30-ABDF-43F8-9F34-76619A050B7A}"/>
              </a:ext>
            </a:extLst>
          </p:cNvPr>
          <p:cNvSpPr>
            <a:spLocks noGrp="1"/>
          </p:cNvSpPr>
          <p:nvPr>
            <p:ph type="sldNum" sz="quarter" idx="12"/>
          </p:nvPr>
        </p:nvSpPr>
        <p:spPr/>
        <p:txBody>
          <a:bodyPr/>
          <a:lstStyle/>
          <a:p>
            <a:fld id="{DFDFFED4-3A91-4533-A0EE-563BCE94EED5}" type="slidenum">
              <a:rPr lang="zh-TW" altLang="en-US" smtClean="0"/>
              <a:t>11</a:t>
            </a:fld>
            <a:endParaRPr lang="zh-TW" altLang="en-US"/>
          </a:p>
        </p:txBody>
      </p:sp>
    </p:spTree>
    <p:extLst>
      <p:ext uri="{BB962C8B-B14F-4D97-AF65-F5344CB8AC3E}">
        <p14:creationId xmlns:p14="http://schemas.microsoft.com/office/powerpoint/2010/main" val="303238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EC0CB3-72EE-4FB1-AD7F-8CC89AD5069B}"/>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9A1C6932-2999-4865-BBF8-C3D3F684C335}"/>
              </a:ext>
            </a:extLst>
          </p:cNvPr>
          <p:cNvSpPr>
            <a:spLocks noGrp="1"/>
          </p:cNvSpPr>
          <p:nvPr>
            <p:ph idx="1"/>
          </p:nvPr>
        </p:nvSpPr>
        <p:spPr>
          <a:xfrm>
            <a:off x="898497" y="1534602"/>
            <a:ext cx="10455303" cy="4642361"/>
          </a:xfrm>
        </p:spPr>
        <p:txBody>
          <a:bodyPr>
            <a:normAutofit/>
          </a:bodyPr>
          <a:lstStyle/>
          <a:p>
            <a:r>
              <a:rPr lang="en-US" altLang="zh-TW" dirty="0"/>
              <a:t>CT was done for this patient, list some features which may be shown on CT </a:t>
            </a:r>
          </a:p>
          <a:p>
            <a:pPr lvl="1"/>
            <a:r>
              <a:rPr lang="en-US" altLang="zh-TW" dirty="0"/>
              <a:t>saccular, multilobulated appearance</a:t>
            </a:r>
          </a:p>
          <a:p>
            <a:pPr lvl="1"/>
            <a:endParaRPr lang="en-US" altLang="zh-TW" dirty="0"/>
          </a:p>
          <a:p>
            <a:pPr lvl="1"/>
            <a:r>
              <a:rPr lang="en-US" altLang="zh-TW" dirty="0"/>
              <a:t>adjacent soft tissue stranding</a:t>
            </a:r>
          </a:p>
          <a:p>
            <a:pPr lvl="1"/>
            <a:endParaRPr lang="en-US" altLang="zh-TW" dirty="0"/>
          </a:p>
          <a:p>
            <a:pPr lvl="1"/>
            <a:r>
              <a:rPr lang="en-US" altLang="zh-TW" dirty="0"/>
              <a:t>adjacent collection +/- gas</a:t>
            </a:r>
          </a:p>
          <a:p>
            <a:pPr lvl="1"/>
            <a:endParaRPr lang="en-US" altLang="zh-TW" dirty="0"/>
          </a:p>
          <a:p>
            <a:pPr lvl="1"/>
            <a:r>
              <a:rPr lang="en-US" altLang="zh-TW" dirty="0"/>
              <a:t>adjacent reactive lymphadenopathy</a:t>
            </a:r>
          </a:p>
          <a:p>
            <a:pPr lvl="1"/>
            <a:endParaRPr lang="en-US" altLang="zh-TW" dirty="0"/>
          </a:p>
          <a:p>
            <a:pPr lvl="1"/>
            <a:r>
              <a:rPr lang="en-US" altLang="zh-TW" dirty="0"/>
              <a:t>retroperitoneal para-aortic fluid collection and vertebral erosion</a:t>
            </a:r>
          </a:p>
          <a:p>
            <a:endParaRPr lang="zh-TW" altLang="en-US" dirty="0"/>
          </a:p>
        </p:txBody>
      </p:sp>
      <p:sp>
        <p:nvSpPr>
          <p:cNvPr id="4" name="投影片編號版面配置區 3">
            <a:extLst>
              <a:ext uri="{FF2B5EF4-FFF2-40B4-BE49-F238E27FC236}">
                <a16:creationId xmlns:a16="http://schemas.microsoft.com/office/drawing/2014/main" id="{FD2437EA-8F75-4F4D-A5A2-6650615832EC}"/>
              </a:ext>
            </a:extLst>
          </p:cNvPr>
          <p:cNvSpPr>
            <a:spLocks noGrp="1"/>
          </p:cNvSpPr>
          <p:nvPr>
            <p:ph type="sldNum" sz="quarter" idx="12"/>
          </p:nvPr>
        </p:nvSpPr>
        <p:spPr/>
        <p:txBody>
          <a:bodyPr/>
          <a:lstStyle/>
          <a:p>
            <a:fld id="{DFDFFED4-3A91-4533-A0EE-563BCE94EED5}" type="slidenum">
              <a:rPr lang="zh-TW" altLang="en-US" smtClean="0"/>
              <a:t>12</a:t>
            </a:fld>
            <a:endParaRPr lang="zh-TW" altLang="en-US"/>
          </a:p>
        </p:txBody>
      </p:sp>
    </p:spTree>
    <p:extLst>
      <p:ext uri="{BB962C8B-B14F-4D97-AF65-F5344CB8AC3E}">
        <p14:creationId xmlns:p14="http://schemas.microsoft.com/office/powerpoint/2010/main" val="347619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E990D6-0F2D-4C74-8BCC-FE5C06345C85}"/>
              </a:ext>
            </a:extLst>
          </p:cNvPr>
          <p:cNvSpPr>
            <a:spLocks noGrp="1"/>
          </p:cNvSpPr>
          <p:nvPr>
            <p:ph type="title"/>
          </p:nvPr>
        </p:nvSpPr>
        <p:spPr/>
        <p:txBody>
          <a:bodyPr/>
          <a:lstStyle/>
          <a:p>
            <a:r>
              <a:rPr lang="en-US" altLang="zh-TW" dirty="0"/>
              <a:t>Question 2</a:t>
            </a:r>
            <a:endParaRPr lang="zh-TW" altLang="en-US" dirty="0"/>
          </a:p>
        </p:txBody>
      </p:sp>
      <p:pic>
        <p:nvPicPr>
          <p:cNvPr id="5" name="內容版面配置區 4">
            <a:extLst>
              <a:ext uri="{FF2B5EF4-FFF2-40B4-BE49-F238E27FC236}">
                <a16:creationId xmlns:a16="http://schemas.microsoft.com/office/drawing/2014/main" id="{847D515B-BB92-4F75-AFB5-046353F031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1618" y="1825625"/>
            <a:ext cx="4351338" cy="4351338"/>
          </a:xfrm>
        </p:spPr>
      </p:pic>
      <p:sp>
        <p:nvSpPr>
          <p:cNvPr id="3" name="投影片編號版面配置區 2">
            <a:extLst>
              <a:ext uri="{FF2B5EF4-FFF2-40B4-BE49-F238E27FC236}">
                <a16:creationId xmlns:a16="http://schemas.microsoft.com/office/drawing/2014/main" id="{5DDA6802-98CD-4CD8-8FF9-FF348AA0AA3C}"/>
              </a:ext>
            </a:extLst>
          </p:cNvPr>
          <p:cNvSpPr>
            <a:spLocks noGrp="1"/>
          </p:cNvSpPr>
          <p:nvPr>
            <p:ph type="sldNum" sz="quarter" idx="12"/>
          </p:nvPr>
        </p:nvSpPr>
        <p:spPr/>
        <p:txBody>
          <a:bodyPr/>
          <a:lstStyle/>
          <a:p>
            <a:fld id="{DFDFFED4-3A91-4533-A0EE-563BCE94EED5}" type="slidenum">
              <a:rPr lang="zh-TW" altLang="en-US" smtClean="0"/>
              <a:t>13</a:t>
            </a:fld>
            <a:endParaRPr lang="zh-TW" altLang="en-US"/>
          </a:p>
        </p:txBody>
      </p:sp>
    </p:spTree>
    <p:extLst>
      <p:ext uri="{BB962C8B-B14F-4D97-AF65-F5344CB8AC3E}">
        <p14:creationId xmlns:p14="http://schemas.microsoft.com/office/powerpoint/2010/main" val="353994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57D52B-C4F0-49EE-B672-496219D3FC74}"/>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4DAB2579-C7B2-444D-89CD-3E8CC163B8B5}"/>
              </a:ext>
            </a:extLst>
          </p:cNvPr>
          <p:cNvSpPr>
            <a:spLocks noGrp="1"/>
          </p:cNvSpPr>
          <p:nvPr>
            <p:ph idx="1"/>
          </p:nvPr>
        </p:nvSpPr>
        <p:spPr/>
        <p:txBody>
          <a:bodyPr/>
          <a:lstStyle/>
          <a:p>
            <a:r>
              <a:rPr lang="en-US" altLang="zh-TW" dirty="0"/>
              <a:t>What are the common sites for such condition ?</a:t>
            </a:r>
          </a:p>
          <a:p>
            <a:pPr lvl="1"/>
            <a:r>
              <a:rPr lang="en-US" altLang="zh-TW" dirty="0"/>
              <a:t>thoracic and abdominal aorta</a:t>
            </a:r>
          </a:p>
          <a:p>
            <a:pPr lvl="1"/>
            <a:r>
              <a:rPr lang="en-US" altLang="zh-TW" dirty="0"/>
              <a:t>abdominal visceral arteries</a:t>
            </a:r>
          </a:p>
          <a:p>
            <a:pPr lvl="1"/>
            <a:r>
              <a:rPr lang="en-US" altLang="zh-TW" dirty="0"/>
              <a:t>lower extremity arteries</a:t>
            </a:r>
          </a:p>
          <a:p>
            <a:pPr lvl="1"/>
            <a:r>
              <a:rPr lang="en-US" altLang="zh-TW" dirty="0"/>
              <a:t>intracranial arteries</a:t>
            </a:r>
          </a:p>
          <a:p>
            <a:pPr lvl="1"/>
            <a:endParaRPr lang="en-US" altLang="zh-TW" dirty="0"/>
          </a:p>
          <a:p>
            <a:r>
              <a:rPr lang="en-US" altLang="zh-TW" dirty="0"/>
              <a:t>What are the most common pathogen?</a:t>
            </a:r>
          </a:p>
          <a:p>
            <a:pPr lvl="1"/>
            <a:r>
              <a:rPr lang="en-US" altLang="zh-TW" dirty="0"/>
              <a:t>Staphylococcus aureus</a:t>
            </a:r>
          </a:p>
          <a:p>
            <a:pPr lvl="1"/>
            <a:r>
              <a:rPr lang="en-US" altLang="zh-TW" dirty="0"/>
              <a:t>Salmonella species</a:t>
            </a:r>
            <a:endParaRPr lang="zh-TW" altLang="en-US" dirty="0"/>
          </a:p>
        </p:txBody>
      </p:sp>
      <p:sp>
        <p:nvSpPr>
          <p:cNvPr id="4" name="投影片編號版面配置區 3">
            <a:extLst>
              <a:ext uri="{FF2B5EF4-FFF2-40B4-BE49-F238E27FC236}">
                <a16:creationId xmlns:a16="http://schemas.microsoft.com/office/drawing/2014/main" id="{94B6B25C-0FC0-4F2E-8420-D5442A48C246}"/>
              </a:ext>
            </a:extLst>
          </p:cNvPr>
          <p:cNvSpPr>
            <a:spLocks noGrp="1"/>
          </p:cNvSpPr>
          <p:nvPr>
            <p:ph type="sldNum" sz="quarter" idx="12"/>
          </p:nvPr>
        </p:nvSpPr>
        <p:spPr/>
        <p:txBody>
          <a:bodyPr/>
          <a:lstStyle/>
          <a:p>
            <a:fld id="{DFDFFED4-3A91-4533-A0EE-563BCE94EED5}" type="slidenum">
              <a:rPr lang="zh-TW" altLang="en-US" smtClean="0"/>
              <a:t>14</a:t>
            </a:fld>
            <a:endParaRPr lang="zh-TW" altLang="en-US"/>
          </a:p>
        </p:txBody>
      </p:sp>
    </p:spTree>
    <p:extLst>
      <p:ext uri="{BB962C8B-B14F-4D97-AF65-F5344CB8AC3E}">
        <p14:creationId xmlns:p14="http://schemas.microsoft.com/office/powerpoint/2010/main" val="105279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5B88E8-0EAD-4435-A89E-03C39F363EB0}"/>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F857D8D5-7DC1-45B4-ABB4-BCE16F1AD8EC}"/>
              </a:ext>
            </a:extLst>
          </p:cNvPr>
          <p:cNvSpPr>
            <a:spLocks noGrp="1"/>
          </p:cNvSpPr>
          <p:nvPr>
            <p:ph idx="1"/>
          </p:nvPr>
        </p:nvSpPr>
        <p:spPr/>
        <p:txBody>
          <a:bodyPr/>
          <a:lstStyle/>
          <a:p>
            <a:r>
              <a:rPr lang="en-US" altLang="zh-TW" dirty="0"/>
              <a:t>What is the immediate ED treatment?</a:t>
            </a:r>
          </a:p>
          <a:p>
            <a:pPr lvl="1"/>
            <a:r>
              <a:rPr lang="en-US" altLang="zh-TW" dirty="0"/>
              <a:t>Fluid resuscitation</a:t>
            </a:r>
          </a:p>
          <a:p>
            <a:pPr lvl="1"/>
            <a:endParaRPr lang="en-US" altLang="zh-TW" dirty="0"/>
          </a:p>
          <a:p>
            <a:pPr lvl="1"/>
            <a:r>
              <a:rPr lang="en-US" altLang="zh-TW" dirty="0"/>
              <a:t>Early antibiotics (Vancomycin / ceftriaxone)</a:t>
            </a:r>
          </a:p>
          <a:p>
            <a:pPr lvl="1"/>
            <a:endParaRPr lang="en-US" altLang="zh-TW" dirty="0"/>
          </a:p>
          <a:p>
            <a:pPr lvl="1"/>
            <a:r>
              <a:rPr lang="en-US" altLang="zh-TW" dirty="0"/>
              <a:t>Consult surgeon for operation</a:t>
            </a:r>
          </a:p>
          <a:p>
            <a:pPr lvl="1"/>
            <a:endParaRPr lang="en-US" altLang="zh-TW" dirty="0"/>
          </a:p>
        </p:txBody>
      </p:sp>
      <p:sp>
        <p:nvSpPr>
          <p:cNvPr id="4" name="投影片編號版面配置區 3">
            <a:extLst>
              <a:ext uri="{FF2B5EF4-FFF2-40B4-BE49-F238E27FC236}">
                <a16:creationId xmlns:a16="http://schemas.microsoft.com/office/drawing/2014/main" id="{654A9BE2-C394-417F-8ABF-A053006618E5}"/>
              </a:ext>
            </a:extLst>
          </p:cNvPr>
          <p:cNvSpPr>
            <a:spLocks noGrp="1"/>
          </p:cNvSpPr>
          <p:nvPr>
            <p:ph type="sldNum" sz="quarter" idx="12"/>
          </p:nvPr>
        </p:nvSpPr>
        <p:spPr/>
        <p:txBody>
          <a:bodyPr/>
          <a:lstStyle/>
          <a:p>
            <a:fld id="{DFDFFED4-3A91-4533-A0EE-563BCE94EED5}" type="slidenum">
              <a:rPr lang="zh-TW" altLang="en-US" smtClean="0"/>
              <a:t>15</a:t>
            </a:fld>
            <a:endParaRPr lang="zh-TW" altLang="en-US"/>
          </a:p>
        </p:txBody>
      </p:sp>
    </p:spTree>
    <p:extLst>
      <p:ext uri="{BB962C8B-B14F-4D97-AF65-F5344CB8AC3E}">
        <p14:creationId xmlns:p14="http://schemas.microsoft.com/office/powerpoint/2010/main" val="364917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B7508C-F125-426F-837D-39B266361E78}"/>
              </a:ext>
            </a:extLst>
          </p:cNvPr>
          <p:cNvSpPr>
            <a:spLocks noGrp="1"/>
          </p:cNvSpPr>
          <p:nvPr>
            <p:ph type="title"/>
          </p:nvPr>
        </p:nvSpPr>
        <p:spPr/>
        <p:txBody>
          <a:bodyPr/>
          <a:lstStyle/>
          <a:p>
            <a:r>
              <a:rPr lang="en-US" altLang="zh-TW" dirty="0"/>
              <a:t>Question 3</a:t>
            </a:r>
            <a:endParaRPr lang="zh-TW" altLang="en-US" dirty="0"/>
          </a:p>
        </p:txBody>
      </p:sp>
      <p:sp>
        <p:nvSpPr>
          <p:cNvPr id="3" name="內容版面配置區 2">
            <a:extLst>
              <a:ext uri="{FF2B5EF4-FFF2-40B4-BE49-F238E27FC236}">
                <a16:creationId xmlns:a16="http://schemas.microsoft.com/office/drawing/2014/main" id="{BD3BD4B6-2CAA-4999-BD57-9B4F0E842B8E}"/>
              </a:ext>
            </a:extLst>
          </p:cNvPr>
          <p:cNvSpPr>
            <a:spLocks noGrp="1"/>
          </p:cNvSpPr>
          <p:nvPr>
            <p:ph idx="1"/>
          </p:nvPr>
        </p:nvSpPr>
        <p:spPr/>
        <p:txBody>
          <a:bodyPr/>
          <a:lstStyle/>
          <a:p>
            <a:r>
              <a:rPr lang="en-US" altLang="zh-TW" dirty="0"/>
              <a:t>A 40 year old man was found unconscious after being rescue back to the shore from submersion injury in the middle of the sea. No palpable pulse on assessment. You decided to initiate CPR for the patient.</a:t>
            </a:r>
          </a:p>
          <a:p>
            <a:endParaRPr lang="en-US" altLang="zh-TW" dirty="0"/>
          </a:p>
          <a:p>
            <a:r>
              <a:rPr lang="en-US" altLang="zh-TW" dirty="0"/>
              <a:t>What is your CPR step sequence? Why?</a:t>
            </a:r>
          </a:p>
          <a:p>
            <a:pPr lvl="1"/>
            <a:r>
              <a:rPr lang="en-US" altLang="zh-TW" dirty="0"/>
              <a:t>A-B-C instead of C-A-B</a:t>
            </a:r>
          </a:p>
          <a:p>
            <a:pPr lvl="1"/>
            <a:r>
              <a:rPr lang="en-US" altLang="zh-TW" dirty="0"/>
              <a:t>Most likely cause is hypoxia / respiratory arrest in drowning</a:t>
            </a:r>
          </a:p>
          <a:p>
            <a:pPr lvl="1"/>
            <a:r>
              <a:rPr lang="en-US" altLang="zh-TW" dirty="0"/>
              <a:t>Open airway with 2 rescue breaths, followed by chest compressions if no response</a:t>
            </a:r>
          </a:p>
        </p:txBody>
      </p:sp>
      <p:sp>
        <p:nvSpPr>
          <p:cNvPr id="4" name="投影片編號版面配置區 3">
            <a:extLst>
              <a:ext uri="{FF2B5EF4-FFF2-40B4-BE49-F238E27FC236}">
                <a16:creationId xmlns:a16="http://schemas.microsoft.com/office/drawing/2014/main" id="{615BBADF-8F2C-4369-B4F2-8A5315959F00}"/>
              </a:ext>
            </a:extLst>
          </p:cNvPr>
          <p:cNvSpPr>
            <a:spLocks noGrp="1"/>
          </p:cNvSpPr>
          <p:nvPr>
            <p:ph type="sldNum" sz="quarter" idx="12"/>
          </p:nvPr>
        </p:nvSpPr>
        <p:spPr/>
        <p:txBody>
          <a:bodyPr/>
          <a:lstStyle/>
          <a:p>
            <a:fld id="{DFDFFED4-3A91-4533-A0EE-563BCE94EED5}" type="slidenum">
              <a:rPr lang="zh-TW" altLang="en-US" smtClean="0"/>
              <a:t>16</a:t>
            </a:fld>
            <a:endParaRPr lang="zh-TW" altLang="en-US"/>
          </a:p>
        </p:txBody>
      </p:sp>
    </p:spTree>
    <p:extLst>
      <p:ext uri="{BB962C8B-B14F-4D97-AF65-F5344CB8AC3E}">
        <p14:creationId xmlns:p14="http://schemas.microsoft.com/office/powerpoint/2010/main" val="248792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FA703A-6DD7-4DA0-B4D4-80DD27C19C81}"/>
              </a:ext>
            </a:extLst>
          </p:cNvPr>
          <p:cNvSpPr>
            <a:spLocks noGrp="1"/>
          </p:cNvSpPr>
          <p:nvPr>
            <p:ph type="title"/>
          </p:nvPr>
        </p:nvSpPr>
        <p:spPr/>
        <p:txBody>
          <a:bodyPr/>
          <a:lstStyle/>
          <a:p>
            <a:r>
              <a:rPr lang="en-US" altLang="zh-TW" dirty="0"/>
              <a:t>Question 3</a:t>
            </a:r>
            <a:endParaRPr lang="zh-TW" altLang="en-US" dirty="0"/>
          </a:p>
        </p:txBody>
      </p:sp>
      <p:sp>
        <p:nvSpPr>
          <p:cNvPr id="3" name="內容版面配置區 2">
            <a:extLst>
              <a:ext uri="{FF2B5EF4-FFF2-40B4-BE49-F238E27FC236}">
                <a16:creationId xmlns:a16="http://schemas.microsoft.com/office/drawing/2014/main" id="{04510B31-7015-4ADE-B058-D531F7736BBB}"/>
              </a:ext>
            </a:extLst>
          </p:cNvPr>
          <p:cNvSpPr>
            <a:spLocks noGrp="1"/>
          </p:cNvSpPr>
          <p:nvPr>
            <p:ph idx="1"/>
          </p:nvPr>
        </p:nvSpPr>
        <p:spPr/>
        <p:txBody>
          <a:bodyPr/>
          <a:lstStyle/>
          <a:p>
            <a:r>
              <a:rPr lang="en-US" altLang="zh-TW" dirty="0"/>
              <a:t>Are</a:t>
            </a:r>
            <a:r>
              <a:rPr lang="zh-TW" altLang="en-US" dirty="0"/>
              <a:t> </a:t>
            </a:r>
            <a:r>
              <a:rPr lang="en-US" altLang="zh-TW" dirty="0"/>
              <a:t>abdominal</a:t>
            </a:r>
            <a:r>
              <a:rPr lang="zh-TW" altLang="en-US" dirty="0"/>
              <a:t> </a:t>
            </a:r>
            <a:r>
              <a:rPr lang="en-US" altLang="zh-TW" dirty="0"/>
              <a:t>thrust</a:t>
            </a:r>
            <a:r>
              <a:rPr lang="zh-TW" altLang="en-US" dirty="0"/>
              <a:t> </a:t>
            </a:r>
            <a:r>
              <a:rPr lang="en-US" altLang="zh-TW" dirty="0"/>
              <a:t>or</a:t>
            </a:r>
            <a:r>
              <a:rPr lang="zh-TW" altLang="en-US" dirty="0"/>
              <a:t> </a:t>
            </a:r>
            <a:r>
              <a:rPr lang="en-US" altLang="zh-TW" dirty="0"/>
              <a:t>Heimlich maneuver useful in expelling water out from the airway?</a:t>
            </a:r>
          </a:p>
          <a:p>
            <a:pPr lvl="1"/>
            <a:r>
              <a:rPr lang="en-US" altLang="zh-TW" dirty="0"/>
              <a:t>No </a:t>
            </a:r>
          </a:p>
          <a:p>
            <a:pPr lvl="1"/>
            <a:r>
              <a:rPr lang="en-US" altLang="zh-TW" dirty="0"/>
              <a:t>Water is absorbed if aspirated and seldom leads to mechanical obstruction to airway</a:t>
            </a:r>
          </a:p>
          <a:p>
            <a:pPr lvl="1"/>
            <a:r>
              <a:rPr lang="en-US" altLang="zh-TW" dirty="0"/>
              <a:t>It</a:t>
            </a:r>
            <a:r>
              <a:rPr lang="zh-TW" altLang="en-US" dirty="0"/>
              <a:t> </a:t>
            </a:r>
            <a:r>
              <a:rPr lang="en-US" altLang="zh-TW" dirty="0"/>
              <a:t>will</a:t>
            </a:r>
            <a:r>
              <a:rPr lang="zh-TW" altLang="en-US" dirty="0"/>
              <a:t> </a:t>
            </a:r>
            <a:r>
              <a:rPr lang="en-US" altLang="zh-TW" dirty="0"/>
              <a:t>delay</a:t>
            </a:r>
            <a:r>
              <a:rPr lang="zh-TW" altLang="en-US" dirty="0"/>
              <a:t> </a:t>
            </a:r>
            <a:r>
              <a:rPr lang="en-US" altLang="zh-TW" dirty="0"/>
              <a:t>CPR</a:t>
            </a:r>
            <a:r>
              <a:rPr lang="zh-TW" altLang="en-US" dirty="0"/>
              <a:t> </a:t>
            </a:r>
            <a:r>
              <a:rPr lang="en-US" altLang="zh-TW" dirty="0"/>
              <a:t>and</a:t>
            </a:r>
            <a:r>
              <a:rPr lang="zh-TW" altLang="en-US" dirty="0"/>
              <a:t> </a:t>
            </a:r>
            <a:r>
              <a:rPr lang="en-US" altLang="zh-TW" dirty="0"/>
              <a:t>hence lower</a:t>
            </a:r>
            <a:r>
              <a:rPr lang="zh-TW" altLang="en-US" dirty="0"/>
              <a:t> </a:t>
            </a:r>
            <a:r>
              <a:rPr lang="en-US" altLang="zh-TW" dirty="0"/>
              <a:t>its successful rate </a:t>
            </a:r>
          </a:p>
          <a:p>
            <a:endParaRPr lang="en-US" altLang="zh-TW" dirty="0"/>
          </a:p>
          <a:p>
            <a:r>
              <a:rPr lang="en-US" altLang="zh-TW" dirty="0"/>
              <a:t>What is the predominant cardiac arrest rhythm in drowning?</a:t>
            </a:r>
          </a:p>
          <a:p>
            <a:pPr lvl="1"/>
            <a:r>
              <a:rPr lang="en-US" altLang="zh-TW" dirty="0"/>
              <a:t>Asystole</a:t>
            </a:r>
            <a:endParaRPr lang="zh-TW" altLang="en-US" dirty="0"/>
          </a:p>
        </p:txBody>
      </p:sp>
      <p:sp>
        <p:nvSpPr>
          <p:cNvPr id="4" name="投影片編號版面配置區 3">
            <a:extLst>
              <a:ext uri="{FF2B5EF4-FFF2-40B4-BE49-F238E27FC236}">
                <a16:creationId xmlns:a16="http://schemas.microsoft.com/office/drawing/2014/main" id="{7508BE74-4878-4922-95C7-297D9F2439E0}"/>
              </a:ext>
            </a:extLst>
          </p:cNvPr>
          <p:cNvSpPr>
            <a:spLocks noGrp="1"/>
          </p:cNvSpPr>
          <p:nvPr>
            <p:ph type="sldNum" sz="quarter" idx="12"/>
          </p:nvPr>
        </p:nvSpPr>
        <p:spPr/>
        <p:txBody>
          <a:bodyPr/>
          <a:lstStyle/>
          <a:p>
            <a:fld id="{DFDFFED4-3A91-4533-A0EE-563BCE94EED5}" type="slidenum">
              <a:rPr lang="zh-TW" altLang="en-US" smtClean="0"/>
              <a:t>17</a:t>
            </a:fld>
            <a:endParaRPr lang="zh-TW" altLang="en-US"/>
          </a:p>
        </p:txBody>
      </p:sp>
    </p:spTree>
    <p:extLst>
      <p:ext uri="{BB962C8B-B14F-4D97-AF65-F5344CB8AC3E}">
        <p14:creationId xmlns:p14="http://schemas.microsoft.com/office/powerpoint/2010/main" val="378264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40EF63-47D5-4E31-8CA8-43DAA7C6CFB0}"/>
              </a:ext>
            </a:extLst>
          </p:cNvPr>
          <p:cNvSpPr>
            <a:spLocks noGrp="1"/>
          </p:cNvSpPr>
          <p:nvPr>
            <p:ph type="title"/>
          </p:nvPr>
        </p:nvSpPr>
        <p:spPr/>
        <p:txBody>
          <a:bodyPr/>
          <a:lstStyle/>
          <a:p>
            <a:r>
              <a:rPr lang="en-US" altLang="zh-TW" dirty="0"/>
              <a:t>Question 3</a:t>
            </a:r>
            <a:endParaRPr lang="zh-TW" altLang="en-US" dirty="0"/>
          </a:p>
        </p:txBody>
      </p:sp>
      <p:sp>
        <p:nvSpPr>
          <p:cNvPr id="3" name="內容版面配置區 2">
            <a:extLst>
              <a:ext uri="{FF2B5EF4-FFF2-40B4-BE49-F238E27FC236}">
                <a16:creationId xmlns:a16="http://schemas.microsoft.com/office/drawing/2014/main" id="{08B34839-07A1-4E43-BEA1-4F10E0DC305B}"/>
              </a:ext>
            </a:extLst>
          </p:cNvPr>
          <p:cNvSpPr>
            <a:spLocks noGrp="1"/>
          </p:cNvSpPr>
          <p:nvPr>
            <p:ph idx="1"/>
          </p:nvPr>
        </p:nvSpPr>
        <p:spPr/>
        <p:txBody>
          <a:bodyPr/>
          <a:lstStyle/>
          <a:p>
            <a:r>
              <a:rPr lang="en-US" altLang="zh-TW" dirty="0"/>
              <a:t>What is the pathophysiology of drowning?</a:t>
            </a:r>
          </a:p>
          <a:p>
            <a:pPr lvl="1"/>
            <a:r>
              <a:rPr lang="en-US" altLang="zh-TW" dirty="0"/>
              <a:t>Panic / vigorous struggling and </a:t>
            </a:r>
            <a:r>
              <a:rPr lang="en-US" altLang="zh-TW" dirty="0" err="1"/>
              <a:t>breathholding</a:t>
            </a:r>
            <a:endParaRPr lang="en-US" altLang="zh-TW" dirty="0"/>
          </a:p>
          <a:p>
            <a:pPr lvl="1"/>
            <a:r>
              <a:rPr lang="en-US" altLang="zh-TW" dirty="0"/>
              <a:t>Water swallowed / aspiration</a:t>
            </a:r>
          </a:p>
          <a:p>
            <a:pPr lvl="1"/>
            <a:r>
              <a:rPr lang="en-US" altLang="zh-TW" dirty="0"/>
              <a:t>Laryngospasm after aspiration of water</a:t>
            </a:r>
          </a:p>
          <a:p>
            <a:pPr lvl="1"/>
            <a:r>
              <a:rPr lang="en-US" altLang="zh-TW" dirty="0"/>
              <a:t>Hypoxia / cardiac arrest</a:t>
            </a:r>
          </a:p>
          <a:p>
            <a:pPr lvl="1"/>
            <a:endParaRPr lang="en-US" altLang="zh-TW" dirty="0"/>
          </a:p>
          <a:p>
            <a:pPr lvl="1"/>
            <a:r>
              <a:rPr lang="en-US" altLang="zh-TW" dirty="0"/>
              <a:t>Water in alveoli cause surfactant dysfunction and washout</a:t>
            </a:r>
          </a:p>
          <a:p>
            <a:pPr lvl="1"/>
            <a:r>
              <a:rPr lang="en-US" altLang="zh-TW" dirty="0"/>
              <a:t>Decrease lung compliance and VQ mismatch</a:t>
            </a:r>
          </a:p>
          <a:p>
            <a:pPr lvl="1"/>
            <a:endParaRPr lang="zh-TW" altLang="en-US" dirty="0"/>
          </a:p>
        </p:txBody>
      </p:sp>
      <p:sp>
        <p:nvSpPr>
          <p:cNvPr id="4" name="投影片編號版面配置區 3">
            <a:extLst>
              <a:ext uri="{FF2B5EF4-FFF2-40B4-BE49-F238E27FC236}">
                <a16:creationId xmlns:a16="http://schemas.microsoft.com/office/drawing/2014/main" id="{22607177-B5CE-43EB-939A-CF872461FEC9}"/>
              </a:ext>
            </a:extLst>
          </p:cNvPr>
          <p:cNvSpPr>
            <a:spLocks noGrp="1"/>
          </p:cNvSpPr>
          <p:nvPr>
            <p:ph type="sldNum" sz="quarter" idx="12"/>
          </p:nvPr>
        </p:nvSpPr>
        <p:spPr/>
        <p:txBody>
          <a:bodyPr/>
          <a:lstStyle/>
          <a:p>
            <a:fld id="{DFDFFED4-3A91-4533-A0EE-563BCE94EED5}" type="slidenum">
              <a:rPr lang="zh-TW" altLang="en-US" smtClean="0"/>
              <a:t>18</a:t>
            </a:fld>
            <a:endParaRPr lang="zh-TW" altLang="en-US"/>
          </a:p>
        </p:txBody>
      </p:sp>
    </p:spTree>
    <p:extLst>
      <p:ext uri="{BB962C8B-B14F-4D97-AF65-F5344CB8AC3E}">
        <p14:creationId xmlns:p14="http://schemas.microsoft.com/office/powerpoint/2010/main" val="366491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C5A6CD-4D3B-42AD-AA1B-8E86F68AB549}"/>
              </a:ext>
            </a:extLst>
          </p:cNvPr>
          <p:cNvSpPr>
            <a:spLocks noGrp="1"/>
          </p:cNvSpPr>
          <p:nvPr>
            <p:ph type="title"/>
          </p:nvPr>
        </p:nvSpPr>
        <p:spPr/>
        <p:txBody>
          <a:bodyPr/>
          <a:lstStyle/>
          <a:p>
            <a:r>
              <a:rPr lang="en-US" altLang="zh-TW" dirty="0"/>
              <a:t>Question 3</a:t>
            </a:r>
            <a:endParaRPr lang="zh-TW" altLang="en-US" dirty="0"/>
          </a:p>
        </p:txBody>
      </p:sp>
      <p:sp>
        <p:nvSpPr>
          <p:cNvPr id="3" name="內容版面配置區 2">
            <a:extLst>
              <a:ext uri="{FF2B5EF4-FFF2-40B4-BE49-F238E27FC236}">
                <a16:creationId xmlns:a16="http://schemas.microsoft.com/office/drawing/2014/main" id="{E7A65873-B509-4497-8DC5-73E1333727C1}"/>
              </a:ext>
            </a:extLst>
          </p:cNvPr>
          <p:cNvSpPr>
            <a:spLocks noGrp="1"/>
          </p:cNvSpPr>
          <p:nvPr>
            <p:ph idx="1"/>
          </p:nvPr>
        </p:nvSpPr>
        <p:spPr/>
        <p:txBody>
          <a:bodyPr/>
          <a:lstStyle/>
          <a:p>
            <a:r>
              <a:rPr lang="en-US" altLang="zh-TW" dirty="0"/>
              <a:t>What is the difference between seawater and freshwater drowning?</a:t>
            </a:r>
          </a:p>
          <a:p>
            <a:pPr lvl="1"/>
            <a:r>
              <a:rPr lang="en-US" altLang="zh-TW" dirty="0">
                <a:solidFill>
                  <a:srgbClr val="FF0000"/>
                </a:solidFill>
              </a:rPr>
              <a:t>Seawater</a:t>
            </a:r>
            <a:r>
              <a:rPr lang="en-US" altLang="zh-TW" dirty="0"/>
              <a:t> – hypertonicity </a:t>
            </a:r>
          </a:p>
          <a:p>
            <a:pPr lvl="1"/>
            <a:r>
              <a:rPr lang="en-US" altLang="zh-TW" dirty="0"/>
              <a:t>Plasma drawn into alveoli – pulmonary edema</a:t>
            </a:r>
          </a:p>
          <a:p>
            <a:pPr lvl="1"/>
            <a:r>
              <a:rPr lang="en-US" altLang="zh-TW" dirty="0"/>
              <a:t>Hypertonic serum</a:t>
            </a:r>
          </a:p>
          <a:p>
            <a:pPr lvl="1"/>
            <a:endParaRPr lang="en-US" altLang="zh-TW" dirty="0"/>
          </a:p>
          <a:p>
            <a:pPr lvl="1"/>
            <a:r>
              <a:rPr lang="en-US" altLang="zh-TW" dirty="0">
                <a:solidFill>
                  <a:srgbClr val="FF0000"/>
                </a:solidFill>
              </a:rPr>
              <a:t>Freshwater </a:t>
            </a:r>
            <a:r>
              <a:rPr lang="en-US" altLang="zh-TW" dirty="0"/>
              <a:t>– water pass through lungs to intravascular compartment</a:t>
            </a:r>
          </a:p>
          <a:p>
            <a:pPr lvl="1"/>
            <a:r>
              <a:rPr lang="en-US" altLang="zh-TW" dirty="0"/>
              <a:t>Serum dilution effect</a:t>
            </a:r>
          </a:p>
          <a:p>
            <a:pPr lvl="1"/>
            <a:r>
              <a:rPr lang="en-US" altLang="zh-TW" dirty="0"/>
              <a:t>Volume overload</a:t>
            </a:r>
          </a:p>
          <a:p>
            <a:pPr lvl="1"/>
            <a:endParaRPr lang="en-US" altLang="zh-TW" dirty="0"/>
          </a:p>
          <a:p>
            <a:pPr lvl="1"/>
            <a:r>
              <a:rPr lang="en-US" altLang="zh-TW" dirty="0">
                <a:solidFill>
                  <a:srgbClr val="FF0000"/>
                </a:solidFill>
              </a:rPr>
              <a:t>However, water aspiration amount clinical insignificant if non fatal drowning</a:t>
            </a:r>
            <a:endParaRPr lang="zh-TW" altLang="en-US" dirty="0">
              <a:solidFill>
                <a:srgbClr val="FF0000"/>
              </a:solidFill>
            </a:endParaRPr>
          </a:p>
        </p:txBody>
      </p:sp>
      <p:sp>
        <p:nvSpPr>
          <p:cNvPr id="4" name="投影片編號版面配置區 3">
            <a:extLst>
              <a:ext uri="{FF2B5EF4-FFF2-40B4-BE49-F238E27FC236}">
                <a16:creationId xmlns:a16="http://schemas.microsoft.com/office/drawing/2014/main" id="{7896DF73-840A-4FF2-B854-540E16BE2179}"/>
              </a:ext>
            </a:extLst>
          </p:cNvPr>
          <p:cNvSpPr>
            <a:spLocks noGrp="1"/>
          </p:cNvSpPr>
          <p:nvPr>
            <p:ph type="sldNum" sz="quarter" idx="12"/>
          </p:nvPr>
        </p:nvSpPr>
        <p:spPr/>
        <p:txBody>
          <a:bodyPr/>
          <a:lstStyle/>
          <a:p>
            <a:fld id="{DFDFFED4-3A91-4533-A0EE-563BCE94EED5}" type="slidenum">
              <a:rPr lang="zh-TW" altLang="en-US" smtClean="0"/>
              <a:t>19</a:t>
            </a:fld>
            <a:endParaRPr lang="zh-TW" altLang="en-US"/>
          </a:p>
        </p:txBody>
      </p:sp>
    </p:spTree>
    <p:extLst>
      <p:ext uri="{BB962C8B-B14F-4D97-AF65-F5344CB8AC3E}">
        <p14:creationId xmlns:p14="http://schemas.microsoft.com/office/powerpoint/2010/main" val="35187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751AAA-87D8-48A3-9F72-BA1532F1D221}"/>
              </a:ext>
            </a:extLst>
          </p:cNvPr>
          <p:cNvSpPr>
            <a:spLocks noGrp="1"/>
          </p:cNvSpPr>
          <p:nvPr>
            <p:ph type="title"/>
          </p:nvPr>
        </p:nvSpPr>
        <p:spPr/>
        <p:txBody>
          <a:bodyPr/>
          <a:lstStyle/>
          <a:p>
            <a:r>
              <a:rPr lang="en-US" altLang="zh-TW" dirty="0"/>
              <a:t>Question 1</a:t>
            </a:r>
            <a:endParaRPr lang="zh-TW" altLang="en-US" dirty="0"/>
          </a:p>
        </p:txBody>
      </p:sp>
      <p:sp>
        <p:nvSpPr>
          <p:cNvPr id="3" name="內容版面配置區 2">
            <a:extLst>
              <a:ext uri="{FF2B5EF4-FFF2-40B4-BE49-F238E27FC236}">
                <a16:creationId xmlns:a16="http://schemas.microsoft.com/office/drawing/2014/main" id="{398FFE7D-F1ED-44D6-99BA-BC323CC8A539}"/>
              </a:ext>
            </a:extLst>
          </p:cNvPr>
          <p:cNvSpPr>
            <a:spLocks noGrp="1"/>
          </p:cNvSpPr>
          <p:nvPr>
            <p:ph idx="1"/>
          </p:nvPr>
        </p:nvSpPr>
        <p:spPr>
          <a:xfrm>
            <a:off x="942680" y="1536569"/>
            <a:ext cx="10411120" cy="4956306"/>
          </a:xfrm>
        </p:spPr>
        <p:txBody>
          <a:bodyPr/>
          <a:lstStyle/>
          <a:p>
            <a:r>
              <a:rPr lang="en-US" altLang="zh-TW" b="1" dirty="0"/>
              <a:t>A 50 year old man got bitten by an unknown snake while hiking today. </a:t>
            </a:r>
          </a:p>
          <a:p>
            <a:endParaRPr lang="en-US" altLang="zh-TW" dirty="0"/>
          </a:p>
          <a:p>
            <a:r>
              <a:rPr lang="en-US" altLang="zh-TW" dirty="0"/>
              <a:t>What are the recommended prehospital treatments? State 2.</a:t>
            </a:r>
          </a:p>
          <a:p>
            <a:pPr lvl="1"/>
            <a:r>
              <a:rPr lang="en-US" altLang="zh-TW" dirty="0"/>
              <a:t>ABC  (neurotoxic Kraits / Cobra can cause respiratory failure)</a:t>
            </a:r>
          </a:p>
          <a:p>
            <a:pPr lvl="1"/>
            <a:r>
              <a:rPr lang="en-US" altLang="zh-TW" dirty="0"/>
              <a:t>Avoid excessive manipulation</a:t>
            </a:r>
          </a:p>
          <a:p>
            <a:pPr lvl="1"/>
            <a:r>
              <a:rPr lang="en-US" altLang="zh-TW" dirty="0"/>
              <a:t>Immobilize injury body part</a:t>
            </a:r>
          </a:p>
          <a:p>
            <a:pPr lvl="1"/>
            <a:r>
              <a:rPr lang="en-US" altLang="zh-TW" dirty="0"/>
              <a:t>Gentle cleansing of wound</a:t>
            </a:r>
          </a:p>
          <a:p>
            <a:pPr lvl="1"/>
            <a:r>
              <a:rPr lang="en-US" altLang="zh-TW" dirty="0"/>
              <a:t>Avoid incision / venom suction</a:t>
            </a:r>
          </a:p>
          <a:p>
            <a:pPr lvl="1"/>
            <a:r>
              <a:rPr lang="en-US" altLang="zh-TW" dirty="0"/>
              <a:t>Tourniquet maybe harmful as jeopardize limb circulation</a:t>
            </a:r>
          </a:p>
          <a:p>
            <a:endParaRPr lang="zh-TW" altLang="en-US" dirty="0"/>
          </a:p>
        </p:txBody>
      </p:sp>
      <p:sp>
        <p:nvSpPr>
          <p:cNvPr id="4" name="投影片編號版面配置區 3">
            <a:extLst>
              <a:ext uri="{FF2B5EF4-FFF2-40B4-BE49-F238E27FC236}">
                <a16:creationId xmlns:a16="http://schemas.microsoft.com/office/drawing/2014/main" id="{EA6FA26D-6988-4719-87E2-15939A4CED8D}"/>
              </a:ext>
            </a:extLst>
          </p:cNvPr>
          <p:cNvSpPr>
            <a:spLocks noGrp="1"/>
          </p:cNvSpPr>
          <p:nvPr>
            <p:ph type="sldNum" sz="quarter" idx="12"/>
          </p:nvPr>
        </p:nvSpPr>
        <p:spPr/>
        <p:txBody>
          <a:bodyPr/>
          <a:lstStyle/>
          <a:p>
            <a:fld id="{DFDFFED4-3A91-4533-A0EE-563BCE94EED5}" type="slidenum">
              <a:rPr lang="zh-TW" altLang="en-US" smtClean="0"/>
              <a:t>2</a:t>
            </a:fld>
            <a:endParaRPr lang="zh-TW" altLang="en-US"/>
          </a:p>
        </p:txBody>
      </p:sp>
    </p:spTree>
    <p:extLst>
      <p:ext uri="{BB962C8B-B14F-4D97-AF65-F5344CB8AC3E}">
        <p14:creationId xmlns:p14="http://schemas.microsoft.com/office/powerpoint/2010/main" val="300355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19292B-C469-4660-A8DF-69C8B4D4FFCB}"/>
              </a:ext>
            </a:extLst>
          </p:cNvPr>
          <p:cNvSpPr>
            <a:spLocks noGrp="1"/>
          </p:cNvSpPr>
          <p:nvPr>
            <p:ph type="title"/>
          </p:nvPr>
        </p:nvSpPr>
        <p:spPr/>
        <p:txBody>
          <a:bodyPr/>
          <a:lstStyle/>
          <a:p>
            <a:r>
              <a:rPr lang="en-US" altLang="zh-TW" dirty="0"/>
              <a:t>Question 3</a:t>
            </a:r>
            <a:endParaRPr lang="zh-TW" altLang="en-US" dirty="0"/>
          </a:p>
        </p:txBody>
      </p:sp>
      <p:sp>
        <p:nvSpPr>
          <p:cNvPr id="3" name="內容版面配置區 2">
            <a:extLst>
              <a:ext uri="{FF2B5EF4-FFF2-40B4-BE49-F238E27FC236}">
                <a16:creationId xmlns:a16="http://schemas.microsoft.com/office/drawing/2014/main" id="{E9E24545-E479-411C-AB66-0A4ABE8F83AB}"/>
              </a:ext>
            </a:extLst>
          </p:cNvPr>
          <p:cNvSpPr>
            <a:spLocks noGrp="1"/>
          </p:cNvSpPr>
          <p:nvPr>
            <p:ph idx="1"/>
          </p:nvPr>
        </p:nvSpPr>
        <p:spPr/>
        <p:txBody>
          <a:bodyPr/>
          <a:lstStyle/>
          <a:p>
            <a:r>
              <a:rPr lang="en-US" altLang="zh-TW" dirty="0"/>
              <a:t>How</a:t>
            </a:r>
            <a:r>
              <a:rPr lang="zh-TW" altLang="en-US" dirty="0"/>
              <a:t> </a:t>
            </a:r>
            <a:r>
              <a:rPr lang="en-US" altLang="zh-TW" dirty="0"/>
              <a:t>would</a:t>
            </a:r>
            <a:r>
              <a:rPr lang="zh-TW" altLang="en-US" dirty="0"/>
              <a:t> </a:t>
            </a:r>
            <a:r>
              <a:rPr lang="en-US" altLang="zh-TW" dirty="0"/>
              <a:t>you</a:t>
            </a:r>
            <a:r>
              <a:rPr lang="zh-TW" altLang="en-US" dirty="0"/>
              <a:t> </a:t>
            </a:r>
            <a:r>
              <a:rPr lang="en-US" altLang="zh-TW" dirty="0"/>
              <a:t>manage</a:t>
            </a:r>
            <a:r>
              <a:rPr lang="zh-TW" altLang="en-US" dirty="0"/>
              <a:t> </a:t>
            </a:r>
            <a:r>
              <a:rPr lang="en-US" altLang="zh-TW" dirty="0"/>
              <a:t>the</a:t>
            </a:r>
            <a:r>
              <a:rPr lang="zh-TW" altLang="en-US" dirty="0"/>
              <a:t> </a:t>
            </a:r>
            <a:r>
              <a:rPr lang="en-US" altLang="zh-TW" dirty="0"/>
              <a:t>patient</a:t>
            </a:r>
            <a:r>
              <a:rPr lang="zh-TW" altLang="en-US" dirty="0"/>
              <a:t> </a:t>
            </a:r>
            <a:r>
              <a:rPr lang="en-US" altLang="zh-TW" dirty="0"/>
              <a:t>if</a:t>
            </a:r>
            <a:r>
              <a:rPr lang="zh-TW" altLang="en-US" dirty="0"/>
              <a:t> </a:t>
            </a:r>
            <a:r>
              <a:rPr lang="en-US" altLang="zh-TW" dirty="0"/>
              <a:t>there</a:t>
            </a:r>
            <a:r>
              <a:rPr lang="zh-TW" altLang="en-US" dirty="0"/>
              <a:t> </a:t>
            </a:r>
            <a:r>
              <a:rPr lang="en-US" altLang="zh-TW" dirty="0"/>
              <a:t>is</a:t>
            </a:r>
            <a:r>
              <a:rPr lang="zh-TW" altLang="en-US" dirty="0"/>
              <a:t> </a:t>
            </a:r>
            <a:r>
              <a:rPr lang="en-US" altLang="zh-TW" dirty="0"/>
              <a:t>evidence</a:t>
            </a:r>
            <a:r>
              <a:rPr lang="zh-TW" altLang="en-US" dirty="0"/>
              <a:t> </a:t>
            </a:r>
            <a:r>
              <a:rPr lang="en-US" altLang="zh-TW" dirty="0"/>
              <a:t>of</a:t>
            </a:r>
            <a:r>
              <a:rPr lang="zh-TW" altLang="en-US" dirty="0"/>
              <a:t> </a:t>
            </a:r>
            <a:r>
              <a:rPr lang="en-US" altLang="zh-TW" dirty="0"/>
              <a:t>acute</a:t>
            </a:r>
            <a:r>
              <a:rPr lang="zh-TW" altLang="en-US" dirty="0"/>
              <a:t> </a:t>
            </a:r>
            <a:r>
              <a:rPr lang="en-US" altLang="zh-TW" dirty="0"/>
              <a:t>lung</a:t>
            </a:r>
            <a:r>
              <a:rPr lang="zh-TW" altLang="en-US" dirty="0"/>
              <a:t> </a:t>
            </a:r>
            <a:r>
              <a:rPr lang="en-US" altLang="zh-TW" dirty="0"/>
              <a:t>injury?</a:t>
            </a:r>
          </a:p>
          <a:p>
            <a:pPr lvl="1"/>
            <a:r>
              <a:rPr lang="en-US" altLang="zh-TW" dirty="0"/>
              <a:t>Bronchodilators for bronchospasm</a:t>
            </a:r>
          </a:p>
          <a:p>
            <a:pPr lvl="1"/>
            <a:r>
              <a:rPr lang="en-US" altLang="zh-TW" dirty="0"/>
              <a:t>Protective lung ventilation</a:t>
            </a:r>
          </a:p>
          <a:p>
            <a:pPr lvl="1"/>
            <a:r>
              <a:rPr lang="en-US" altLang="zh-TW" dirty="0"/>
              <a:t>Antibiotics if clinically chest infection / submerged in contaminated water</a:t>
            </a:r>
          </a:p>
          <a:p>
            <a:pPr lvl="1"/>
            <a:r>
              <a:rPr lang="en-US" altLang="zh-TW" dirty="0"/>
              <a:t>Can consider extracorporeal membrane oxygenation (ECMO) </a:t>
            </a:r>
          </a:p>
          <a:p>
            <a:pPr lvl="1"/>
            <a:endParaRPr lang="en-US" altLang="zh-TW" dirty="0"/>
          </a:p>
          <a:p>
            <a:r>
              <a:rPr lang="en-US" altLang="zh-TW" dirty="0"/>
              <a:t>What are the prognostic indicators for drowning?</a:t>
            </a:r>
          </a:p>
          <a:p>
            <a:pPr lvl="1"/>
            <a:r>
              <a:rPr lang="en-US" altLang="zh-TW" dirty="0"/>
              <a:t>Duration &lt; 10 min</a:t>
            </a:r>
          </a:p>
          <a:p>
            <a:pPr lvl="1"/>
            <a:r>
              <a:rPr lang="en-US" altLang="zh-TW" dirty="0"/>
              <a:t>&gt; 25min associated with low chance of favorable outcome</a:t>
            </a:r>
            <a:endParaRPr lang="zh-TW" altLang="en-US" dirty="0"/>
          </a:p>
          <a:p>
            <a:endParaRPr lang="en-US" altLang="zh-TW" dirty="0"/>
          </a:p>
        </p:txBody>
      </p:sp>
      <p:sp>
        <p:nvSpPr>
          <p:cNvPr id="4" name="投影片編號版面配置區 3">
            <a:extLst>
              <a:ext uri="{FF2B5EF4-FFF2-40B4-BE49-F238E27FC236}">
                <a16:creationId xmlns:a16="http://schemas.microsoft.com/office/drawing/2014/main" id="{2845CBB5-47CE-46E3-A3B2-7AFDD1E155BD}"/>
              </a:ext>
            </a:extLst>
          </p:cNvPr>
          <p:cNvSpPr>
            <a:spLocks noGrp="1"/>
          </p:cNvSpPr>
          <p:nvPr>
            <p:ph type="sldNum" sz="quarter" idx="12"/>
          </p:nvPr>
        </p:nvSpPr>
        <p:spPr/>
        <p:txBody>
          <a:bodyPr/>
          <a:lstStyle/>
          <a:p>
            <a:fld id="{DFDFFED4-3A91-4533-A0EE-563BCE94EED5}" type="slidenum">
              <a:rPr lang="zh-TW" altLang="en-US" smtClean="0"/>
              <a:t>20</a:t>
            </a:fld>
            <a:endParaRPr lang="zh-TW" altLang="en-US"/>
          </a:p>
        </p:txBody>
      </p:sp>
    </p:spTree>
    <p:extLst>
      <p:ext uri="{BB962C8B-B14F-4D97-AF65-F5344CB8AC3E}">
        <p14:creationId xmlns:p14="http://schemas.microsoft.com/office/powerpoint/2010/main" val="235663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id="{C675B6D2-3530-4D2C-8A71-96DC2B82918C}"/>
              </a:ext>
            </a:extLst>
          </p:cNvPr>
          <p:cNvSpPr>
            <a:spLocks noGrp="1" noChangeArrowheads="1"/>
          </p:cNvSpPr>
          <p:nvPr>
            <p:ph type="title"/>
          </p:nvPr>
        </p:nvSpPr>
        <p:spPr/>
        <p:txBody>
          <a:bodyPr/>
          <a:lstStyle/>
          <a:p>
            <a:r>
              <a:rPr lang="en-US" altLang="zh-TW" dirty="0"/>
              <a:t>Question 4</a:t>
            </a:r>
          </a:p>
        </p:txBody>
      </p:sp>
      <p:sp>
        <p:nvSpPr>
          <p:cNvPr id="5123" name="內容版面配置區 2">
            <a:extLst>
              <a:ext uri="{FF2B5EF4-FFF2-40B4-BE49-F238E27FC236}">
                <a16:creationId xmlns:a16="http://schemas.microsoft.com/office/drawing/2014/main" id="{169EAE1E-730F-4522-833F-EF02085E6010}"/>
              </a:ext>
            </a:extLst>
          </p:cNvPr>
          <p:cNvSpPr>
            <a:spLocks noGrp="1" noChangeArrowheads="1"/>
          </p:cNvSpPr>
          <p:nvPr>
            <p:ph idx="1"/>
          </p:nvPr>
        </p:nvSpPr>
        <p:spPr/>
        <p:txBody>
          <a:bodyPr/>
          <a:lstStyle/>
          <a:p>
            <a:r>
              <a:rPr lang="en-US" altLang="zh-TW" dirty="0"/>
              <a:t>A fish shop owner attended with multiple skin lesions over his hand</a:t>
            </a:r>
          </a:p>
          <a:p>
            <a:r>
              <a:rPr lang="en-US" altLang="zh-TW" dirty="0"/>
              <a:t>History of injury while cleaning fish tanks</a:t>
            </a:r>
          </a:p>
        </p:txBody>
      </p:sp>
      <p:sp>
        <p:nvSpPr>
          <p:cNvPr id="2" name="投影片編號版面配置區 1">
            <a:extLst>
              <a:ext uri="{FF2B5EF4-FFF2-40B4-BE49-F238E27FC236}">
                <a16:creationId xmlns:a16="http://schemas.microsoft.com/office/drawing/2014/main" id="{2894DC65-9D79-48B9-9602-8DEE59C72224}"/>
              </a:ext>
            </a:extLst>
          </p:cNvPr>
          <p:cNvSpPr>
            <a:spLocks noGrp="1"/>
          </p:cNvSpPr>
          <p:nvPr>
            <p:ph type="sldNum" sz="quarter" idx="12"/>
          </p:nvPr>
        </p:nvSpPr>
        <p:spPr/>
        <p:txBody>
          <a:bodyPr/>
          <a:lstStyle/>
          <a:p>
            <a:fld id="{DFDFFED4-3A91-4533-A0EE-563BCE94EED5}" type="slidenum">
              <a:rPr lang="zh-TW" altLang="en-US" smtClean="0"/>
              <a:t>21</a:t>
            </a:fld>
            <a:endParaRPr lang="zh-TW" altLang="en-US"/>
          </a:p>
        </p:txBody>
      </p:sp>
    </p:spTree>
    <p:extLst>
      <p:ext uri="{BB962C8B-B14F-4D97-AF65-F5344CB8AC3E}">
        <p14:creationId xmlns:p14="http://schemas.microsoft.com/office/powerpoint/2010/main" val="343833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8CF149B1-E667-463A-9CEA-EDC89C901DA0}"/>
              </a:ext>
            </a:extLst>
          </p:cNvPr>
          <p:cNvSpPr>
            <a:spLocks noGrp="1" noChangeArrowheads="1"/>
          </p:cNvSpPr>
          <p:nvPr>
            <p:ph type="title"/>
          </p:nvPr>
        </p:nvSpPr>
        <p:spPr/>
        <p:txBody>
          <a:bodyPr/>
          <a:lstStyle/>
          <a:p>
            <a:endParaRPr lang="en-US" altLang="zh-TW"/>
          </a:p>
        </p:txBody>
      </p:sp>
      <p:pic>
        <p:nvPicPr>
          <p:cNvPr id="6147" name="內容版面配置區 2">
            <a:extLst>
              <a:ext uri="{FF2B5EF4-FFF2-40B4-BE49-F238E27FC236}">
                <a16:creationId xmlns:a16="http://schemas.microsoft.com/office/drawing/2014/main" id="{6AF2BE72-A67E-4838-9065-C7364C4D81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89101"/>
            <a:ext cx="8229600" cy="4348163"/>
          </a:xfrm>
        </p:spPr>
      </p:pic>
      <p:sp>
        <p:nvSpPr>
          <p:cNvPr id="2" name="投影片編號版面配置區 1">
            <a:extLst>
              <a:ext uri="{FF2B5EF4-FFF2-40B4-BE49-F238E27FC236}">
                <a16:creationId xmlns:a16="http://schemas.microsoft.com/office/drawing/2014/main" id="{705613C6-792A-4462-BC73-7A184B9B49FD}"/>
              </a:ext>
            </a:extLst>
          </p:cNvPr>
          <p:cNvSpPr>
            <a:spLocks noGrp="1"/>
          </p:cNvSpPr>
          <p:nvPr>
            <p:ph type="sldNum" sz="quarter" idx="12"/>
          </p:nvPr>
        </p:nvSpPr>
        <p:spPr/>
        <p:txBody>
          <a:bodyPr/>
          <a:lstStyle/>
          <a:p>
            <a:fld id="{DFDFFED4-3A91-4533-A0EE-563BCE94EED5}" type="slidenum">
              <a:rPr lang="zh-TW" altLang="en-US" smtClean="0"/>
              <a:t>22</a:t>
            </a:fld>
            <a:endParaRPr lang="zh-TW" altLang="en-US"/>
          </a:p>
        </p:txBody>
      </p:sp>
    </p:spTree>
    <p:extLst>
      <p:ext uri="{BB962C8B-B14F-4D97-AF65-F5344CB8AC3E}">
        <p14:creationId xmlns:p14="http://schemas.microsoft.com/office/powerpoint/2010/main" val="398842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a:extLst>
              <a:ext uri="{FF2B5EF4-FFF2-40B4-BE49-F238E27FC236}">
                <a16:creationId xmlns:a16="http://schemas.microsoft.com/office/drawing/2014/main" id="{E716D96A-CCCE-47FC-9799-ABE8E9088EE4}"/>
              </a:ext>
            </a:extLst>
          </p:cNvPr>
          <p:cNvSpPr>
            <a:spLocks noGrp="1" noChangeArrowheads="1"/>
          </p:cNvSpPr>
          <p:nvPr>
            <p:ph type="title"/>
          </p:nvPr>
        </p:nvSpPr>
        <p:spPr/>
        <p:txBody>
          <a:bodyPr/>
          <a:lstStyle/>
          <a:p>
            <a:r>
              <a:rPr lang="en-US" altLang="zh-TW"/>
              <a:t>Fish tank granuloma</a:t>
            </a:r>
          </a:p>
        </p:txBody>
      </p:sp>
      <p:sp>
        <p:nvSpPr>
          <p:cNvPr id="7171" name="內容版面配置區 2">
            <a:extLst>
              <a:ext uri="{FF2B5EF4-FFF2-40B4-BE49-F238E27FC236}">
                <a16:creationId xmlns:a16="http://schemas.microsoft.com/office/drawing/2014/main" id="{0DC20760-F227-4C95-A988-9E29D18A02EF}"/>
              </a:ext>
            </a:extLst>
          </p:cNvPr>
          <p:cNvSpPr>
            <a:spLocks noGrp="1" noChangeArrowheads="1"/>
          </p:cNvSpPr>
          <p:nvPr>
            <p:ph idx="1"/>
          </p:nvPr>
        </p:nvSpPr>
        <p:spPr/>
        <p:txBody>
          <a:bodyPr/>
          <a:lstStyle/>
          <a:p>
            <a:r>
              <a:rPr lang="en-US" altLang="zh-TW" dirty="0"/>
              <a:t>Multiple slow-growing, inflamed red bump (nodule or plaque) at the trauma site</a:t>
            </a:r>
          </a:p>
          <a:p>
            <a:endParaRPr lang="en-US" altLang="zh-TW" dirty="0"/>
          </a:p>
          <a:p>
            <a:r>
              <a:rPr lang="en-US" altLang="zh-TW" dirty="0"/>
              <a:t>Painful and may become ulcerated or crusted</a:t>
            </a:r>
          </a:p>
          <a:p>
            <a:endParaRPr lang="en-US" altLang="zh-TW" dirty="0"/>
          </a:p>
          <a:p>
            <a:r>
              <a:rPr lang="en-US" altLang="zh-TW" dirty="0"/>
              <a:t>Skin changes usually appear about two to four weeks after the aquatic exposure</a:t>
            </a:r>
          </a:p>
          <a:p>
            <a:endParaRPr lang="en-US" altLang="zh-TW" dirty="0"/>
          </a:p>
          <a:p>
            <a:r>
              <a:rPr lang="en-US" altLang="zh-TW" dirty="0"/>
              <a:t>Pathogen : </a:t>
            </a:r>
            <a:r>
              <a:rPr lang="en-US" altLang="zh-TW" dirty="0" err="1"/>
              <a:t>Myobacterium</a:t>
            </a:r>
            <a:r>
              <a:rPr lang="en-US" altLang="zh-TW" dirty="0"/>
              <a:t> </a:t>
            </a:r>
            <a:r>
              <a:rPr lang="en-US" altLang="zh-TW" dirty="0" err="1"/>
              <a:t>marinum</a:t>
            </a:r>
            <a:endParaRPr lang="en-US" altLang="zh-TW" dirty="0"/>
          </a:p>
          <a:p>
            <a:endParaRPr lang="en-US" altLang="zh-TW" dirty="0"/>
          </a:p>
          <a:p>
            <a:endParaRPr lang="en-US" altLang="zh-TW" dirty="0"/>
          </a:p>
        </p:txBody>
      </p:sp>
      <p:sp>
        <p:nvSpPr>
          <p:cNvPr id="2" name="投影片編號版面配置區 1">
            <a:extLst>
              <a:ext uri="{FF2B5EF4-FFF2-40B4-BE49-F238E27FC236}">
                <a16:creationId xmlns:a16="http://schemas.microsoft.com/office/drawing/2014/main" id="{EC3E7587-3D1F-4B7E-A6DD-A78BA74CADCA}"/>
              </a:ext>
            </a:extLst>
          </p:cNvPr>
          <p:cNvSpPr>
            <a:spLocks noGrp="1"/>
          </p:cNvSpPr>
          <p:nvPr>
            <p:ph type="sldNum" sz="quarter" idx="12"/>
          </p:nvPr>
        </p:nvSpPr>
        <p:spPr/>
        <p:txBody>
          <a:bodyPr/>
          <a:lstStyle/>
          <a:p>
            <a:fld id="{DFDFFED4-3A91-4533-A0EE-563BCE94EED5}" type="slidenum">
              <a:rPr lang="zh-TW" altLang="en-US" smtClean="0"/>
              <a:t>23</a:t>
            </a:fld>
            <a:endParaRPr lang="zh-TW" altLang="en-US"/>
          </a:p>
        </p:txBody>
      </p:sp>
    </p:spTree>
    <p:extLst>
      <p:ext uri="{BB962C8B-B14F-4D97-AF65-F5344CB8AC3E}">
        <p14:creationId xmlns:p14="http://schemas.microsoft.com/office/powerpoint/2010/main" val="296599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id="{796C180A-0BE1-451E-A132-F407F2EEE119}"/>
              </a:ext>
            </a:extLst>
          </p:cNvPr>
          <p:cNvSpPr>
            <a:spLocks noGrp="1" noChangeArrowheads="1"/>
          </p:cNvSpPr>
          <p:nvPr>
            <p:ph type="title"/>
          </p:nvPr>
        </p:nvSpPr>
        <p:spPr/>
        <p:txBody>
          <a:bodyPr/>
          <a:lstStyle/>
          <a:p>
            <a:r>
              <a:rPr lang="en-US" altLang="zh-TW"/>
              <a:t>Diagnoses</a:t>
            </a:r>
          </a:p>
        </p:txBody>
      </p:sp>
      <p:sp>
        <p:nvSpPr>
          <p:cNvPr id="8195" name="內容版面配置區 2">
            <a:extLst>
              <a:ext uri="{FF2B5EF4-FFF2-40B4-BE49-F238E27FC236}">
                <a16:creationId xmlns:a16="http://schemas.microsoft.com/office/drawing/2014/main" id="{3585B7B5-F36A-4D66-B458-D112A63FC7E3}"/>
              </a:ext>
            </a:extLst>
          </p:cNvPr>
          <p:cNvSpPr>
            <a:spLocks noGrp="1" noChangeArrowheads="1"/>
          </p:cNvSpPr>
          <p:nvPr>
            <p:ph idx="1"/>
          </p:nvPr>
        </p:nvSpPr>
        <p:spPr/>
        <p:txBody>
          <a:bodyPr/>
          <a:lstStyle/>
          <a:p>
            <a:r>
              <a:rPr lang="en-US" altLang="zh-TW"/>
              <a:t>Acid-fast staining from soft tissue drainage / biopsy</a:t>
            </a:r>
          </a:p>
          <a:p>
            <a:r>
              <a:rPr lang="en-US" altLang="zh-TW"/>
              <a:t>Specific low temperature cultures</a:t>
            </a:r>
          </a:p>
          <a:p>
            <a:pPr lvl="1"/>
            <a:r>
              <a:rPr lang="en-US" altLang="zh-TW"/>
              <a:t>35C / 28C – 32C</a:t>
            </a:r>
          </a:p>
          <a:p>
            <a:r>
              <a:rPr lang="en-US" altLang="zh-TW"/>
              <a:t>Histopathology</a:t>
            </a:r>
          </a:p>
          <a:p>
            <a:r>
              <a:rPr lang="en-US" altLang="zh-TW"/>
              <a:t>Immunohistochemistry</a:t>
            </a:r>
          </a:p>
          <a:p>
            <a:r>
              <a:rPr lang="en-US" altLang="zh-TW"/>
              <a:t>PCR</a:t>
            </a:r>
          </a:p>
          <a:p>
            <a:endParaRPr lang="en-US" altLang="zh-TW"/>
          </a:p>
          <a:p>
            <a:pPr lvl="2"/>
            <a:endParaRPr lang="en-US" altLang="zh-TW"/>
          </a:p>
        </p:txBody>
      </p:sp>
      <p:sp>
        <p:nvSpPr>
          <p:cNvPr id="2" name="投影片編號版面配置區 1">
            <a:extLst>
              <a:ext uri="{FF2B5EF4-FFF2-40B4-BE49-F238E27FC236}">
                <a16:creationId xmlns:a16="http://schemas.microsoft.com/office/drawing/2014/main" id="{8530242E-6DC2-4C2C-848B-A815F069AEE5}"/>
              </a:ext>
            </a:extLst>
          </p:cNvPr>
          <p:cNvSpPr>
            <a:spLocks noGrp="1"/>
          </p:cNvSpPr>
          <p:nvPr>
            <p:ph type="sldNum" sz="quarter" idx="12"/>
          </p:nvPr>
        </p:nvSpPr>
        <p:spPr/>
        <p:txBody>
          <a:bodyPr/>
          <a:lstStyle/>
          <a:p>
            <a:fld id="{DFDFFED4-3A91-4533-A0EE-563BCE94EED5}" type="slidenum">
              <a:rPr lang="zh-TW" altLang="en-US" smtClean="0"/>
              <a:t>24</a:t>
            </a:fld>
            <a:endParaRPr lang="zh-TW" altLang="en-US"/>
          </a:p>
        </p:txBody>
      </p:sp>
    </p:spTree>
    <p:extLst>
      <p:ext uri="{BB962C8B-B14F-4D97-AF65-F5344CB8AC3E}">
        <p14:creationId xmlns:p14="http://schemas.microsoft.com/office/powerpoint/2010/main" val="88926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BC7CA2AD-4847-4ADD-9F57-C4EA43671592}"/>
              </a:ext>
            </a:extLst>
          </p:cNvPr>
          <p:cNvSpPr>
            <a:spLocks noGrp="1" noChangeArrowheads="1"/>
          </p:cNvSpPr>
          <p:nvPr>
            <p:ph type="title"/>
          </p:nvPr>
        </p:nvSpPr>
        <p:spPr/>
        <p:txBody>
          <a:bodyPr/>
          <a:lstStyle/>
          <a:p>
            <a:r>
              <a:rPr lang="en-US" altLang="zh-TW"/>
              <a:t>Diagnoses</a:t>
            </a:r>
          </a:p>
        </p:txBody>
      </p:sp>
      <p:sp>
        <p:nvSpPr>
          <p:cNvPr id="9219" name="內容版面配置區 2">
            <a:extLst>
              <a:ext uri="{FF2B5EF4-FFF2-40B4-BE49-F238E27FC236}">
                <a16:creationId xmlns:a16="http://schemas.microsoft.com/office/drawing/2014/main" id="{07F23A34-4675-4DBD-92F6-9EE35B856887}"/>
              </a:ext>
            </a:extLst>
          </p:cNvPr>
          <p:cNvSpPr>
            <a:spLocks noGrp="1" noChangeArrowheads="1"/>
          </p:cNvSpPr>
          <p:nvPr>
            <p:ph idx="1"/>
          </p:nvPr>
        </p:nvSpPr>
        <p:spPr/>
        <p:txBody>
          <a:bodyPr/>
          <a:lstStyle/>
          <a:p>
            <a:r>
              <a:rPr lang="en-US" altLang="zh-TW"/>
              <a:t>Essential to obtain exposure history to get Dx</a:t>
            </a:r>
          </a:p>
          <a:p>
            <a:endParaRPr lang="en-US" altLang="zh-TW"/>
          </a:p>
          <a:p>
            <a:r>
              <a:rPr lang="en-US" altLang="zh-TW"/>
              <a:t>DDx</a:t>
            </a:r>
          </a:p>
          <a:p>
            <a:pPr lvl="1"/>
            <a:r>
              <a:rPr lang="en-US" altLang="zh-TW"/>
              <a:t>Bites / venomous stings of aquatic organisms</a:t>
            </a:r>
          </a:p>
        </p:txBody>
      </p:sp>
      <p:sp>
        <p:nvSpPr>
          <p:cNvPr id="2" name="投影片編號版面配置區 1">
            <a:extLst>
              <a:ext uri="{FF2B5EF4-FFF2-40B4-BE49-F238E27FC236}">
                <a16:creationId xmlns:a16="http://schemas.microsoft.com/office/drawing/2014/main" id="{A14380D5-1198-4045-BE7F-FCE255E010CB}"/>
              </a:ext>
            </a:extLst>
          </p:cNvPr>
          <p:cNvSpPr>
            <a:spLocks noGrp="1"/>
          </p:cNvSpPr>
          <p:nvPr>
            <p:ph type="sldNum" sz="quarter" idx="12"/>
          </p:nvPr>
        </p:nvSpPr>
        <p:spPr/>
        <p:txBody>
          <a:bodyPr/>
          <a:lstStyle/>
          <a:p>
            <a:fld id="{DFDFFED4-3A91-4533-A0EE-563BCE94EED5}" type="slidenum">
              <a:rPr lang="zh-TW" altLang="en-US" smtClean="0"/>
              <a:t>25</a:t>
            </a:fld>
            <a:endParaRPr lang="zh-TW" altLang="en-US"/>
          </a:p>
        </p:txBody>
      </p:sp>
    </p:spTree>
    <p:extLst>
      <p:ext uri="{BB962C8B-B14F-4D97-AF65-F5344CB8AC3E}">
        <p14:creationId xmlns:p14="http://schemas.microsoft.com/office/powerpoint/2010/main" val="318732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4A9878DF-16BB-496C-BF81-4CF633B41685}"/>
              </a:ext>
            </a:extLst>
          </p:cNvPr>
          <p:cNvSpPr>
            <a:spLocks noGrp="1" noChangeArrowheads="1"/>
          </p:cNvSpPr>
          <p:nvPr>
            <p:ph type="title"/>
          </p:nvPr>
        </p:nvSpPr>
        <p:spPr/>
        <p:txBody>
          <a:bodyPr/>
          <a:lstStyle/>
          <a:p>
            <a:pPr eaLnBrk="1" hangingPunct="1"/>
            <a:r>
              <a:rPr lang="en-US" altLang="zh-TW"/>
              <a:t>Water exposure infection</a:t>
            </a:r>
            <a:endParaRPr lang="zh-TW" altLang="en-US"/>
          </a:p>
        </p:txBody>
      </p:sp>
      <p:sp>
        <p:nvSpPr>
          <p:cNvPr id="10243" name="內容版面配置區 2">
            <a:extLst>
              <a:ext uri="{FF2B5EF4-FFF2-40B4-BE49-F238E27FC236}">
                <a16:creationId xmlns:a16="http://schemas.microsoft.com/office/drawing/2014/main" id="{D33A2DC8-3B44-40B5-8F77-CD5A580FB62C}"/>
              </a:ext>
            </a:extLst>
          </p:cNvPr>
          <p:cNvSpPr>
            <a:spLocks noGrp="1" noChangeArrowheads="1"/>
          </p:cNvSpPr>
          <p:nvPr>
            <p:ph idx="1"/>
          </p:nvPr>
        </p:nvSpPr>
        <p:spPr/>
        <p:txBody>
          <a:bodyPr>
            <a:normAutofit/>
          </a:bodyPr>
          <a:lstStyle/>
          <a:p>
            <a:pPr eaLnBrk="1" hangingPunct="1"/>
            <a:r>
              <a:rPr lang="en-US" altLang="zh-TW" dirty="0"/>
              <a:t>AVEEM</a:t>
            </a:r>
          </a:p>
          <a:p>
            <a:pPr lvl="1" eaLnBrk="1" hangingPunct="1"/>
            <a:r>
              <a:rPr lang="en-US" altLang="zh-TW" dirty="0" err="1"/>
              <a:t>Areomonas</a:t>
            </a:r>
            <a:endParaRPr lang="en-US" altLang="zh-TW" dirty="0"/>
          </a:p>
          <a:p>
            <a:pPr lvl="2"/>
            <a:r>
              <a:rPr lang="en-US" altLang="zh-TW" dirty="0"/>
              <a:t>Most commonly GE</a:t>
            </a:r>
          </a:p>
          <a:p>
            <a:pPr lvl="2"/>
            <a:r>
              <a:rPr lang="en-US" altLang="zh-TW" dirty="0"/>
              <a:t>Can cause wound infection</a:t>
            </a:r>
          </a:p>
          <a:p>
            <a:pPr lvl="1" eaLnBrk="1" hangingPunct="1"/>
            <a:r>
              <a:rPr lang="en-US" altLang="zh-TW" dirty="0" err="1"/>
              <a:t>Vibro</a:t>
            </a:r>
            <a:r>
              <a:rPr lang="en-US" altLang="zh-TW" dirty="0"/>
              <a:t> vulnificus</a:t>
            </a:r>
          </a:p>
          <a:p>
            <a:pPr lvl="2"/>
            <a:r>
              <a:rPr lang="en-US" altLang="zh-TW" dirty="0"/>
              <a:t>Necrotizing infection</a:t>
            </a:r>
          </a:p>
          <a:p>
            <a:pPr lvl="1" eaLnBrk="1" hangingPunct="1"/>
            <a:r>
              <a:rPr lang="en-US" altLang="zh-TW" dirty="0" err="1"/>
              <a:t>Edwardsiella</a:t>
            </a:r>
            <a:r>
              <a:rPr lang="en-US" altLang="zh-TW" dirty="0"/>
              <a:t> </a:t>
            </a:r>
            <a:r>
              <a:rPr lang="en-US" altLang="zh-TW" dirty="0" err="1"/>
              <a:t>Tarda</a:t>
            </a:r>
            <a:endParaRPr lang="en-US" altLang="zh-TW" dirty="0"/>
          </a:p>
          <a:p>
            <a:pPr lvl="1" eaLnBrk="1" hangingPunct="1"/>
            <a:r>
              <a:rPr lang="en-US" altLang="zh-TW" dirty="0" err="1"/>
              <a:t>Erysipelothrix</a:t>
            </a:r>
            <a:endParaRPr lang="en-US" altLang="zh-TW" dirty="0"/>
          </a:p>
          <a:p>
            <a:pPr lvl="2"/>
            <a:r>
              <a:rPr lang="en-US" altLang="zh-TW" dirty="0"/>
              <a:t>Wide spread in different animals and aquatic condition</a:t>
            </a:r>
          </a:p>
          <a:p>
            <a:pPr lvl="2"/>
            <a:r>
              <a:rPr lang="en-US" altLang="zh-TW" dirty="0"/>
              <a:t>Can cause cellulitis</a:t>
            </a:r>
          </a:p>
          <a:p>
            <a:pPr lvl="1" eaLnBrk="1" hangingPunct="1"/>
            <a:r>
              <a:rPr lang="en-US" altLang="zh-TW" dirty="0" err="1"/>
              <a:t>Myobacterium</a:t>
            </a:r>
            <a:r>
              <a:rPr lang="en-US" altLang="zh-TW" dirty="0"/>
              <a:t> </a:t>
            </a:r>
            <a:r>
              <a:rPr lang="en-US" altLang="zh-TW" dirty="0" err="1"/>
              <a:t>Marinum</a:t>
            </a:r>
            <a:endParaRPr lang="en-US" altLang="zh-TW" dirty="0"/>
          </a:p>
          <a:p>
            <a:pPr eaLnBrk="1" hangingPunct="1"/>
            <a:endParaRPr lang="zh-TW" altLang="en-US" dirty="0"/>
          </a:p>
        </p:txBody>
      </p:sp>
      <p:sp>
        <p:nvSpPr>
          <p:cNvPr id="2" name="投影片編號版面配置區 1">
            <a:extLst>
              <a:ext uri="{FF2B5EF4-FFF2-40B4-BE49-F238E27FC236}">
                <a16:creationId xmlns:a16="http://schemas.microsoft.com/office/drawing/2014/main" id="{201F72C0-DC94-4382-8575-890ED275E0DD}"/>
              </a:ext>
            </a:extLst>
          </p:cNvPr>
          <p:cNvSpPr>
            <a:spLocks noGrp="1"/>
          </p:cNvSpPr>
          <p:nvPr>
            <p:ph type="sldNum" sz="quarter" idx="12"/>
          </p:nvPr>
        </p:nvSpPr>
        <p:spPr/>
        <p:txBody>
          <a:bodyPr/>
          <a:lstStyle/>
          <a:p>
            <a:fld id="{DFDFFED4-3A91-4533-A0EE-563BCE94EED5}" type="slidenum">
              <a:rPr lang="zh-TW" altLang="en-US" smtClean="0"/>
              <a:t>26</a:t>
            </a:fld>
            <a:endParaRPr lang="zh-TW" altLang="en-US"/>
          </a:p>
        </p:txBody>
      </p:sp>
    </p:spTree>
    <p:extLst>
      <p:ext uri="{BB962C8B-B14F-4D97-AF65-F5344CB8AC3E}">
        <p14:creationId xmlns:p14="http://schemas.microsoft.com/office/powerpoint/2010/main" val="74848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914EBBF-32AB-485E-99A5-959350D9AA04}"/>
              </a:ext>
            </a:extLst>
          </p:cNvPr>
          <p:cNvSpPr>
            <a:spLocks noGrp="1" noChangeArrowheads="1"/>
          </p:cNvSpPr>
          <p:nvPr>
            <p:ph type="title"/>
          </p:nvPr>
        </p:nvSpPr>
        <p:spPr/>
        <p:txBody>
          <a:bodyPr/>
          <a:lstStyle/>
          <a:p>
            <a:r>
              <a:rPr lang="en-US" altLang="zh-TW"/>
              <a:t>Treatment</a:t>
            </a:r>
            <a:endParaRPr lang="zh-TW" altLang="en-US"/>
          </a:p>
        </p:txBody>
      </p:sp>
      <p:sp>
        <p:nvSpPr>
          <p:cNvPr id="11267" name="內容版面配置區 2">
            <a:extLst>
              <a:ext uri="{FF2B5EF4-FFF2-40B4-BE49-F238E27FC236}">
                <a16:creationId xmlns:a16="http://schemas.microsoft.com/office/drawing/2014/main" id="{3228B6E6-D31C-4DF8-9B97-D116B06484F3}"/>
              </a:ext>
            </a:extLst>
          </p:cNvPr>
          <p:cNvSpPr>
            <a:spLocks noGrp="1" noChangeArrowheads="1"/>
          </p:cNvSpPr>
          <p:nvPr>
            <p:ph idx="1"/>
          </p:nvPr>
        </p:nvSpPr>
        <p:spPr/>
        <p:txBody>
          <a:bodyPr/>
          <a:lstStyle/>
          <a:p>
            <a:r>
              <a:rPr lang="en-US" altLang="zh-TW"/>
              <a:t>Wound dressing</a:t>
            </a:r>
          </a:p>
          <a:p>
            <a:r>
              <a:rPr lang="en-US" altLang="zh-TW"/>
              <a:t>Tetanus</a:t>
            </a:r>
          </a:p>
          <a:p>
            <a:r>
              <a:rPr lang="en-US" altLang="zh-TW"/>
              <a:t>Antibiotics</a:t>
            </a:r>
          </a:p>
          <a:p>
            <a:r>
              <a:rPr lang="en-US" altLang="zh-TW"/>
              <a:t>Surgical consultation if potential necrotizing infections</a:t>
            </a:r>
            <a:endParaRPr lang="zh-TW" altLang="en-US"/>
          </a:p>
        </p:txBody>
      </p:sp>
      <p:sp>
        <p:nvSpPr>
          <p:cNvPr id="2" name="投影片編號版面配置區 1">
            <a:extLst>
              <a:ext uri="{FF2B5EF4-FFF2-40B4-BE49-F238E27FC236}">
                <a16:creationId xmlns:a16="http://schemas.microsoft.com/office/drawing/2014/main" id="{6AEC7210-1EE8-4214-8CB7-90B29EEE4139}"/>
              </a:ext>
            </a:extLst>
          </p:cNvPr>
          <p:cNvSpPr>
            <a:spLocks noGrp="1"/>
          </p:cNvSpPr>
          <p:nvPr>
            <p:ph type="sldNum" sz="quarter" idx="12"/>
          </p:nvPr>
        </p:nvSpPr>
        <p:spPr/>
        <p:txBody>
          <a:bodyPr/>
          <a:lstStyle/>
          <a:p>
            <a:fld id="{DFDFFED4-3A91-4533-A0EE-563BCE94EED5}" type="slidenum">
              <a:rPr lang="zh-TW" altLang="en-US" smtClean="0"/>
              <a:t>27</a:t>
            </a:fld>
            <a:endParaRPr lang="zh-TW" altLang="en-US"/>
          </a:p>
        </p:txBody>
      </p:sp>
    </p:spTree>
    <p:extLst>
      <p:ext uri="{BB962C8B-B14F-4D97-AF65-F5344CB8AC3E}">
        <p14:creationId xmlns:p14="http://schemas.microsoft.com/office/powerpoint/2010/main" val="259296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BE6D3787-D4E7-402E-AA90-1EA5B7CB6AAD}"/>
              </a:ext>
            </a:extLst>
          </p:cNvPr>
          <p:cNvSpPr>
            <a:spLocks noGrp="1" noChangeArrowheads="1"/>
          </p:cNvSpPr>
          <p:nvPr>
            <p:ph type="title"/>
          </p:nvPr>
        </p:nvSpPr>
        <p:spPr/>
        <p:txBody>
          <a:bodyPr/>
          <a:lstStyle/>
          <a:p>
            <a:r>
              <a:rPr lang="en-US" altLang="zh-TW" dirty="0"/>
              <a:t>Antibiotics</a:t>
            </a:r>
            <a:endParaRPr lang="zh-TW" altLang="en-US" dirty="0"/>
          </a:p>
        </p:txBody>
      </p:sp>
      <p:sp>
        <p:nvSpPr>
          <p:cNvPr id="12291" name="內容版面配置區 2">
            <a:extLst>
              <a:ext uri="{FF2B5EF4-FFF2-40B4-BE49-F238E27FC236}">
                <a16:creationId xmlns:a16="http://schemas.microsoft.com/office/drawing/2014/main" id="{592747C6-F2D6-4737-9734-668C2C8563C1}"/>
              </a:ext>
            </a:extLst>
          </p:cNvPr>
          <p:cNvSpPr>
            <a:spLocks noGrp="1" noChangeArrowheads="1"/>
          </p:cNvSpPr>
          <p:nvPr>
            <p:ph idx="1"/>
          </p:nvPr>
        </p:nvSpPr>
        <p:spPr/>
        <p:txBody>
          <a:bodyPr/>
          <a:lstStyle/>
          <a:p>
            <a:r>
              <a:rPr lang="en-US" altLang="zh-TW" dirty="0"/>
              <a:t>Specific </a:t>
            </a:r>
            <a:r>
              <a:rPr lang="en-US" altLang="zh-TW" dirty="0">
                <a:solidFill>
                  <a:srgbClr val="FF0000"/>
                </a:solidFill>
              </a:rPr>
              <a:t>(</a:t>
            </a:r>
            <a:r>
              <a:rPr lang="en-US" altLang="zh-TW" dirty="0" err="1">
                <a:solidFill>
                  <a:srgbClr val="FF0000"/>
                </a:solidFill>
              </a:rPr>
              <a:t>Myobacterium</a:t>
            </a:r>
            <a:r>
              <a:rPr lang="en-US" altLang="zh-TW" dirty="0">
                <a:solidFill>
                  <a:srgbClr val="FF0000"/>
                </a:solidFill>
              </a:rPr>
              <a:t> </a:t>
            </a:r>
            <a:r>
              <a:rPr lang="en-US" altLang="zh-TW" dirty="0" err="1">
                <a:solidFill>
                  <a:srgbClr val="FF0000"/>
                </a:solidFill>
              </a:rPr>
              <a:t>marinum</a:t>
            </a:r>
            <a:r>
              <a:rPr lang="en-US" altLang="zh-TW" dirty="0">
                <a:solidFill>
                  <a:srgbClr val="FF0000"/>
                </a:solidFill>
              </a:rPr>
              <a:t>)</a:t>
            </a:r>
            <a:endParaRPr lang="en-US" altLang="zh-TW" dirty="0"/>
          </a:p>
          <a:p>
            <a:pPr lvl="1"/>
            <a:r>
              <a:rPr lang="en-US" altLang="zh-TW" dirty="0"/>
              <a:t>Dual therapy </a:t>
            </a:r>
          </a:p>
          <a:p>
            <a:pPr lvl="2"/>
            <a:r>
              <a:rPr lang="en-US" altLang="zh-TW" dirty="0"/>
              <a:t>Clarithromycin + ethambutol / rifampin</a:t>
            </a:r>
          </a:p>
          <a:p>
            <a:pPr lvl="1"/>
            <a:r>
              <a:rPr lang="en-US" altLang="zh-TW" dirty="0"/>
              <a:t>Mono therapy (superficial infections)</a:t>
            </a:r>
          </a:p>
          <a:p>
            <a:pPr lvl="2"/>
            <a:r>
              <a:rPr lang="en-US" altLang="zh-TW" dirty="0"/>
              <a:t>Clarithromycin / doxycycline / </a:t>
            </a:r>
            <a:r>
              <a:rPr lang="en-US" altLang="zh-TW" dirty="0" err="1"/>
              <a:t>septrin</a:t>
            </a:r>
            <a:endParaRPr lang="zh-TW" altLang="en-US" dirty="0"/>
          </a:p>
        </p:txBody>
      </p:sp>
      <p:sp>
        <p:nvSpPr>
          <p:cNvPr id="2" name="投影片編號版面配置區 1">
            <a:extLst>
              <a:ext uri="{FF2B5EF4-FFF2-40B4-BE49-F238E27FC236}">
                <a16:creationId xmlns:a16="http://schemas.microsoft.com/office/drawing/2014/main" id="{DB42DF61-F73A-49AB-8DD7-B76CDB2DDA40}"/>
              </a:ext>
            </a:extLst>
          </p:cNvPr>
          <p:cNvSpPr>
            <a:spLocks noGrp="1"/>
          </p:cNvSpPr>
          <p:nvPr>
            <p:ph type="sldNum" sz="quarter" idx="12"/>
          </p:nvPr>
        </p:nvSpPr>
        <p:spPr/>
        <p:txBody>
          <a:bodyPr/>
          <a:lstStyle/>
          <a:p>
            <a:fld id="{DFDFFED4-3A91-4533-A0EE-563BCE94EED5}" type="slidenum">
              <a:rPr lang="zh-TW" altLang="en-US" smtClean="0"/>
              <a:t>28</a:t>
            </a:fld>
            <a:endParaRPr lang="zh-TW" altLang="en-US"/>
          </a:p>
        </p:txBody>
      </p:sp>
    </p:spTree>
    <p:extLst>
      <p:ext uri="{BB962C8B-B14F-4D97-AF65-F5344CB8AC3E}">
        <p14:creationId xmlns:p14="http://schemas.microsoft.com/office/powerpoint/2010/main" val="245961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792CD6D3-6AC0-4D53-9FD9-990D78304DD5}"/>
              </a:ext>
            </a:extLst>
          </p:cNvPr>
          <p:cNvSpPr>
            <a:spLocks noGrp="1" noChangeArrowheads="1"/>
          </p:cNvSpPr>
          <p:nvPr>
            <p:ph type="title"/>
          </p:nvPr>
        </p:nvSpPr>
        <p:spPr/>
        <p:txBody>
          <a:bodyPr/>
          <a:lstStyle/>
          <a:p>
            <a:r>
              <a:rPr lang="en-US" altLang="zh-TW"/>
              <a:t>Complications</a:t>
            </a:r>
            <a:endParaRPr lang="zh-TW" altLang="en-US"/>
          </a:p>
        </p:txBody>
      </p:sp>
      <p:sp>
        <p:nvSpPr>
          <p:cNvPr id="13315" name="內容版面配置區 2">
            <a:extLst>
              <a:ext uri="{FF2B5EF4-FFF2-40B4-BE49-F238E27FC236}">
                <a16:creationId xmlns:a16="http://schemas.microsoft.com/office/drawing/2014/main" id="{03FBBF78-C653-4534-90B5-7D3509A39603}"/>
              </a:ext>
            </a:extLst>
          </p:cNvPr>
          <p:cNvSpPr>
            <a:spLocks noGrp="1" noChangeArrowheads="1"/>
          </p:cNvSpPr>
          <p:nvPr>
            <p:ph idx="1"/>
          </p:nvPr>
        </p:nvSpPr>
        <p:spPr/>
        <p:txBody>
          <a:bodyPr/>
          <a:lstStyle/>
          <a:p>
            <a:r>
              <a:rPr lang="en-US" altLang="zh-TW"/>
              <a:t>Tenosynovitis</a:t>
            </a:r>
          </a:p>
          <a:p>
            <a:r>
              <a:rPr lang="en-US" altLang="zh-TW"/>
              <a:t>Arthritis</a:t>
            </a:r>
          </a:p>
          <a:p>
            <a:r>
              <a:rPr lang="en-US" altLang="zh-TW"/>
              <a:t>Osteomyelitis</a:t>
            </a:r>
          </a:p>
          <a:p>
            <a:r>
              <a:rPr lang="en-US" altLang="zh-TW"/>
              <a:t>Disseminated infection (immunocompromised)</a:t>
            </a:r>
            <a:endParaRPr lang="zh-TW" altLang="en-US"/>
          </a:p>
        </p:txBody>
      </p:sp>
      <p:sp>
        <p:nvSpPr>
          <p:cNvPr id="2" name="投影片編號版面配置區 1">
            <a:extLst>
              <a:ext uri="{FF2B5EF4-FFF2-40B4-BE49-F238E27FC236}">
                <a16:creationId xmlns:a16="http://schemas.microsoft.com/office/drawing/2014/main" id="{AACC16C5-3CAE-4A76-A32D-9EDCD8B00420}"/>
              </a:ext>
            </a:extLst>
          </p:cNvPr>
          <p:cNvSpPr>
            <a:spLocks noGrp="1"/>
          </p:cNvSpPr>
          <p:nvPr>
            <p:ph type="sldNum" sz="quarter" idx="12"/>
          </p:nvPr>
        </p:nvSpPr>
        <p:spPr/>
        <p:txBody>
          <a:bodyPr/>
          <a:lstStyle/>
          <a:p>
            <a:fld id="{DFDFFED4-3A91-4533-A0EE-563BCE94EED5}" type="slidenum">
              <a:rPr lang="zh-TW" altLang="en-US" smtClean="0"/>
              <a:t>29</a:t>
            </a:fld>
            <a:endParaRPr lang="zh-TW" altLang="en-US"/>
          </a:p>
        </p:txBody>
      </p:sp>
    </p:spTree>
    <p:extLst>
      <p:ext uri="{BB962C8B-B14F-4D97-AF65-F5344CB8AC3E}">
        <p14:creationId xmlns:p14="http://schemas.microsoft.com/office/powerpoint/2010/main" val="167319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71BDA5-23F3-4318-BDB3-B22287E26E5D}"/>
              </a:ext>
            </a:extLst>
          </p:cNvPr>
          <p:cNvSpPr>
            <a:spLocks noGrp="1"/>
          </p:cNvSpPr>
          <p:nvPr>
            <p:ph type="title"/>
          </p:nvPr>
        </p:nvSpPr>
        <p:spPr/>
        <p:txBody>
          <a:bodyPr/>
          <a:lstStyle/>
          <a:p>
            <a:r>
              <a:rPr lang="en-US" altLang="zh-TW" dirty="0"/>
              <a:t>Question 1</a:t>
            </a:r>
            <a:endParaRPr lang="zh-TW" altLang="en-US" dirty="0"/>
          </a:p>
        </p:txBody>
      </p:sp>
      <p:sp>
        <p:nvSpPr>
          <p:cNvPr id="3" name="內容版面配置區 2">
            <a:extLst>
              <a:ext uri="{FF2B5EF4-FFF2-40B4-BE49-F238E27FC236}">
                <a16:creationId xmlns:a16="http://schemas.microsoft.com/office/drawing/2014/main" id="{1052C650-18D5-4F19-A5E3-82623C3CA3CF}"/>
              </a:ext>
            </a:extLst>
          </p:cNvPr>
          <p:cNvSpPr>
            <a:spLocks noGrp="1"/>
          </p:cNvSpPr>
          <p:nvPr>
            <p:ph idx="1"/>
          </p:nvPr>
        </p:nvSpPr>
        <p:spPr/>
        <p:txBody>
          <a:bodyPr>
            <a:normAutofit lnSpcReduction="10000"/>
          </a:bodyPr>
          <a:lstStyle/>
          <a:p>
            <a:r>
              <a:rPr lang="en-US" altLang="zh-TW" dirty="0"/>
              <a:t>What are the important aspect for assessment for snake bite?</a:t>
            </a:r>
          </a:p>
          <a:p>
            <a:pPr lvl="1"/>
            <a:r>
              <a:rPr lang="en-US" altLang="zh-TW" dirty="0"/>
              <a:t>Snake identification  (photos / dead snake)</a:t>
            </a:r>
          </a:p>
          <a:p>
            <a:pPr lvl="1"/>
            <a:r>
              <a:rPr lang="en-US" altLang="zh-TW" dirty="0"/>
              <a:t>Wound condition  (look for fang marks and local symptoms)</a:t>
            </a:r>
          </a:p>
          <a:p>
            <a:pPr lvl="1"/>
            <a:r>
              <a:rPr lang="en-US" altLang="zh-TW" dirty="0"/>
              <a:t>Envenomation toxidrome   (coagulopathy / ptosis / neurological symptoms)</a:t>
            </a:r>
          </a:p>
          <a:p>
            <a:endParaRPr lang="en-US" altLang="zh-TW" dirty="0"/>
          </a:p>
          <a:p>
            <a:r>
              <a:rPr lang="en-US" altLang="zh-TW" dirty="0"/>
              <a:t>What are the important treatments?</a:t>
            </a:r>
          </a:p>
          <a:p>
            <a:pPr lvl="1"/>
            <a:r>
              <a:rPr lang="en-US" altLang="zh-TW" dirty="0"/>
              <a:t>ATT</a:t>
            </a:r>
          </a:p>
          <a:p>
            <a:pPr lvl="1"/>
            <a:r>
              <a:rPr lang="en-US" altLang="zh-TW" dirty="0"/>
              <a:t>Wound dressing</a:t>
            </a:r>
          </a:p>
          <a:p>
            <a:pPr lvl="1"/>
            <a:r>
              <a:rPr lang="en-US" altLang="zh-TW" dirty="0"/>
              <a:t>Consider antibiotics</a:t>
            </a:r>
          </a:p>
          <a:p>
            <a:pPr lvl="1"/>
            <a:r>
              <a:rPr lang="en-US" altLang="zh-TW" dirty="0"/>
              <a:t>analgesics</a:t>
            </a:r>
          </a:p>
          <a:p>
            <a:pPr lvl="1"/>
            <a:r>
              <a:rPr lang="en-US" altLang="zh-TW" dirty="0"/>
              <a:t>Consider antivenom</a:t>
            </a:r>
            <a:endParaRPr lang="zh-TW" altLang="en-US" dirty="0"/>
          </a:p>
        </p:txBody>
      </p:sp>
      <p:sp>
        <p:nvSpPr>
          <p:cNvPr id="4" name="投影片編號版面配置區 3">
            <a:extLst>
              <a:ext uri="{FF2B5EF4-FFF2-40B4-BE49-F238E27FC236}">
                <a16:creationId xmlns:a16="http://schemas.microsoft.com/office/drawing/2014/main" id="{BC87DB17-549A-478E-A19E-5EA3F7983EDD}"/>
              </a:ext>
            </a:extLst>
          </p:cNvPr>
          <p:cNvSpPr>
            <a:spLocks noGrp="1"/>
          </p:cNvSpPr>
          <p:nvPr>
            <p:ph type="sldNum" sz="quarter" idx="12"/>
          </p:nvPr>
        </p:nvSpPr>
        <p:spPr/>
        <p:txBody>
          <a:bodyPr/>
          <a:lstStyle/>
          <a:p>
            <a:fld id="{DFDFFED4-3A91-4533-A0EE-563BCE94EED5}" type="slidenum">
              <a:rPr lang="zh-TW" altLang="en-US" smtClean="0"/>
              <a:t>3</a:t>
            </a:fld>
            <a:endParaRPr lang="zh-TW" altLang="en-US"/>
          </a:p>
        </p:txBody>
      </p:sp>
    </p:spTree>
    <p:extLst>
      <p:ext uri="{BB962C8B-B14F-4D97-AF65-F5344CB8AC3E}">
        <p14:creationId xmlns:p14="http://schemas.microsoft.com/office/powerpoint/2010/main" val="2255024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a:extLst>
              <a:ext uri="{FF2B5EF4-FFF2-40B4-BE49-F238E27FC236}">
                <a16:creationId xmlns:a16="http://schemas.microsoft.com/office/drawing/2014/main" id="{2A44606B-B913-473C-9EDD-E281F4E95B5F}"/>
              </a:ext>
            </a:extLst>
          </p:cNvPr>
          <p:cNvSpPr>
            <a:spLocks noGrp="1"/>
          </p:cNvSpPr>
          <p:nvPr>
            <p:ph type="title"/>
          </p:nvPr>
        </p:nvSpPr>
        <p:spPr/>
        <p:txBody>
          <a:bodyPr/>
          <a:lstStyle/>
          <a:p>
            <a:r>
              <a:rPr lang="en-US" altLang="zh-HK" dirty="0"/>
              <a:t>Question 5</a:t>
            </a:r>
            <a:endParaRPr lang="zh-HK" altLang="en-US" dirty="0"/>
          </a:p>
        </p:txBody>
      </p:sp>
      <p:sp>
        <p:nvSpPr>
          <p:cNvPr id="4099" name="內容版面配置區 2">
            <a:extLst>
              <a:ext uri="{FF2B5EF4-FFF2-40B4-BE49-F238E27FC236}">
                <a16:creationId xmlns:a16="http://schemas.microsoft.com/office/drawing/2014/main" id="{D7760EB1-4247-4367-B0BC-B766E6D10286}"/>
              </a:ext>
            </a:extLst>
          </p:cNvPr>
          <p:cNvSpPr>
            <a:spLocks noGrp="1"/>
          </p:cNvSpPr>
          <p:nvPr>
            <p:ph idx="1"/>
          </p:nvPr>
        </p:nvSpPr>
        <p:spPr/>
        <p:txBody>
          <a:bodyPr/>
          <a:lstStyle/>
          <a:p>
            <a:r>
              <a:rPr lang="en-US" altLang="zh-HK" dirty="0"/>
              <a:t>A 45 year old lady attempted suicide by hanging. She was discovered and rescued  by her husband. She was brought to AED. </a:t>
            </a:r>
            <a:endParaRPr lang="zh-HK" altLang="en-US" dirty="0"/>
          </a:p>
        </p:txBody>
      </p:sp>
      <p:sp>
        <p:nvSpPr>
          <p:cNvPr id="2" name="投影片編號版面配置區 1">
            <a:extLst>
              <a:ext uri="{FF2B5EF4-FFF2-40B4-BE49-F238E27FC236}">
                <a16:creationId xmlns:a16="http://schemas.microsoft.com/office/drawing/2014/main" id="{2A3DEE3B-01B9-4716-BC0B-B79A812E3373}"/>
              </a:ext>
            </a:extLst>
          </p:cNvPr>
          <p:cNvSpPr>
            <a:spLocks noGrp="1"/>
          </p:cNvSpPr>
          <p:nvPr>
            <p:ph type="sldNum" sz="quarter" idx="12"/>
          </p:nvPr>
        </p:nvSpPr>
        <p:spPr/>
        <p:txBody>
          <a:bodyPr/>
          <a:lstStyle/>
          <a:p>
            <a:fld id="{DFDFFED4-3A91-4533-A0EE-563BCE94EED5}" type="slidenum">
              <a:rPr lang="zh-TW" altLang="en-US" smtClean="0"/>
              <a:t>30</a:t>
            </a:fld>
            <a:endParaRPr lang="zh-TW" altLang="en-US"/>
          </a:p>
        </p:txBody>
      </p:sp>
    </p:spTree>
    <p:extLst>
      <p:ext uri="{BB962C8B-B14F-4D97-AF65-F5344CB8AC3E}">
        <p14:creationId xmlns:p14="http://schemas.microsoft.com/office/powerpoint/2010/main" val="1144091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id="{3841EDB1-9A1F-47C2-BB0B-3C186D05F26E}"/>
              </a:ext>
            </a:extLst>
          </p:cNvPr>
          <p:cNvSpPr>
            <a:spLocks noGrp="1"/>
          </p:cNvSpPr>
          <p:nvPr>
            <p:ph type="title"/>
          </p:nvPr>
        </p:nvSpPr>
        <p:spPr/>
        <p:txBody>
          <a:bodyPr/>
          <a:lstStyle/>
          <a:p>
            <a:endParaRPr lang="en-US" altLang="zh-TW"/>
          </a:p>
        </p:txBody>
      </p:sp>
      <p:pic>
        <p:nvPicPr>
          <p:cNvPr id="3" name="內容版面配置區 2">
            <a:extLst>
              <a:ext uri="{FF2B5EF4-FFF2-40B4-BE49-F238E27FC236}">
                <a16:creationId xmlns:a16="http://schemas.microsoft.com/office/drawing/2014/main" id="{EE29CC86-078F-4225-A0FC-C2F14382C1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3640"/>
            <a:ext cx="5486400" cy="3657600"/>
          </a:xfrm>
        </p:spPr>
      </p:pic>
      <p:sp>
        <p:nvSpPr>
          <p:cNvPr id="5124" name="AutoShape 2" descr="data:image/jpeg;base64,/9j/4AAQSkZJRgABAQAAAQABAAD/2wCEAAkGBxQTEhUUExQUFhUVGBcaFxcXGBcWGhgcFxQaFxcXFxgYHCggGBwlHBcXITEhJSkrLi4uFx8zODMsNygtLisBCgoKDg0OGhAQGiwkHCQsLCwsLCwsLCwsLCwsLCwsLCwsLCwsLCwsLCwsLCwsLCwsLCwsLCwsLCwsLCwsLCw3LP/AABEIAMABBgMBIgACEQEDEQH/xAAcAAADAAMBAQEAAAAAAAAAAAADBAUBAgYABwj/xAAyEAABAwIDBgUEAwEAAwAAAAABAAIRAyEEMUEFElFhcfCBkaGxwRMi0eEGFPEyFVLC/8QAGQEAAwEBAQAAAAAAAAAAAAAAAQIDAAQF/8QAHxEBAQACAwEBAAMAAAAAAAAAAAECEQMhMRJBEzJh/9oADAMBAAIRAxEAPwD6GyYMRMWnLKyZZMCc4vHHWEKiEwuyotM+41Q4Rgh1QsLR6h7WbIMxy6R6GZ9E/i8YGi5XG7c/kLRIlHz1pNuV/kFnFc1WKf2ptPfJUh7i4wBdcuV7dEjpv4jh/wDqp4BdLTOql7BoblJoPj1VSnHhzQvi2Ea4l8jqPm6DSE259wt6xm3PJFoU79Pj9ShOobW6fweGyPYXRbPaAByUnBmwtaOitUH7oyMQpWuiY6h1jLa5ftN04AAGqWaYC8KkHvwRLYeaTaURtSClGYjU6LFSvOSwa2cdfJIY6mcgiUnnLTvJef5lb0ZNVNeyxUXaFK1gukdT4KXi6cpab1zBeW95LLMQb+qYxlCSdFKc0gme72S2bVxy0p08RnZaOcbSLfmECk6PL2W7qshLpf62HibtPMKbhWQ2DeO/lUK2S0p0bievsE0vSOcm9hFpEEILzJ+fhOPA3Uq5s3KeI5UlWN0MiAt6wugVTAJP6H56rowmnJyVzu1n/eV5Dxn3E9V5JtPT9JYaDlfP0MH2KYhDw7OA7z90wQum1zxoGpHadbcEqo2muf8A5KHFhCEptOG/ku2TcArisUS6SV1OL2O97iYKSq7Afqku8lcZI5J9BdD/AB3ZQH3FEo7G+66rgtpiFLLpXDH6Za3PIQUbIwlcNXuYuE0+AZ4rVbCdNabfdOURB5fpJvBs6f8A1GkZpkVAZB5f6ktVxwV2GACLdFRpV7RwUTDibDIZfjrZP0mmSFNXUVhXtE3TNCoMj55qVQB/0Jw1YmyOy/KpUY0iAYSr6UZJL60cUg/bZafua4aI7acdvi/Tq+a3e/JR6e0rm+UeqYpYkHW6AXCwzVrQLKXWrkujvJNVqluKSeYQuzYyE8Y30UatT3jKtV73SBpxJPNFtJ9U8OXfqs02/tEcyZnuyzSgjglyUw8bfTkd8FpWEWCYJF+f4SpfJ7+UIGQGIf6pZ77ItXO3glHuVsY5cw3pPFZJslLOzV545cvXIY4FryvLosbs8PMryTQfNfoHDFM7nNJMTVOqr5RzynKDOKW2rhQWrZlWFpiK0pNXZ9opwDeCWxWBbwVd7UtVCrKDkdobN4Lhtsh7XGV9UxYXI7d2eHA2S5YTLtXDOzpzWw8ZvCNQVe3d4TwK5JlM0qoIyOa6mhUt1UMo6OLIyGacQVkiBzGq0ovm+qPWbbLh35KTpnguEfJGc9x8qtSIFzmomCJmB0/as0TPK/x35IWGx7ilTHwiOGd0vSqiREA2TL4PAHp4XQbRatx9kNzWnNFqO0IEnWEMN142/wB71Wp487DgXnSNLpZ1Mi+Z7CbFOB14obKXGO+qzSlf7RaLtJ6XWwxBtJF0R4AOp+FPxjhvTG9HDwHkgbUpx3Lvql61PI+i1ZVJB9roYqG9ssvPNYlxDqUoBOpiw5BLfSAteBH5PujMdebydPTwQ6rp+3mcui1Nj0D9S7o8MytHC5zjL0WcPhjPICI8VriXGc4CEg56KVnd+6UPEpiuYE+CWcbeKvi4uRoXZFCey4RWi61rui6rfHNJu7EJDQvKc9xJusqWln3gLZpWkrwzztwXW88cOWsrVjrCyyClFq4oDwmHFCcjDJ1WneSo212iCrGNfC5nalUkEJ4Mc3i8MC7JDondKYc661aAVDk9dPHL6JSqQYVJjgQFOMhO4Z/2+KhY6cb+NsOyHTKt0G69379FAw9YEwePwVaw9SCNe/8AUlXwnSlh6UcO+HeiMQdcgemWQ8fJKtxAPz35phjjNyB7+CA0N7wbACOFrwMiiUGZWz4W1tkvPgx7jv1Rqbb8/ZFqw7D6ehQ3NFsreX7Cbjh8INWbkxw+Fk0vEtkHp/tlJxFN4t9xE3MjwlXqgOkX/V/L2SjWC51j4hBTHIi6Ytr69EF2Vx6nhx0TT4BJIkcyJt2fJCqNkyctARpCA7LkSOuZ9c+8lo4QR8H0yR6zfYZ9+6WrF28N3LXWYJTaDYgsOZ9+CWe8fdOnfyiF9vPK3FLVrZAe/ijotpfFOEeCSc5GxLrlKze+QVcZpyZ93Q9KiS0mMknWkldnsqix1KBChbS2cWOMZJPrvtT+PU6SarRZZQ67oMFeT7T6fcwi0whAQitXS85s4ZevkVqXLdDIQFq5AeUchK13IjEzHvUDGtsVcxYlRdomGlOaOXxL7lKDFQbprHUySp1WnGa5OS9uzil0rjFNcM0SliIUBhniET6rgBaw5pFrVv6wgibcR798Ug/az6bm7rnRw5FAbiZZE+3eqUZU++dBHZhSyvbow18vo2zaoqNDwdPM8v8AVWZTtnnymFx2ztqClLXgtIN9dYV2ltZhgh2gOnzqt9DcLPFSoN3L8/5xTFESOql/+UpmIvGQBFpHoqDa4IA/IOsZ/Cwd67MNB1jvv1WrxmRN+B52SorGSDfvQZ9hbF/U3tGnOfD1QC41q8xNxz8kjin7uQN7yL92TVYZ5cwOHY9uCn4moAQIFsoy7z8lm0GDfOPDQHRecba5aZyl61WOmZCA58EnT9ZZJpBo7qkeU/lLvq/byOiHiq50Fjl7FJVahzTSJ2s1KnHu6Vr1/myG+vPmtBTnNNITK1oTKj7RrnTJVcW6BHFSsVT+1Uc1H2Ft51IxNl152i2ozmvlO/DpXQ4PaQLRBupZY7V4eb8qntBkmQsImHrtLbrypJ0ln/bp9uaFkNWWBecruJkLzx1XgvPWYu8pHEOTtYqXinppGLVSoG1HX6KxWcpGKG89DO6xUwm6nHDSUDG7ILguhw+GGaeFGy47XdjdPnlfCupi4mElUJMgSBmV3u0sCCDx7suaxmy924Hghs078c4+k6eXsmcPhnHIHvmnf6jps0+MlVsG0gRx04dFG5O3Djkm0d7arRIyynjGQ9B5LcvcbEdYNhlpp3wXSVAQwS0kdO+yi4DAue2N2ABAgDImZNr5laHtmnN0hrmbQcr8M1Zw2Nc2BLgNLZ+WaYpbEIMAXGmR8J6px2w3FvG+Xkeyj6GWUj1LajQPuA5WPTr6J6jtljgLgnr4Ll8dgqrftIiJ08h3xKlOrEQHSOseh1WJfmu6q40Gbx5de+qSxOJB19PVco/GxlfvREwu1Y/6H6TTRKuOG/fXmeHJDqN424JWhtRoIiedu48Ey2qHXz8UdhYFUpmOaVfS42VaiPX2QalAZhHeia2mNw8Gc16sBpmqFRkJDEMRnbZdRMrNk3U3bVYBsKliHholczj6peSreOHKp9RFw0hC3UxQQiajTc4ixXlvgVlMz9Hs/IXqzVuwXPn8fC9VKoiCxYJz4adwtmrSq5GAVxDlMrqjVSNdipC7TMQYClU3yU9td8NjjZK4OhxUOe/jq4J+qOGTjJCVwzVRpULLmXScXvO791vQwBdmPSOCr/1+80w2kseZa8QjhBe3ktsPsoaCPAeCtf179fx+vVN4ehCX5P8AypJ2QHQHXCqYbZ7W2AiE02n5o1KmB9oEQBblkPYo6hLyXwD+oDmED+rBKpbqE8WQ0H3UvFYMOEEBR8VsinukOaI1ESMuHFdI4JGtSk3z78kTTJx2L/ilI/8AI3Z4aeCiYv8AjbgftMieQI/P6X0Woz05fhSsZQLtOmnv4rGl7cHW2HVGUeNksHVaX/QI55j0XbHDujpoeSXq4OeqXSu+vXN0NskBN0drtOfotcdstjtI4kKHjtnPp/cDvN4j8LaLcteuhOKaTnnklMU8KFQrGRdM4ivu0ySblUwifJySxN2ni5MBTQ1auMmVneVHHsLcuiNbC8AtwEdAZoLy3wrCvI6Z+lQL+C0qlbtOSHiCqRIJpWlQrZqFVcnKBUckq70xVck8S6ATwBKYJEPHHeqxo33TFFgKnYWtJLjqfdVcNlC4s8t5O7HHWJzC0lQphK0BATjEh9M7q2YFh+SywLANTanabbIFNqbptWYQLw6rIWCFgZeEKqYC2lCqGe7lZoCSEpXqDTiPfNM1j0SdZZSPFvfwkcTTM2KNWfuguJsLmeXBecd4SOFj2EB8ImlxWlejI079k1VA77vkk3VrwgbH/EvFYac4UfEUTkuhxLp6KXiG6owa4/HYbdMiw1UjaeL3rDILpttNlrhyXEvdZWnjj5PdN6RlZqNWlBHDJRIxTbZbMbdEFJOYLBklHTGNm0pnovKthsCQFhPIG32tlUESEKu5TaW02kWcFocZNwVWYo7U2lLVnLH9kQlnVZR0XbeFM/kdXcoxq87o6aqiKi5fbOL+rWgH7WfaOZn7j8eCXkusVOKfWRbCN9FdwrFIpcAMlXww5eC4bXpfKhTYnBAEpLDuzPomptdYLGKjtNFmlVvkg02ZfpP4ejEHvNEdSGaYKbYl2DmjLJUQFYc5Zae/G6w5BgzZCee++iMUtUKLF8Qe/hJVWlOVmSlBSMraVxvTAE5wZz4Hkh7gaAG5Dso+7GiFUasHpeu4ER+VPqtjppxRqtSDf1WrxOfURyQPr5mydRhjkptZ2Y9e+qs1mAd8lH2nTi4Wkb6cz/Iau5TcfAeK4xjZXR/y6rZreJ9lEpU7Kzizu6xTYm6DLxfyMecQjYOiCq9DA/bknkIQoYeSug2ZhBOS12Ts8udBC7bBbJaBknxxLlUr+sAsLov6I01WFTSe3LtykEpdmNeDZxQWOLLTb26o9BrcyuXdjtmON9Hdtmq0ZStWfyUj/oFYrYhsKPiACZTTlyhMuHB0Tdv7wIZ/0cuU6rfB7PskNhYQD7jF+wumYIbZT5OS5H4uOYeNKeFAHXuZTlBuQiPD5WlIHVNUWHhopLjspdP8R20ENlUJmkUxbsM0dUywLdoWHNAsctD8ckQ3t6SEdiFTic0aLIMyw9+KyXJWrUIQhiRMLD8GnP5oDlmZWrgsAbrINT1TBEoLhosxL6hGa8XSJ77sj1CBYoFSBrmsfe/wlUqSIPfcIByRasDvl2ECR5nI+GSxr4Xr1bel1Oxr/tuncWI74pPFs3mHkiRwe36JfVAAyHuUKngHahdRhMAC7eI5eSpHAtOi6sePrbhyy7cnQpbsK7s4kZiyYq7FBcIV7B7MAaJF03zZQ+poTZeGbmFbaElhqIYnA5MS0UBYWG1F5ArjH4SwjXl8JKtgnNJ3e7T4cF0RFx78dLoP0yTPp079FxfVep8T8cnU3yYgg20tfK/yjYDAOcb25fmF0gwg7Cw2lErXNpxz9YwmHDACqdN85d6JSkNP0jU6Wo8ki3zDtDmnaaktedSmMPiIAzKxbhTtGmZv6KiwJOjiQQnafJNCZbvorCtx0SbqhDkwKtz+e4RC40aLieP/AMlEhTsRVNuufomsM+1zrr6eqwXGybYq09LctbRf3S5aBbXuPYp6q9JTfig2N6bLBFlv36LRwusDUBCJCM5qBUtmszWqyZUqqYMAGOZPgqm+OKDUvqERx6THQZBB0v19kCtGXDr7+SoVpvAHP3UiuSD9wt7XWPLsKuZzU51RwJGeabq1ZkAwpeIcdEYWmcE4bviU20qBTxO44A5FX6OHJEgyF28d3i83llmVN4Y3VIPCSwmBKdZgSmqcZD0RtSVtT2dAngNATkOAuSnG4MBLsxcLyc+iF5DbOdc0m0SstpHLvoqDaYW5pSuHT1ZnE5lMd8Vo5iq/1wh1MLJHfeq3yaZxOZbojuvki1cG4ZLApEIKTV8KvJGTUNwMi3kqn0JWG4fsot9aBwAJOZVqjUiEvQw0LesyM5haBlZkoFsgeCDUbbVYw/XosymS8DaTkcls2xEWHI/GXotqkx8HJKiBraUD+natSM4PP8j5WrRKTDt4G3eSo0RYIJ2aYmFgvjRa4gnQJcHUrNMRnVUB9QLUu5nosESsPyHUEpR9Cc7RwT1R0Jdzu4RCE3Ntqkq5IBkzzT1Zre7JDE2HNYamPcDpopxMOgnj4pvevlHL44JXF0b8s0xE3aDZE8Cn9g7dNIhtS7DrqErXYRnr8/4k3U4MJ8crj4TLjmXVfUcFjKbwHMIIPAp6nVC+SYbFPpGWOI5aHquj2d/LRlVaQeIuPyqzklcuXDlj4736tllz1FwO1adQfY9p8b+SoNqJtJmfqLyEHry2mf/Z">
            <a:extLst>
              <a:ext uri="{FF2B5EF4-FFF2-40B4-BE49-F238E27FC236}">
                <a16:creationId xmlns:a16="http://schemas.microsoft.com/office/drawing/2014/main" id="{81F3B894-A43D-4E75-8964-AAA09D23983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en-US" altLang="zh-TW"/>
          </a:p>
        </p:txBody>
      </p:sp>
      <p:sp>
        <p:nvSpPr>
          <p:cNvPr id="5125" name="AutoShape 4" descr="data:image/jpeg;base64,/9j/4AAQSkZJRgABAQAAAQABAAD/2wCEAAkGBxQTEhUUExQUFhUVGBcaFxcXGBcWGhgcFxQaFxcXFxgYHCggGBwlHBcXITEhJSkrLi4uFx8zODMsNygtLisBCgoKDg0OGhAQGiwkHCQsLCwsLCwsLCwsLCwsLCwsLCwsLCwsLCwsLCwsLCwsLCwsLCwsLCwsLCwsLCwsLCw3LP/AABEIAMABBgMBIgACEQEDEQH/xAAcAAADAAMBAQEAAAAAAAAAAAADBAUBAgYABwj/xAAyEAABAwIDBgUEAwEAAwAAAAABAAIRAyEEMUEFElFhcfCBkaGxwRMi0eEGFPEyFVLC/8QAGQEAAwEBAQAAAAAAAAAAAAAAAQIDAAQF/8QAHxEBAQACAwEBAAMAAAAAAAAAAAECEQMhMRJBEzJh/9oADAMBAAIRAxEAPwD6GyYMRMWnLKyZZMCc4vHHWEKiEwuyotM+41Q4Rgh1QsLR6h7WbIMxy6R6GZ9E/i8YGi5XG7c/kLRIlHz1pNuV/kFnFc1WKf2ptPfJUh7i4wBdcuV7dEjpv4jh/wDqp4BdLTOql7BoblJoPj1VSnHhzQvi2Ea4l8jqPm6DSE259wt6xm3PJFoU79Pj9ShOobW6fweGyPYXRbPaAByUnBmwtaOitUH7oyMQpWuiY6h1jLa5ftN04AAGqWaYC8KkHvwRLYeaTaURtSClGYjU6LFSvOSwa2cdfJIY6mcgiUnnLTvJef5lb0ZNVNeyxUXaFK1gukdT4KXi6cpab1zBeW95LLMQb+qYxlCSdFKc0gme72S2bVxy0p08RnZaOcbSLfmECk6PL2W7qshLpf62HibtPMKbhWQ2DeO/lUK2S0p0bievsE0vSOcm9hFpEEILzJ+fhOPA3Uq5s3KeI5UlWN0MiAt6wugVTAJP6H56rowmnJyVzu1n/eV5Dxn3E9V5JtPT9JYaDlfP0MH2KYhDw7OA7z90wQum1zxoGpHadbcEqo2muf8A5KHFhCEptOG/ku2TcArisUS6SV1OL2O97iYKSq7Afqku8lcZI5J9BdD/AB3ZQH3FEo7G+66rgtpiFLLpXDH6Za3PIQUbIwlcNXuYuE0+AZ4rVbCdNabfdOURB5fpJvBs6f8A1GkZpkVAZB5f6ktVxwV2GACLdFRpV7RwUTDibDIZfjrZP0mmSFNXUVhXtE3TNCoMj55qVQB/0Jw1YmyOy/KpUY0iAYSr6UZJL60cUg/bZafua4aI7acdvi/Tq+a3e/JR6e0rm+UeqYpYkHW6AXCwzVrQLKXWrkujvJNVqluKSeYQuzYyE8Y30UatT3jKtV73SBpxJPNFtJ9U8OXfqs02/tEcyZnuyzSgjglyUw8bfTkd8FpWEWCYJF+f4SpfJ7+UIGQGIf6pZ77ItXO3glHuVsY5cw3pPFZJslLOzV545cvXIY4FryvLosbs8PMryTQfNfoHDFM7nNJMTVOqr5RzynKDOKW2rhQWrZlWFpiK0pNXZ9opwDeCWxWBbwVd7UtVCrKDkdobN4Lhtsh7XGV9UxYXI7d2eHA2S5YTLtXDOzpzWw8ZvCNQVe3d4TwK5JlM0qoIyOa6mhUt1UMo6OLIyGacQVkiBzGq0ovm+qPWbbLh35KTpnguEfJGc9x8qtSIFzmomCJmB0/as0TPK/x35IWGx7ilTHwiOGd0vSqiREA2TL4PAHp4XQbRatx9kNzWnNFqO0IEnWEMN142/wB71Wp487DgXnSNLpZ1Mi+Z7CbFOB14obKXGO+qzSlf7RaLtJ6XWwxBtJF0R4AOp+FPxjhvTG9HDwHkgbUpx3Lvql61PI+i1ZVJB9roYqG9ssvPNYlxDqUoBOpiw5BLfSAteBH5PujMdebydPTwQ6rp+3mcui1Nj0D9S7o8MytHC5zjL0WcPhjPICI8VriXGc4CEg56KVnd+6UPEpiuYE+CWcbeKvi4uRoXZFCey4RWi61rui6rfHNJu7EJDQvKc9xJusqWln3gLZpWkrwzztwXW88cOWsrVjrCyyClFq4oDwmHFCcjDJ1WneSo212iCrGNfC5nalUkEJ4Mc3i8MC7JDondKYc661aAVDk9dPHL6JSqQYVJjgQFOMhO4Z/2+KhY6cb+NsOyHTKt0G69379FAw9YEwePwVaw9SCNe/8AUlXwnSlh6UcO+HeiMQdcgemWQ8fJKtxAPz35phjjNyB7+CA0N7wbACOFrwMiiUGZWz4W1tkvPgx7jv1Rqbb8/ZFqw7D6ehQ3NFsreX7Cbjh8INWbkxw+Fk0vEtkHp/tlJxFN4t9xE3MjwlXqgOkX/V/L2SjWC51j4hBTHIi6Ytr69EF2Vx6nhx0TT4BJIkcyJt2fJCqNkyctARpCA7LkSOuZ9c+8lo4QR8H0yR6zfYZ9+6WrF28N3LXWYJTaDYgsOZ9+CWe8fdOnfyiF9vPK3FLVrZAe/ijotpfFOEeCSc5GxLrlKze+QVcZpyZ93Q9KiS0mMknWkldnsqix1KBChbS2cWOMZJPrvtT+PU6SarRZZQ67oMFeT7T6fcwi0whAQitXS85s4ZevkVqXLdDIQFq5AeUchK13IjEzHvUDGtsVcxYlRdomGlOaOXxL7lKDFQbprHUySp1WnGa5OS9uzil0rjFNcM0SliIUBhniET6rgBaw5pFrVv6wgibcR798Ug/az6bm7rnRw5FAbiZZE+3eqUZU++dBHZhSyvbow18vo2zaoqNDwdPM8v8AVWZTtnnymFx2ztqClLXgtIN9dYV2ltZhgh2gOnzqt9DcLPFSoN3L8/5xTFESOql/+UpmIvGQBFpHoqDa4IA/IOsZ/Cwd67MNB1jvv1WrxmRN+B52SorGSDfvQZ9hbF/U3tGnOfD1QC41q8xNxz8kjin7uQN7yL92TVYZ5cwOHY9uCn4moAQIFsoy7z8lm0GDfOPDQHRecba5aZyl61WOmZCA58EnT9ZZJpBo7qkeU/lLvq/byOiHiq50Fjl7FJVahzTSJ2s1KnHu6Vr1/myG+vPmtBTnNNITK1oTKj7RrnTJVcW6BHFSsVT+1Uc1H2Ft51IxNl152i2ozmvlO/DpXQ4PaQLRBupZY7V4eb8qntBkmQsImHrtLbrypJ0ln/bp9uaFkNWWBecruJkLzx1XgvPWYu8pHEOTtYqXinppGLVSoG1HX6KxWcpGKG89DO6xUwm6nHDSUDG7ILguhw+GGaeFGy47XdjdPnlfCupi4mElUJMgSBmV3u0sCCDx7suaxmy924Hghs078c4+k6eXsmcPhnHIHvmnf6jps0+MlVsG0gRx04dFG5O3Djkm0d7arRIyynjGQ9B5LcvcbEdYNhlpp3wXSVAQwS0kdO+yi4DAue2N2ABAgDImZNr5laHtmnN0hrmbQcr8M1Zw2Nc2BLgNLZ+WaYpbEIMAXGmR8J6px2w3FvG+Xkeyj6GWUj1LajQPuA5WPTr6J6jtljgLgnr4Ll8dgqrftIiJ08h3xKlOrEQHSOseh1WJfmu6q40Gbx5de+qSxOJB19PVco/GxlfvREwu1Y/6H6TTRKuOG/fXmeHJDqN424JWhtRoIiedu48Ey2qHXz8UdhYFUpmOaVfS42VaiPX2QalAZhHeia2mNw8Gc16sBpmqFRkJDEMRnbZdRMrNk3U3bVYBsKliHholczj6peSreOHKp9RFw0hC3UxQQiajTc4ixXlvgVlMz9Hs/IXqzVuwXPn8fC9VKoiCxYJz4adwtmrSq5GAVxDlMrqjVSNdipC7TMQYClU3yU9td8NjjZK4OhxUOe/jq4J+qOGTjJCVwzVRpULLmXScXvO791vQwBdmPSOCr/1+80w2kseZa8QjhBe3ktsPsoaCPAeCtf179fx+vVN4ehCX5P8AypJ2QHQHXCqYbZ7W2AiE02n5o1KmB9oEQBblkPYo6hLyXwD+oDmED+rBKpbqE8WQ0H3UvFYMOEEBR8VsinukOaI1ESMuHFdI4JGtSk3z78kTTJx2L/ilI/8AI3Z4aeCiYv8AjbgftMieQI/P6X0Woz05fhSsZQLtOmnv4rGl7cHW2HVGUeNksHVaX/QI55j0XbHDujpoeSXq4OeqXSu+vXN0NskBN0drtOfotcdstjtI4kKHjtnPp/cDvN4j8LaLcteuhOKaTnnklMU8KFQrGRdM4ivu0ySblUwifJySxN2ni5MBTQ1auMmVneVHHsLcuiNbC8AtwEdAZoLy3wrCvI6Z+lQL+C0qlbtOSHiCqRIJpWlQrZqFVcnKBUckq70xVck8S6ATwBKYJEPHHeqxo33TFFgKnYWtJLjqfdVcNlC4s8t5O7HHWJzC0lQphK0BATjEh9M7q2YFh+SywLANTanabbIFNqbptWYQLw6rIWCFgZeEKqYC2lCqGe7lZoCSEpXqDTiPfNM1j0SdZZSPFvfwkcTTM2KNWfuguJsLmeXBecd4SOFj2EB8ImlxWlejI079k1VA77vkk3VrwgbH/EvFYac4UfEUTkuhxLp6KXiG6owa4/HYbdMiw1UjaeL3rDILpttNlrhyXEvdZWnjj5PdN6RlZqNWlBHDJRIxTbZbMbdEFJOYLBklHTGNm0pnovKthsCQFhPIG32tlUESEKu5TaW02kWcFocZNwVWYo7U2lLVnLH9kQlnVZR0XbeFM/kdXcoxq87o6aqiKi5fbOL+rWgH7WfaOZn7j8eCXkusVOKfWRbCN9FdwrFIpcAMlXww5eC4bXpfKhTYnBAEpLDuzPomptdYLGKjtNFmlVvkg02ZfpP4ejEHvNEdSGaYKbYl2DmjLJUQFYc5Zae/G6w5BgzZCee++iMUtUKLF8Qe/hJVWlOVmSlBSMraVxvTAE5wZz4Hkh7gaAG5Dso+7GiFUasHpeu4ER+VPqtjppxRqtSDf1WrxOfURyQPr5mydRhjkptZ2Y9e+qs1mAd8lH2nTi4Wkb6cz/Iau5TcfAeK4xjZXR/y6rZreJ9lEpU7Kzizu6xTYm6DLxfyMecQjYOiCq9DA/bknkIQoYeSug2ZhBOS12Ts8udBC7bBbJaBknxxLlUr+sAsLov6I01WFTSe3LtykEpdmNeDZxQWOLLTb26o9BrcyuXdjtmON9Hdtmq0ZStWfyUj/oFYrYhsKPiACZTTlyhMuHB0Tdv7wIZ/0cuU6rfB7PskNhYQD7jF+wumYIbZT5OS5H4uOYeNKeFAHXuZTlBuQiPD5WlIHVNUWHhopLjspdP8R20ENlUJmkUxbsM0dUywLdoWHNAsctD8ckQ3t6SEdiFTic0aLIMyw9+KyXJWrUIQhiRMLD8GnP5oDlmZWrgsAbrINT1TBEoLhosxL6hGa8XSJ77sj1CBYoFSBrmsfe/wlUqSIPfcIByRasDvl2ECR5nI+GSxr4Xr1bel1Oxr/tuncWI74pPFs3mHkiRwe36JfVAAyHuUKngHahdRhMAC7eI5eSpHAtOi6sePrbhyy7cnQpbsK7s4kZiyYq7FBcIV7B7MAaJF03zZQ+poTZeGbmFbaElhqIYnA5MS0UBYWG1F5ArjH4SwjXl8JKtgnNJ3e7T4cF0RFx78dLoP0yTPp079FxfVep8T8cnU3yYgg20tfK/yjYDAOcb25fmF0gwg7Cw2lErXNpxz9YwmHDACqdN85d6JSkNP0jU6Wo8ki3zDtDmnaaktedSmMPiIAzKxbhTtGmZv6KiwJOjiQQnafJNCZbvorCtx0SbqhDkwKtz+e4RC40aLieP/AMlEhTsRVNuufomsM+1zrr6eqwXGybYq09LctbRf3S5aBbXuPYp6q9JTfig2N6bLBFlv36LRwusDUBCJCM5qBUtmszWqyZUqqYMAGOZPgqm+OKDUvqERx6THQZBB0v19kCtGXDr7+SoVpvAHP3UiuSD9wt7XWPLsKuZzU51RwJGeabq1ZkAwpeIcdEYWmcE4bviU20qBTxO44A5FX6OHJEgyF28d3i83llmVN4Y3VIPCSwmBKdZgSmqcZD0RtSVtT2dAngNATkOAuSnG4MBLsxcLyc+iF5DbOdc0m0SstpHLvoqDaYW5pSuHT1ZnE5lMd8Vo5iq/1wh1MLJHfeq3yaZxOZbojuvki1cG4ZLApEIKTV8KvJGTUNwMi3kqn0JWG4fsot9aBwAJOZVqjUiEvQw0LesyM5haBlZkoFsgeCDUbbVYw/XosymS8DaTkcls2xEWHI/GXotqkx8HJKiBraUD+natSM4PP8j5WrRKTDt4G3eSo0RYIJ2aYmFgvjRa4gnQJcHUrNMRnVUB9QLUu5nosESsPyHUEpR9Cc7RwT1R0Jdzu4RCE3Ntqkq5IBkzzT1Zre7JDE2HNYamPcDpopxMOgnj4pvevlHL44JXF0b8s0xE3aDZE8Cn9g7dNIhtS7DrqErXYRnr8/4k3U4MJ8crj4TLjmXVfUcFjKbwHMIIPAp6nVC+SYbFPpGWOI5aHquj2d/LRlVaQeIuPyqzklcuXDlj4736tllz1FwO1adQfY9p8b+SoNqJtJmfqLyEHry2mf/Z">
            <a:extLst>
              <a:ext uri="{FF2B5EF4-FFF2-40B4-BE49-F238E27FC236}">
                <a16:creationId xmlns:a16="http://schemas.microsoft.com/office/drawing/2014/main" id="{A7BDA613-330A-466B-996A-D6AA3E219CB5}"/>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en-US" altLang="zh-TW"/>
          </a:p>
        </p:txBody>
      </p:sp>
      <p:sp>
        <p:nvSpPr>
          <p:cNvPr id="5126" name="AutoShape 6" descr="data:image/jpeg;base64,/9j/4AAQSkZJRgABAQAAAQABAAD/2wCEAAkGBxQTEhUUExQUFhUVGBcaFxcXGBcWGhgcFxQaFxcXFxgYHCggGBwlHBcXITEhJSkrLi4uFx8zODMsNygtLisBCgoKDg0OGhAQGiwkHCQsLCwsLCwsLCwsLCwsLCwsLCwsLCwsLCwsLCwsLCwsLCwsLCwsLCwsLCwsLCwsLCw3LP/AABEIAMABBgMBIgACEQEDEQH/xAAcAAADAAMBAQEAAAAAAAAAAAADBAUBAgYABwj/xAAyEAABAwIDBgUEAwEAAwAAAAABAAIRAyEEMUEFElFhcfCBkaGxwRMi0eEGFPEyFVLC/8QAGQEAAwEBAQAAAAAAAAAAAAAAAQIDAAQF/8QAHxEBAQACAwEBAAMAAAAAAAAAAAECEQMhMRJBEzJh/9oADAMBAAIRAxEAPwD6GyYMRMWnLKyZZMCc4vHHWEKiEwuyotM+41Q4Rgh1QsLR6h7WbIMxy6R6GZ9E/i8YGi5XG7c/kLRIlHz1pNuV/kFnFc1WKf2ptPfJUh7i4wBdcuV7dEjpv4jh/wDqp4BdLTOql7BoblJoPj1VSnHhzQvi2Ea4l8jqPm6DSE259wt6xm3PJFoU79Pj9ShOobW6fweGyPYXRbPaAByUnBmwtaOitUH7oyMQpWuiY6h1jLa5ftN04AAGqWaYC8KkHvwRLYeaTaURtSClGYjU6LFSvOSwa2cdfJIY6mcgiUnnLTvJef5lb0ZNVNeyxUXaFK1gukdT4KXi6cpab1zBeW95LLMQb+qYxlCSdFKc0gme72S2bVxy0p08RnZaOcbSLfmECk6PL2W7qshLpf62HibtPMKbhWQ2DeO/lUK2S0p0bievsE0vSOcm9hFpEEILzJ+fhOPA3Uq5s3KeI5UlWN0MiAt6wugVTAJP6H56rowmnJyVzu1n/eV5Dxn3E9V5JtPT9JYaDlfP0MH2KYhDw7OA7z90wQum1zxoGpHadbcEqo2muf8A5KHFhCEptOG/ku2TcArisUS6SV1OL2O97iYKSq7Afqku8lcZI5J9BdD/AB3ZQH3FEo7G+66rgtpiFLLpXDH6Za3PIQUbIwlcNXuYuE0+AZ4rVbCdNabfdOURB5fpJvBs6f8A1GkZpkVAZB5f6ktVxwV2GACLdFRpV7RwUTDibDIZfjrZP0mmSFNXUVhXtE3TNCoMj55qVQB/0Jw1YmyOy/KpUY0iAYSr6UZJL60cUg/bZafua4aI7acdvi/Tq+a3e/JR6e0rm+UeqYpYkHW6AXCwzVrQLKXWrkujvJNVqluKSeYQuzYyE8Y30UatT3jKtV73SBpxJPNFtJ9U8OXfqs02/tEcyZnuyzSgjglyUw8bfTkd8FpWEWCYJF+f4SpfJ7+UIGQGIf6pZ77ItXO3glHuVsY5cw3pPFZJslLOzV545cvXIY4FryvLosbs8PMryTQfNfoHDFM7nNJMTVOqr5RzynKDOKW2rhQWrZlWFpiK0pNXZ9opwDeCWxWBbwVd7UtVCrKDkdobN4Lhtsh7XGV9UxYXI7d2eHA2S5YTLtXDOzpzWw8ZvCNQVe3d4TwK5JlM0qoIyOa6mhUt1UMo6OLIyGacQVkiBzGq0ovm+qPWbbLh35KTpnguEfJGc9x8qtSIFzmomCJmB0/as0TPK/x35IWGx7ilTHwiOGd0vSqiREA2TL4PAHp4XQbRatx9kNzWnNFqO0IEnWEMN142/wB71Wp487DgXnSNLpZ1Mi+Z7CbFOB14obKXGO+qzSlf7RaLtJ6XWwxBtJF0R4AOp+FPxjhvTG9HDwHkgbUpx3Lvql61PI+i1ZVJB9roYqG9ssvPNYlxDqUoBOpiw5BLfSAteBH5PujMdebydPTwQ6rp+3mcui1Nj0D9S7o8MytHC5zjL0WcPhjPICI8VriXGc4CEg56KVnd+6UPEpiuYE+CWcbeKvi4uRoXZFCey4RWi61rui6rfHNJu7EJDQvKc9xJusqWln3gLZpWkrwzztwXW88cOWsrVjrCyyClFq4oDwmHFCcjDJ1WneSo212iCrGNfC5nalUkEJ4Mc3i8MC7JDondKYc661aAVDk9dPHL6JSqQYVJjgQFOMhO4Z/2+KhY6cb+NsOyHTKt0G69379FAw9YEwePwVaw9SCNe/8AUlXwnSlh6UcO+HeiMQdcgemWQ8fJKtxAPz35phjjNyB7+CA0N7wbACOFrwMiiUGZWz4W1tkvPgx7jv1Rqbb8/ZFqw7D6ehQ3NFsreX7Cbjh8INWbkxw+Fk0vEtkHp/tlJxFN4t9xE3MjwlXqgOkX/V/L2SjWC51j4hBTHIi6Ytr69EF2Vx6nhx0TT4BJIkcyJt2fJCqNkyctARpCA7LkSOuZ9c+8lo4QR8H0yR6zfYZ9+6WrF28N3LXWYJTaDYgsOZ9+CWe8fdOnfyiF9vPK3FLVrZAe/ijotpfFOEeCSc5GxLrlKze+QVcZpyZ93Q9KiS0mMknWkldnsqix1KBChbS2cWOMZJPrvtT+PU6SarRZZQ67oMFeT7T6fcwi0whAQitXS85s4ZevkVqXLdDIQFq5AeUchK13IjEzHvUDGtsVcxYlRdomGlOaOXxL7lKDFQbprHUySp1WnGa5OS9uzil0rjFNcM0SliIUBhniET6rgBaw5pFrVv6wgibcR798Ug/az6bm7rnRw5FAbiZZE+3eqUZU++dBHZhSyvbow18vo2zaoqNDwdPM8v8AVWZTtnnymFx2ztqClLXgtIN9dYV2ltZhgh2gOnzqt9DcLPFSoN3L8/5xTFESOql/+UpmIvGQBFpHoqDa4IA/IOsZ/Cwd67MNB1jvv1WrxmRN+B52SorGSDfvQZ9hbF/U3tGnOfD1QC41q8xNxz8kjin7uQN7yL92TVYZ5cwOHY9uCn4moAQIFsoy7z8lm0GDfOPDQHRecba5aZyl61WOmZCA58EnT9ZZJpBo7qkeU/lLvq/byOiHiq50Fjl7FJVahzTSJ2s1KnHu6Vr1/myG+vPmtBTnNNITK1oTKj7RrnTJVcW6BHFSsVT+1Uc1H2Ft51IxNl152i2ozmvlO/DpXQ4PaQLRBupZY7V4eb8qntBkmQsImHrtLbrypJ0ln/bp9uaFkNWWBecruJkLzx1XgvPWYu8pHEOTtYqXinppGLVSoG1HX6KxWcpGKG89DO6xUwm6nHDSUDG7ILguhw+GGaeFGy47XdjdPnlfCupi4mElUJMgSBmV3u0sCCDx7suaxmy924Hghs078c4+k6eXsmcPhnHIHvmnf6jps0+MlVsG0gRx04dFG5O3Djkm0d7arRIyynjGQ9B5LcvcbEdYNhlpp3wXSVAQwS0kdO+yi4DAue2N2ABAgDImZNr5laHtmnN0hrmbQcr8M1Zw2Nc2BLgNLZ+WaYpbEIMAXGmR8J6px2w3FvG+Xkeyj6GWUj1LajQPuA5WPTr6J6jtljgLgnr4Ll8dgqrftIiJ08h3xKlOrEQHSOseh1WJfmu6q40Gbx5de+qSxOJB19PVco/GxlfvREwu1Y/6H6TTRKuOG/fXmeHJDqN424JWhtRoIiedu48Ey2qHXz8UdhYFUpmOaVfS42VaiPX2QalAZhHeia2mNw8Gc16sBpmqFRkJDEMRnbZdRMrNk3U3bVYBsKliHholczj6peSreOHKp9RFw0hC3UxQQiajTc4ixXlvgVlMz9Hs/IXqzVuwXPn8fC9VKoiCxYJz4adwtmrSq5GAVxDlMrqjVSNdipC7TMQYClU3yU9td8NjjZK4OhxUOe/jq4J+qOGTjJCVwzVRpULLmXScXvO791vQwBdmPSOCr/1+80w2kseZa8QjhBe3ktsPsoaCPAeCtf179fx+vVN4ehCX5P8AypJ2QHQHXCqYbZ7W2AiE02n5o1KmB9oEQBblkPYo6hLyXwD+oDmED+rBKpbqE8WQ0H3UvFYMOEEBR8VsinukOaI1ESMuHFdI4JGtSk3z78kTTJx2L/ilI/8AI3Z4aeCiYv8AjbgftMieQI/P6X0Woz05fhSsZQLtOmnv4rGl7cHW2HVGUeNksHVaX/QI55j0XbHDujpoeSXq4OeqXSu+vXN0NskBN0drtOfotcdstjtI4kKHjtnPp/cDvN4j8LaLcteuhOKaTnnklMU8KFQrGRdM4ivu0ySblUwifJySxN2ni5MBTQ1auMmVneVHHsLcuiNbC8AtwEdAZoLy3wrCvI6Z+lQL+C0qlbtOSHiCqRIJpWlQrZqFVcnKBUckq70xVck8S6ATwBKYJEPHHeqxo33TFFgKnYWtJLjqfdVcNlC4s8t5O7HHWJzC0lQphK0BATjEh9M7q2YFh+SywLANTanabbIFNqbptWYQLw6rIWCFgZeEKqYC2lCqGe7lZoCSEpXqDTiPfNM1j0SdZZSPFvfwkcTTM2KNWfuguJsLmeXBecd4SOFj2EB8ImlxWlejI079k1VA77vkk3VrwgbH/EvFYac4UfEUTkuhxLp6KXiG6owa4/HYbdMiw1UjaeL3rDILpttNlrhyXEvdZWnjj5PdN6RlZqNWlBHDJRIxTbZbMbdEFJOYLBklHTGNm0pnovKthsCQFhPIG32tlUESEKu5TaW02kWcFocZNwVWYo7U2lLVnLH9kQlnVZR0XbeFM/kdXcoxq87o6aqiKi5fbOL+rWgH7WfaOZn7j8eCXkusVOKfWRbCN9FdwrFIpcAMlXww5eC4bXpfKhTYnBAEpLDuzPomptdYLGKjtNFmlVvkg02ZfpP4ejEHvNEdSGaYKbYl2DmjLJUQFYc5Zae/G6w5BgzZCee++iMUtUKLF8Qe/hJVWlOVmSlBSMraVxvTAE5wZz4Hkh7gaAG5Dso+7GiFUasHpeu4ER+VPqtjppxRqtSDf1WrxOfURyQPr5mydRhjkptZ2Y9e+qs1mAd8lH2nTi4Wkb6cz/Iau5TcfAeK4xjZXR/y6rZreJ9lEpU7Kzizu6xTYm6DLxfyMecQjYOiCq9DA/bknkIQoYeSug2ZhBOS12Ts8udBC7bBbJaBknxxLlUr+sAsLov6I01WFTSe3LtykEpdmNeDZxQWOLLTb26o9BrcyuXdjtmON9Hdtmq0ZStWfyUj/oFYrYhsKPiACZTTlyhMuHB0Tdv7wIZ/0cuU6rfB7PskNhYQD7jF+wumYIbZT5OS5H4uOYeNKeFAHXuZTlBuQiPD5WlIHVNUWHhopLjspdP8R20ENlUJmkUxbsM0dUywLdoWHNAsctD8ckQ3t6SEdiFTic0aLIMyw9+KyXJWrUIQhiRMLD8GnP5oDlmZWrgsAbrINT1TBEoLhosxL6hGa8XSJ77sj1CBYoFSBrmsfe/wlUqSIPfcIByRasDvl2ECR5nI+GSxr4Xr1bel1Oxr/tuncWI74pPFs3mHkiRwe36JfVAAyHuUKngHahdRhMAC7eI5eSpHAtOi6sePrbhyy7cnQpbsK7s4kZiyYq7FBcIV7B7MAaJF03zZQ+poTZeGbmFbaElhqIYnA5MS0UBYWG1F5ArjH4SwjXl8JKtgnNJ3e7T4cF0RFx78dLoP0yTPp079FxfVep8T8cnU3yYgg20tfK/yjYDAOcb25fmF0gwg7Cw2lErXNpxz9YwmHDACqdN85d6JSkNP0jU6Wo8ki3zDtDmnaaktedSmMPiIAzKxbhTtGmZv6KiwJOjiQQnafJNCZbvorCtx0SbqhDkwKtz+e4RC40aLieP/AMlEhTsRVNuufomsM+1zrr6eqwXGybYq09LctbRf3S5aBbXuPYp6q9JTfig2N6bLBFlv36LRwusDUBCJCM5qBUtmszWqyZUqqYMAGOZPgqm+OKDUvqERx6THQZBB0v19kCtGXDr7+SoVpvAHP3UiuSD9wt7XWPLsKuZzU51RwJGeabq1ZkAwpeIcdEYWmcE4bviU20qBTxO44A5FX6OHJEgyF28d3i83llmVN4Y3VIPCSwmBKdZgSmqcZD0RtSVtT2dAngNATkOAuSnG4MBLsxcLyc+iF5DbOdc0m0SstpHLvoqDaYW5pSuHT1ZnE5lMd8Vo5iq/1wh1MLJHfeq3yaZxOZbojuvki1cG4ZLApEIKTV8KvJGTUNwMi3kqn0JWG4fsot9aBwAJOZVqjUiEvQw0LesyM5haBlZkoFsgeCDUbbVYw/XosymS8DaTkcls2xEWHI/GXotqkx8HJKiBraUD+natSM4PP8j5WrRKTDt4G3eSo0RYIJ2aYmFgvjRa4gnQJcHUrNMRnVUB9QLUu5nosESsPyHUEpR9Cc7RwT1R0Jdzu4RCE3Ntqkq5IBkzzT1Zre7JDE2HNYamPcDpopxMOgnj4pvevlHL44JXF0b8s0xE3aDZE8Cn9g7dNIhtS7DrqErXYRnr8/4k3U4MJ8crj4TLjmXVfUcFjKbwHMIIPAp6nVC+SYbFPpGWOI5aHquj2d/LRlVaQeIuPyqzklcuXDlj4736tllz1FwO1adQfY9p8b+SoNqJtJmfqLyEHry2mf/Z">
            <a:extLst>
              <a:ext uri="{FF2B5EF4-FFF2-40B4-BE49-F238E27FC236}">
                <a16:creationId xmlns:a16="http://schemas.microsoft.com/office/drawing/2014/main" id="{D05D3AA2-8A97-4D7A-9CA3-91224FF26573}"/>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en-US" altLang="zh-TW"/>
          </a:p>
        </p:txBody>
      </p:sp>
      <p:pic>
        <p:nvPicPr>
          <p:cNvPr id="10" name="Picture 2" descr="http://3.bp.blogspot.com/-rb3LwNoowNI/TlE5UnT5P5I/AAAAAAAAEcs/P5wmZeR1-og/s1600/Conjunctival%2Bhaemorrhages.png">
            <a:extLst>
              <a:ext uri="{FF2B5EF4-FFF2-40B4-BE49-F238E27FC236}">
                <a16:creationId xmlns:a16="http://schemas.microsoft.com/office/drawing/2014/main" id="{1BFD5D6E-5685-43B4-9C2E-04C512EAE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994" y="465138"/>
            <a:ext cx="44656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qmul.ac.uk/bartspathology/images/133898.jpg">
            <a:extLst>
              <a:ext uri="{FF2B5EF4-FFF2-40B4-BE49-F238E27FC236}">
                <a16:creationId xmlns:a16="http://schemas.microsoft.com/office/drawing/2014/main" id="{15960D22-D055-43DC-8264-64E89A908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4574"/>
            <a:ext cx="42132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BCFC3AF6-047C-4F88-BE2A-9180E8F9CAC8}"/>
              </a:ext>
            </a:extLst>
          </p:cNvPr>
          <p:cNvSpPr>
            <a:spLocks noGrp="1"/>
          </p:cNvSpPr>
          <p:nvPr>
            <p:ph type="sldNum" sz="quarter" idx="12"/>
          </p:nvPr>
        </p:nvSpPr>
        <p:spPr/>
        <p:txBody>
          <a:bodyPr/>
          <a:lstStyle/>
          <a:p>
            <a:fld id="{DFDFFED4-3A91-4533-A0EE-563BCE94EED5}" type="slidenum">
              <a:rPr lang="zh-TW" altLang="en-US" smtClean="0"/>
              <a:t>31</a:t>
            </a:fld>
            <a:endParaRPr lang="zh-TW" altLang="en-US"/>
          </a:p>
        </p:txBody>
      </p:sp>
    </p:spTree>
    <p:extLst>
      <p:ext uri="{BB962C8B-B14F-4D97-AF65-F5344CB8AC3E}">
        <p14:creationId xmlns:p14="http://schemas.microsoft.com/office/powerpoint/2010/main" val="2120901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id="{3BBDB86F-46ED-4FB0-99D6-221E149977F6}"/>
              </a:ext>
            </a:extLst>
          </p:cNvPr>
          <p:cNvSpPr>
            <a:spLocks noGrp="1"/>
          </p:cNvSpPr>
          <p:nvPr>
            <p:ph type="title"/>
          </p:nvPr>
        </p:nvSpPr>
        <p:spPr/>
        <p:txBody>
          <a:bodyPr/>
          <a:lstStyle/>
          <a:p>
            <a:r>
              <a:rPr lang="en-US" altLang="zh-HK" dirty="0"/>
              <a:t>Question 5</a:t>
            </a:r>
            <a:endParaRPr lang="en-US" altLang="zh-TW" dirty="0"/>
          </a:p>
        </p:txBody>
      </p:sp>
      <p:sp>
        <p:nvSpPr>
          <p:cNvPr id="8195" name="內容版面配置區 2">
            <a:extLst>
              <a:ext uri="{FF2B5EF4-FFF2-40B4-BE49-F238E27FC236}">
                <a16:creationId xmlns:a16="http://schemas.microsoft.com/office/drawing/2014/main" id="{12468463-F2F3-4FBB-84A4-B9830104B5B9}"/>
              </a:ext>
            </a:extLst>
          </p:cNvPr>
          <p:cNvSpPr>
            <a:spLocks noGrp="1"/>
          </p:cNvSpPr>
          <p:nvPr>
            <p:ph idx="1"/>
          </p:nvPr>
        </p:nvSpPr>
        <p:spPr/>
        <p:txBody>
          <a:bodyPr/>
          <a:lstStyle/>
          <a:p>
            <a:r>
              <a:rPr lang="en-US" altLang="zh-TW" dirty="0"/>
              <a:t>What are the features in the clinical photo?</a:t>
            </a:r>
          </a:p>
          <a:p>
            <a:pPr lvl="1"/>
            <a:r>
              <a:rPr lang="en-US" altLang="zh-TW" dirty="0"/>
              <a:t>Ligature marks on anterior neck</a:t>
            </a:r>
          </a:p>
          <a:p>
            <a:pPr lvl="1"/>
            <a:r>
              <a:rPr lang="en-US" altLang="zh-TW" dirty="0"/>
              <a:t>Tardieu’s spots (</a:t>
            </a:r>
            <a:r>
              <a:rPr lang="en-US" altLang="zh-TW" dirty="0" err="1"/>
              <a:t>asphyxial</a:t>
            </a:r>
            <a:r>
              <a:rPr lang="en-US" altLang="zh-TW" dirty="0"/>
              <a:t> petechiae)</a:t>
            </a:r>
          </a:p>
          <a:p>
            <a:pPr lvl="1"/>
            <a:r>
              <a:rPr lang="en-US" altLang="zh-TW" dirty="0"/>
              <a:t>Subconjunctival petechia or hemorrhage</a:t>
            </a:r>
          </a:p>
        </p:txBody>
      </p:sp>
      <p:sp>
        <p:nvSpPr>
          <p:cNvPr id="2" name="投影片編號版面配置區 1">
            <a:extLst>
              <a:ext uri="{FF2B5EF4-FFF2-40B4-BE49-F238E27FC236}">
                <a16:creationId xmlns:a16="http://schemas.microsoft.com/office/drawing/2014/main" id="{56AE6369-24B9-49BA-BBC1-C23E66E59937}"/>
              </a:ext>
            </a:extLst>
          </p:cNvPr>
          <p:cNvSpPr>
            <a:spLocks noGrp="1"/>
          </p:cNvSpPr>
          <p:nvPr>
            <p:ph type="sldNum" sz="quarter" idx="12"/>
          </p:nvPr>
        </p:nvSpPr>
        <p:spPr/>
        <p:txBody>
          <a:bodyPr/>
          <a:lstStyle/>
          <a:p>
            <a:fld id="{DFDFFED4-3A91-4533-A0EE-563BCE94EED5}" type="slidenum">
              <a:rPr lang="zh-TW" altLang="en-US" smtClean="0"/>
              <a:t>32</a:t>
            </a:fld>
            <a:endParaRPr lang="zh-TW" altLang="en-US"/>
          </a:p>
        </p:txBody>
      </p:sp>
    </p:spTree>
    <p:extLst>
      <p:ext uri="{BB962C8B-B14F-4D97-AF65-F5344CB8AC3E}">
        <p14:creationId xmlns:p14="http://schemas.microsoft.com/office/powerpoint/2010/main" val="382644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C205B9A4-43C8-4E8A-9A4C-40182FCAEFEB}"/>
              </a:ext>
            </a:extLst>
          </p:cNvPr>
          <p:cNvSpPr>
            <a:spLocks noGrp="1"/>
          </p:cNvSpPr>
          <p:nvPr>
            <p:ph type="title"/>
          </p:nvPr>
        </p:nvSpPr>
        <p:spPr/>
        <p:txBody>
          <a:bodyPr/>
          <a:lstStyle/>
          <a:p>
            <a:r>
              <a:rPr lang="en-US" altLang="zh-HK" dirty="0"/>
              <a:t>Question 5</a:t>
            </a:r>
            <a:endParaRPr lang="zh-HK" altLang="en-US" dirty="0"/>
          </a:p>
        </p:txBody>
      </p:sp>
      <p:sp>
        <p:nvSpPr>
          <p:cNvPr id="9219" name="內容版面配置區 2">
            <a:extLst>
              <a:ext uri="{FF2B5EF4-FFF2-40B4-BE49-F238E27FC236}">
                <a16:creationId xmlns:a16="http://schemas.microsoft.com/office/drawing/2014/main" id="{5F116375-8736-41D3-8DA3-49EF4601EF02}"/>
              </a:ext>
            </a:extLst>
          </p:cNvPr>
          <p:cNvSpPr>
            <a:spLocks noGrp="1"/>
          </p:cNvSpPr>
          <p:nvPr>
            <p:ph idx="1"/>
          </p:nvPr>
        </p:nvSpPr>
        <p:spPr/>
        <p:txBody>
          <a:bodyPr/>
          <a:lstStyle/>
          <a:p>
            <a:r>
              <a:rPr lang="en-US" altLang="zh-HK" dirty="0"/>
              <a:t>What are the two types of hanging injury? What is the significance?</a:t>
            </a:r>
          </a:p>
          <a:p>
            <a:r>
              <a:rPr lang="en-US" altLang="zh-HK" dirty="0"/>
              <a:t>Judicial hanging</a:t>
            </a:r>
          </a:p>
          <a:p>
            <a:pPr lvl="1"/>
            <a:r>
              <a:rPr lang="en-US" altLang="zh-HK" dirty="0"/>
              <a:t> drop distance &gt; body height</a:t>
            </a:r>
          </a:p>
          <a:p>
            <a:pPr lvl="1"/>
            <a:r>
              <a:rPr lang="en-US" altLang="zh-HK" dirty="0"/>
              <a:t>often results in cervical spine (Hangman’s fracture) and spinal cord injury</a:t>
            </a:r>
          </a:p>
          <a:p>
            <a:pPr lvl="1"/>
            <a:endParaRPr lang="en-US" altLang="zh-HK" dirty="0"/>
          </a:p>
          <a:p>
            <a:r>
              <a:rPr lang="en-US" altLang="zh-HK" dirty="0"/>
              <a:t>Non-judicial/suicidal hanging</a:t>
            </a:r>
          </a:p>
          <a:p>
            <a:pPr lvl="1"/>
            <a:r>
              <a:rPr lang="en-US" altLang="zh-HK" dirty="0"/>
              <a:t>Drop distance &lt; body height  / incomplete suspension</a:t>
            </a:r>
          </a:p>
          <a:p>
            <a:pPr lvl="1"/>
            <a:r>
              <a:rPr lang="en-US" altLang="zh-HK" dirty="0"/>
              <a:t>usual suicidal case, cervical spine injury rare</a:t>
            </a:r>
            <a:endParaRPr lang="zh-HK" altLang="en-US" dirty="0"/>
          </a:p>
        </p:txBody>
      </p:sp>
      <p:sp>
        <p:nvSpPr>
          <p:cNvPr id="2" name="投影片編號版面配置區 1">
            <a:extLst>
              <a:ext uri="{FF2B5EF4-FFF2-40B4-BE49-F238E27FC236}">
                <a16:creationId xmlns:a16="http://schemas.microsoft.com/office/drawing/2014/main" id="{998EC10F-52EC-4A65-AC9A-DB87899BFB63}"/>
              </a:ext>
            </a:extLst>
          </p:cNvPr>
          <p:cNvSpPr>
            <a:spLocks noGrp="1"/>
          </p:cNvSpPr>
          <p:nvPr>
            <p:ph type="sldNum" sz="quarter" idx="12"/>
          </p:nvPr>
        </p:nvSpPr>
        <p:spPr/>
        <p:txBody>
          <a:bodyPr/>
          <a:lstStyle/>
          <a:p>
            <a:fld id="{DFDFFED4-3A91-4533-A0EE-563BCE94EED5}" type="slidenum">
              <a:rPr lang="zh-TW" altLang="en-US" smtClean="0"/>
              <a:t>33</a:t>
            </a:fld>
            <a:endParaRPr lang="zh-TW" altLang="en-US"/>
          </a:p>
        </p:txBody>
      </p:sp>
    </p:spTree>
    <p:extLst>
      <p:ext uri="{BB962C8B-B14F-4D97-AF65-F5344CB8AC3E}">
        <p14:creationId xmlns:p14="http://schemas.microsoft.com/office/powerpoint/2010/main" val="2941339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F6C763D4-0D12-487B-B006-10E67DDE1026}"/>
              </a:ext>
            </a:extLst>
          </p:cNvPr>
          <p:cNvSpPr>
            <a:spLocks noGrp="1"/>
          </p:cNvSpPr>
          <p:nvPr>
            <p:ph type="title"/>
          </p:nvPr>
        </p:nvSpPr>
        <p:spPr/>
        <p:txBody>
          <a:bodyPr/>
          <a:lstStyle/>
          <a:p>
            <a:endParaRPr lang="zh-HK" altLang="en-US"/>
          </a:p>
        </p:txBody>
      </p:sp>
      <p:pic>
        <p:nvPicPr>
          <p:cNvPr id="10243" name="內容版面配置區 3">
            <a:extLst>
              <a:ext uri="{FF2B5EF4-FFF2-40B4-BE49-F238E27FC236}">
                <a16:creationId xmlns:a16="http://schemas.microsoft.com/office/drawing/2014/main" id="{3577E1E6-CABE-4CC1-9676-508368A245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35413" y="962025"/>
            <a:ext cx="4392612" cy="5708650"/>
          </a:xfrm>
        </p:spPr>
      </p:pic>
      <p:sp>
        <p:nvSpPr>
          <p:cNvPr id="2" name="投影片編號版面配置區 1">
            <a:extLst>
              <a:ext uri="{FF2B5EF4-FFF2-40B4-BE49-F238E27FC236}">
                <a16:creationId xmlns:a16="http://schemas.microsoft.com/office/drawing/2014/main" id="{9C87F215-7058-46C7-B410-AEDABAB3FE3E}"/>
              </a:ext>
            </a:extLst>
          </p:cNvPr>
          <p:cNvSpPr>
            <a:spLocks noGrp="1"/>
          </p:cNvSpPr>
          <p:nvPr>
            <p:ph type="sldNum" sz="quarter" idx="12"/>
          </p:nvPr>
        </p:nvSpPr>
        <p:spPr/>
        <p:txBody>
          <a:bodyPr/>
          <a:lstStyle/>
          <a:p>
            <a:fld id="{DFDFFED4-3A91-4533-A0EE-563BCE94EED5}" type="slidenum">
              <a:rPr lang="zh-TW" altLang="en-US" smtClean="0"/>
              <a:t>34</a:t>
            </a:fld>
            <a:endParaRPr lang="zh-TW" altLang="en-US"/>
          </a:p>
        </p:txBody>
      </p:sp>
    </p:spTree>
    <p:extLst>
      <p:ext uri="{BB962C8B-B14F-4D97-AF65-F5344CB8AC3E}">
        <p14:creationId xmlns:p14="http://schemas.microsoft.com/office/powerpoint/2010/main" val="229317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27029F45-332F-46A2-8596-CBA22A7BAA51}"/>
              </a:ext>
            </a:extLst>
          </p:cNvPr>
          <p:cNvSpPr>
            <a:spLocks noGrp="1"/>
          </p:cNvSpPr>
          <p:nvPr>
            <p:ph type="title"/>
          </p:nvPr>
        </p:nvSpPr>
        <p:spPr/>
        <p:txBody>
          <a:bodyPr/>
          <a:lstStyle/>
          <a:p>
            <a:r>
              <a:rPr lang="en-US" altLang="zh-HK" dirty="0"/>
              <a:t>Question 5</a:t>
            </a:r>
            <a:endParaRPr lang="en-US" altLang="zh-TW" dirty="0"/>
          </a:p>
        </p:txBody>
      </p:sp>
      <p:sp>
        <p:nvSpPr>
          <p:cNvPr id="11267" name="內容版面配置區 2">
            <a:extLst>
              <a:ext uri="{FF2B5EF4-FFF2-40B4-BE49-F238E27FC236}">
                <a16:creationId xmlns:a16="http://schemas.microsoft.com/office/drawing/2014/main" id="{DA879E07-62AA-4600-860B-D5A132380FEA}"/>
              </a:ext>
            </a:extLst>
          </p:cNvPr>
          <p:cNvSpPr>
            <a:spLocks noGrp="1"/>
          </p:cNvSpPr>
          <p:nvPr>
            <p:ph idx="1"/>
          </p:nvPr>
        </p:nvSpPr>
        <p:spPr/>
        <p:txBody>
          <a:bodyPr/>
          <a:lstStyle/>
          <a:p>
            <a:r>
              <a:rPr lang="en-US" altLang="zh-HK" dirty="0"/>
              <a:t>Describe the X-ray features (2)</a:t>
            </a:r>
          </a:p>
          <a:p>
            <a:r>
              <a:rPr lang="en-US" altLang="zh-HK" dirty="0"/>
              <a:t>What is the usual mechanism? </a:t>
            </a:r>
          </a:p>
          <a:p>
            <a:r>
              <a:rPr lang="en-US" altLang="zh-HK" dirty="0"/>
              <a:t>Is hanging the most commonly associated injury?</a:t>
            </a:r>
          </a:p>
        </p:txBody>
      </p:sp>
      <p:sp>
        <p:nvSpPr>
          <p:cNvPr id="2" name="投影片編號版面配置區 1">
            <a:extLst>
              <a:ext uri="{FF2B5EF4-FFF2-40B4-BE49-F238E27FC236}">
                <a16:creationId xmlns:a16="http://schemas.microsoft.com/office/drawing/2014/main" id="{00FC569C-EC91-4812-8A17-F73E97FFE701}"/>
              </a:ext>
            </a:extLst>
          </p:cNvPr>
          <p:cNvSpPr>
            <a:spLocks noGrp="1"/>
          </p:cNvSpPr>
          <p:nvPr>
            <p:ph type="sldNum" sz="quarter" idx="12"/>
          </p:nvPr>
        </p:nvSpPr>
        <p:spPr/>
        <p:txBody>
          <a:bodyPr/>
          <a:lstStyle/>
          <a:p>
            <a:fld id="{DFDFFED4-3A91-4533-A0EE-563BCE94EED5}" type="slidenum">
              <a:rPr lang="zh-TW" altLang="en-US" smtClean="0"/>
              <a:t>35</a:t>
            </a:fld>
            <a:endParaRPr lang="zh-TW" altLang="en-US"/>
          </a:p>
        </p:txBody>
      </p:sp>
    </p:spTree>
    <p:extLst>
      <p:ext uri="{BB962C8B-B14F-4D97-AF65-F5344CB8AC3E}">
        <p14:creationId xmlns:p14="http://schemas.microsoft.com/office/powerpoint/2010/main" val="1014288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6F882C86-C8EC-4E00-94DC-73236C02513F}"/>
              </a:ext>
            </a:extLst>
          </p:cNvPr>
          <p:cNvSpPr>
            <a:spLocks noGrp="1"/>
          </p:cNvSpPr>
          <p:nvPr>
            <p:ph type="title"/>
          </p:nvPr>
        </p:nvSpPr>
        <p:spPr/>
        <p:txBody>
          <a:bodyPr/>
          <a:lstStyle/>
          <a:p>
            <a:endParaRPr lang="zh-HK" altLang="en-US"/>
          </a:p>
        </p:txBody>
      </p:sp>
      <p:sp>
        <p:nvSpPr>
          <p:cNvPr id="12291" name="內容版面配置區 2">
            <a:extLst>
              <a:ext uri="{FF2B5EF4-FFF2-40B4-BE49-F238E27FC236}">
                <a16:creationId xmlns:a16="http://schemas.microsoft.com/office/drawing/2014/main" id="{8259C0F8-63C4-4D9B-9F8D-EC9190235EC7}"/>
              </a:ext>
            </a:extLst>
          </p:cNvPr>
          <p:cNvSpPr>
            <a:spLocks noGrp="1"/>
          </p:cNvSpPr>
          <p:nvPr>
            <p:ph idx="1"/>
          </p:nvPr>
        </p:nvSpPr>
        <p:spPr/>
        <p:txBody>
          <a:bodyPr/>
          <a:lstStyle/>
          <a:p>
            <a:r>
              <a:rPr lang="en-US" altLang="zh-TW" dirty="0"/>
              <a:t>Traumatic spondylolisthesis of axis(C2)</a:t>
            </a:r>
          </a:p>
          <a:p>
            <a:pPr lvl="1"/>
            <a:r>
              <a:rPr lang="en-US" altLang="zh-HK" dirty="0"/>
              <a:t>Fracture of pars interarticularis of C2</a:t>
            </a:r>
          </a:p>
          <a:p>
            <a:pPr lvl="1"/>
            <a:endParaRPr lang="en-US" altLang="zh-HK" sz="1400" dirty="0"/>
          </a:p>
          <a:p>
            <a:r>
              <a:rPr lang="en-US" altLang="zh-HK" sz="2400" dirty="0"/>
              <a:t>Most commonly Hyperextension-compression injury</a:t>
            </a:r>
          </a:p>
          <a:p>
            <a:pPr lvl="1"/>
            <a:endParaRPr lang="en-US" altLang="zh-HK" sz="1800" dirty="0"/>
          </a:p>
          <a:p>
            <a:r>
              <a:rPr lang="en-US" altLang="zh-HK" sz="2400" dirty="0"/>
              <a:t>Most commonly seen in MVC / contact sports injury. Sometimes seen in judicial hanging</a:t>
            </a:r>
            <a:endParaRPr lang="zh-HK" altLang="en-US" sz="2400" dirty="0"/>
          </a:p>
        </p:txBody>
      </p:sp>
      <p:sp>
        <p:nvSpPr>
          <p:cNvPr id="2" name="投影片編號版面配置區 1">
            <a:extLst>
              <a:ext uri="{FF2B5EF4-FFF2-40B4-BE49-F238E27FC236}">
                <a16:creationId xmlns:a16="http://schemas.microsoft.com/office/drawing/2014/main" id="{A715D661-F2B2-4822-90A2-53EB628A2786}"/>
              </a:ext>
            </a:extLst>
          </p:cNvPr>
          <p:cNvSpPr>
            <a:spLocks noGrp="1"/>
          </p:cNvSpPr>
          <p:nvPr>
            <p:ph type="sldNum" sz="quarter" idx="12"/>
          </p:nvPr>
        </p:nvSpPr>
        <p:spPr/>
        <p:txBody>
          <a:bodyPr/>
          <a:lstStyle/>
          <a:p>
            <a:fld id="{DFDFFED4-3A91-4533-A0EE-563BCE94EED5}" type="slidenum">
              <a:rPr lang="zh-TW" altLang="en-US" smtClean="0"/>
              <a:t>36</a:t>
            </a:fld>
            <a:endParaRPr lang="zh-TW" altLang="en-US"/>
          </a:p>
        </p:txBody>
      </p:sp>
    </p:spTree>
    <p:extLst>
      <p:ext uri="{BB962C8B-B14F-4D97-AF65-F5344CB8AC3E}">
        <p14:creationId xmlns:p14="http://schemas.microsoft.com/office/powerpoint/2010/main" val="130197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1315473C-2012-4EC1-BE75-764B5949B5E1}"/>
              </a:ext>
            </a:extLst>
          </p:cNvPr>
          <p:cNvSpPr>
            <a:spLocks noGrp="1"/>
          </p:cNvSpPr>
          <p:nvPr>
            <p:ph type="title"/>
          </p:nvPr>
        </p:nvSpPr>
        <p:spPr/>
        <p:txBody>
          <a:bodyPr/>
          <a:lstStyle/>
          <a:p>
            <a:endParaRPr lang="zh-HK" altLang="en-US"/>
          </a:p>
        </p:txBody>
      </p:sp>
      <p:pic>
        <p:nvPicPr>
          <p:cNvPr id="13315" name="內容版面配置區 3">
            <a:extLst>
              <a:ext uri="{FF2B5EF4-FFF2-40B4-BE49-F238E27FC236}">
                <a16:creationId xmlns:a16="http://schemas.microsoft.com/office/drawing/2014/main" id="{F6F701E5-76A2-4A2D-BD14-7DCF19F2E4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333376"/>
            <a:ext cx="7335837" cy="6323013"/>
          </a:xfrm>
        </p:spPr>
      </p:pic>
      <p:sp>
        <p:nvSpPr>
          <p:cNvPr id="2" name="投影片編號版面配置區 1">
            <a:extLst>
              <a:ext uri="{FF2B5EF4-FFF2-40B4-BE49-F238E27FC236}">
                <a16:creationId xmlns:a16="http://schemas.microsoft.com/office/drawing/2014/main" id="{EA6E89B2-A102-44A5-A75F-DDC371E0B2C6}"/>
              </a:ext>
            </a:extLst>
          </p:cNvPr>
          <p:cNvSpPr>
            <a:spLocks noGrp="1"/>
          </p:cNvSpPr>
          <p:nvPr>
            <p:ph type="sldNum" sz="quarter" idx="12"/>
          </p:nvPr>
        </p:nvSpPr>
        <p:spPr/>
        <p:txBody>
          <a:bodyPr/>
          <a:lstStyle/>
          <a:p>
            <a:fld id="{DFDFFED4-3A91-4533-A0EE-563BCE94EED5}" type="slidenum">
              <a:rPr lang="zh-TW" altLang="en-US" smtClean="0"/>
              <a:t>37</a:t>
            </a:fld>
            <a:endParaRPr lang="zh-TW" altLang="en-US"/>
          </a:p>
        </p:txBody>
      </p:sp>
    </p:spTree>
    <p:extLst>
      <p:ext uri="{BB962C8B-B14F-4D97-AF65-F5344CB8AC3E}">
        <p14:creationId xmlns:p14="http://schemas.microsoft.com/office/powerpoint/2010/main" val="129557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9FD409-00A7-4047-A588-76BA8EFB56F6}"/>
              </a:ext>
            </a:extLst>
          </p:cNvPr>
          <p:cNvSpPr>
            <a:spLocks noGrp="1"/>
          </p:cNvSpPr>
          <p:nvPr>
            <p:ph type="title"/>
          </p:nvPr>
        </p:nvSpPr>
        <p:spPr/>
        <p:txBody>
          <a:bodyPr/>
          <a:lstStyle/>
          <a:p>
            <a:r>
              <a:rPr lang="en-US" altLang="zh-HK" dirty="0"/>
              <a:t>Question 5</a:t>
            </a:r>
            <a:endParaRPr lang="zh-TW" altLang="en-US" dirty="0"/>
          </a:p>
        </p:txBody>
      </p:sp>
      <p:sp>
        <p:nvSpPr>
          <p:cNvPr id="14338" name="內容版面配置區 2">
            <a:extLst>
              <a:ext uri="{FF2B5EF4-FFF2-40B4-BE49-F238E27FC236}">
                <a16:creationId xmlns:a16="http://schemas.microsoft.com/office/drawing/2014/main" id="{2BC2A134-A017-4692-8996-1B2B96BC19A2}"/>
              </a:ext>
            </a:extLst>
          </p:cNvPr>
          <p:cNvSpPr>
            <a:spLocks noGrp="1"/>
          </p:cNvSpPr>
          <p:nvPr>
            <p:ph idx="1"/>
          </p:nvPr>
        </p:nvSpPr>
        <p:spPr/>
        <p:txBody>
          <a:bodyPr/>
          <a:lstStyle/>
          <a:p>
            <a:r>
              <a:rPr lang="en-US" altLang="zh-HK" dirty="0"/>
              <a:t>Name 3 possible causes of death of a hanging patient.</a:t>
            </a:r>
          </a:p>
          <a:p>
            <a:pPr lvl="1"/>
            <a:r>
              <a:rPr lang="en-US" altLang="zh-HK" dirty="0"/>
              <a:t>High cervical fracture / spinal cord injury (Judicial hanging)</a:t>
            </a:r>
          </a:p>
          <a:p>
            <a:pPr lvl="1"/>
            <a:endParaRPr lang="en-US" altLang="zh-HK" dirty="0"/>
          </a:p>
          <a:p>
            <a:pPr lvl="1"/>
            <a:r>
              <a:rPr lang="en-US" altLang="zh-HK" dirty="0"/>
              <a:t>Venous obstruction, leading to cerebral stagnant hypoxia, and then decrease muscle tone leading to further tightening </a:t>
            </a:r>
          </a:p>
          <a:p>
            <a:pPr lvl="1"/>
            <a:endParaRPr lang="en-US" altLang="zh-HK" dirty="0"/>
          </a:p>
          <a:p>
            <a:pPr lvl="1"/>
            <a:r>
              <a:rPr lang="en-US" altLang="zh-HK" dirty="0"/>
              <a:t>Arterial spasm due to carotid pressure, leading to low cerebral blood flow and collapse</a:t>
            </a:r>
          </a:p>
          <a:p>
            <a:pPr lvl="1"/>
            <a:endParaRPr lang="en-US" altLang="zh-HK" dirty="0"/>
          </a:p>
          <a:p>
            <a:pPr lvl="1"/>
            <a:r>
              <a:rPr lang="en-US" altLang="zh-HK" dirty="0"/>
              <a:t>Vagal reflex due to pressure to carotid body, results in extreme bradycardia and cardiac arrest</a:t>
            </a:r>
          </a:p>
          <a:p>
            <a:endParaRPr lang="zh-HK" altLang="en-US" dirty="0"/>
          </a:p>
        </p:txBody>
      </p:sp>
      <p:sp>
        <p:nvSpPr>
          <p:cNvPr id="3" name="投影片編號版面配置區 2">
            <a:extLst>
              <a:ext uri="{FF2B5EF4-FFF2-40B4-BE49-F238E27FC236}">
                <a16:creationId xmlns:a16="http://schemas.microsoft.com/office/drawing/2014/main" id="{3DC72F4C-FE1B-4920-B6F1-DB6D7F714430}"/>
              </a:ext>
            </a:extLst>
          </p:cNvPr>
          <p:cNvSpPr>
            <a:spLocks noGrp="1"/>
          </p:cNvSpPr>
          <p:nvPr>
            <p:ph type="sldNum" sz="quarter" idx="12"/>
          </p:nvPr>
        </p:nvSpPr>
        <p:spPr/>
        <p:txBody>
          <a:bodyPr/>
          <a:lstStyle/>
          <a:p>
            <a:fld id="{DFDFFED4-3A91-4533-A0EE-563BCE94EED5}" type="slidenum">
              <a:rPr lang="zh-TW" altLang="en-US" smtClean="0"/>
              <a:t>38</a:t>
            </a:fld>
            <a:endParaRPr lang="zh-TW" altLang="en-US"/>
          </a:p>
        </p:txBody>
      </p:sp>
    </p:spTree>
    <p:extLst>
      <p:ext uri="{BB962C8B-B14F-4D97-AF65-F5344CB8AC3E}">
        <p14:creationId xmlns:p14="http://schemas.microsoft.com/office/powerpoint/2010/main" val="1305599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4379C2-FA5B-4FE9-846C-D0D79437D4D8}"/>
              </a:ext>
            </a:extLst>
          </p:cNvPr>
          <p:cNvSpPr>
            <a:spLocks noGrp="1"/>
          </p:cNvSpPr>
          <p:nvPr>
            <p:ph type="title"/>
          </p:nvPr>
        </p:nvSpPr>
        <p:spPr/>
        <p:txBody>
          <a:bodyPr/>
          <a:lstStyle/>
          <a:p>
            <a:r>
              <a:rPr lang="en-US" altLang="zh-HK" dirty="0"/>
              <a:t>Question 5</a:t>
            </a:r>
            <a:endParaRPr lang="zh-TW" altLang="en-US" dirty="0"/>
          </a:p>
        </p:txBody>
      </p:sp>
      <p:sp>
        <p:nvSpPr>
          <p:cNvPr id="15363" name="內容版面配置區 2">
            <a:extLst>
              <a:ext uri="{FF2B5EF4-FFF2-40B4-BE49-F238E27FC236}">
                <a16:creationId xmlns:a16="http://schemas.microsoft.com/office/drawing/2014/main" id="{2EB3454F-0A96-4097-967C-BC9832173570}"/>
              </a:ext>
            </a:extLst>
          </p:cNvPr>
          <p:cNvSpPr>
            <a:spLocks noGrp="1"/>
          </p:cNvSpPr>
          <p:nvPr>
            <p:ph idx="1"/>
          </p:nvPr>
        </p:nvSpPr>
        <p:spPr/>
        <p:txBody>
          <a:bodyPr/>
          <a:lstStyle/>
          <a:p>
            <a:r>
              <a:rPr lang="en-US" altLang="zh-HK" dirty="0"/>
              <a:t>Airway compromise is not thought to be the immediate cause of collapse</a:t>
            </a:r>
          </a:p>
          <a:p>
            <a:r>
              <a:rPr lang="en-US" altLang="zh-HK" dirty="0"/>
              <a:t>External compression of the airway structures requires significantly more force than the vascular structures and this is not thought to play a significant role</a:t>
            </a:r>
          </a:p>
          <a:p>
            <a:r>
              <a:rPr lang="en-US" altLang="zh-HK" dirty="0"/>
              <a:t>Several reports exist of suicidal </a:t>
            </a:r>
            <a:r>
              <a:rPr lang="en-US" altLang="zh-HK" dirty="0" err="1"/>
              <a:t>posttracheostomy</a:t>
            </a:r>
            <a:r>
              <a:rPr lang="en-US" altLang="zh-HK" dirty="0"/>
              <a:t> patients who successfully hung themselves with ligatures well above the tracheostomy</a:t>
            </a:r>
            <a:endParaRPr lang="zh-HK" altLang="en-US" dirty="0"/>
          </a:p>
        </p:txBody>
      </p:sp>
      <p:sp>
        <p:nvSpPr>
          <p:cNvPr id="3" name="投影片編號版面配置區 2">
            <a:extLst>
              <a:ext uri="{FF2B5EF4-FFF2-40B4-BE49-F238E27FC236}">
                <a16:creationId xmlns:a16="http://schemas.microsoft.com/office/drawing/2014/main" id="{25FE6029-5DC9-4521-A69B-009D7CC6E1CE}"/>
              </a:ext>
            </a:extLst>
          </p:cNvPr>
          <p:cNvSpPr>
            <a:spLocks noGrp="1"/>
          </p:cNvSpPr>
          <p:nvPr>
            <p:ph type="sldNum" sz="quarter" idx="12"/>
          </p:nvPr>
        </p:nvSpPr>
        <p:spPr/>
        <p:txBody>
          <a:bodyPr/>
          <a:lstStyle/>
          <a:p>
            <a:fld id="{DFDFFED4-3A91-4533-A0EE-563BCE94EED5}" type="slidenum">
              <a:rPr lang="zh-TW" altLang="en-US" smtClean="0"/>
              <a:t>39</a:t>
            </a:fld>
            <a:endParaRPr lang="zh-TW" altLang="en-US"/>
          </a:p>
        </p:txBody>
      </p:sp>
    </p:spTree>
    <p:extLst>
      <p:ext uri="{BB962C8B-B14F-4D97-AF65-F5344CB8AC3E}">
        <p14:creationId xmlns:p14="http://schemas.microsoft.com/office/powerpoint/2010/main" val="105440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830E2F-48BE-4388-8602-3448B213815F}"/>
              </a:ext>
            </a:extLst>
          </p:cNvPr>
          <p:cNvSpPr>
            <a:spLocks noGrp="1"/>
          </p:cNvSpPr>
          <p:nvPr>
            <p:ph type="title"/>
          </p:nvPr>
        </p:nvSpPr>
        <p:spPr/>
        <p:txBody>
          <a:bodyPr/>
          <a:lstStyle/>
          <a:p>
            <a:r>
              <a:rPr lang="en-US" altLang="zh-TW" dirty="0"/>
              <a:t>Question 1</a:t>
            </a:r>
            <a:endParaRPr lang="zh-TW" altLang="en-US" dirty="0"/>
          </a:p>
        </p:txBody>
      </p:sp>
      <p:sp>
        <p:nvSpPr>
          <p:cNvPr id="3" name="內容版面配置區 2">
            <a:extLst>
              <a:ext uri="{FF2B5EF4-FFF2-40B4-BE49-F238E27FC236}">
                <a16:creationId xmlns:a16="http://schemas.microsoft.com/office/drawing/2014/main" id="{48EE9FF8-D9FF-4296-ACEE-7F0F001DDCCB}"/>
              </a:ext>
            </a:extLst>
          </p:cNvPr>
          <p:cNvSpPr>
            <a:spLocks noGrp="1"/>
          </p:cNvSpPr>
          <p:nvPr>
            <p:ph idx="1"/>
          </p:nvPr>
        </p:nvSpPr>
        <p:spPr/>
        <p:txBody>
          <a:bodyPr/>
          <a:lstStyle/>
          <a:p>
            <a:r>
              <a:rPr lang="en-US" altLang="zh-TW" dirty="0"/>
              <a:t>On inspection patient left forearm was bitten by snake and the appearance was like this</a:t>
            </a:r>
          </a:p>
          <a:p>
            <a:endParaRPr lang="zh-TW" altLang="en-US" dirty="0"/>
          </a:p>
        </p:txBody>
      </p:sp>
      <p:pic>
        <p:nvPicPr>
          <p:cNvPr id="4" name="內容版面配置區 4">
            <a:extLst>
              <a:ext uri="{FF2B5EF4-FFF2-40B4-BE49-F238E27FC236}">
                <a16:creationId xmlns:a16="http://schemas.microsoft.com/office/drawing/2014/main" id="{5FE01C34-185E-4273-8879-94C2DFFD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551" y="2611284"/>
            <a:ext cx="5188549" cy="3796749"/>
          </a:xfrm>
          <a:prstGeom prst="rect">
            <a:avLst/>
          </a:prstGeom>
        </p:spPr>
      </p:pic>
      <p:sp>
        <p:nvSpPr>
          <p:cNvPr id="5" name="投影片編號版面配置區 4">
            <a:extLst>
              <a:ext uri="{FF2B5EF4-FFF2-40B4-BE49-F238E27FC236}">
                <a16:creationId xmlns:a16="http://schemas.microsoft.com/office/drawing/2014/main" id="{CAF99B17-77D2-4EC9-AC81-9A104DFE4C09}"/>
              </a:ext>
            </a:extLst>
          </p:cNvPr>
          <p:cNvSpPr>
            <a:spLocks noGrp="1"/>
          </p:cNvSpPr>
          <p:nvPr>
            <p:ph type="sldNum" sz="quarter" idx="12"/>
          </p:nvPr>
        </p:nvSpPr>
        <p:spPr/>
        <p:txBody>
          <a:bodyPr/>
          <a:lstStyle/>
          <a:p>
            <a:fld id="{DFDFFED4-3A91-4533-A0EE-563BCE94EED5}" type="slidenum">
              <a:rPr lang="zh-TW" altLang="en-US" smtClean="0"/>
              <a:t>4</a:t>
            </a:fld>
            <a:endParaRPr lang="zh-TW" altLang="en-US"/>
          </a:p>
        </p:txBody>
      </p:sp>
    </p:spTree>
    <p:extLst>
      <p:ext uri="{BB962C8B-B14F-4D97-AF65-F5344CB8AC3E}">
        <p14:creationId xmlns:p14="http://schemas.microsoft.com/office/powerpoint/2010/main" val="921506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ECFF8FF2-8358-4A4B-8459-304EFCAB8C78}"/>
              </a:ext>
            </a:extLst>
          </p:cNvPr>
          <p:cNvSpPr>
            <a:spLocks noGrp="1"/>
          </p:cNvSpPr>
          <p:nvPr>
            <p:ph type="title"/>
          </p:nvPr>
        </p:nvSpPr>
        <p:spPr/>
        <p:txBody>
          <a:bodyPr/>
          <a:lstStyle/>
          <a:p>
            <a:r>
              <a:rPr lang="en-US" altLang="zh-HK" dirty="0"/>
              <a:t>Question 5</a:t>
            </a:r>
            <a:endParaRPr lang="zh-HK" altLang="en-US" dirty="0"/>
          </a:p>
        </p:txBody>
      </p:sp>
      <p:sp>
        <p:nvSpPr>
          <p:cNvPr id="20483" name="內容版面配置區 2">
            <a:extLst>
              <a:ext uri="{FF2B5EF4-FFF2-40B4-BE49-F238E27FC236}">
                <a16:creationId xmlns:a16="http://schemas.microsoft.com/office/drawing/2014/main" id="{A271D089-4D3C-4B55-8657-3A1FB07B3596}"/>
              </a:ext>
            </a:extLst>
          </p:cNvPr>
          <p:cNvSpPr>
            <a:spLocks noGrp="1"/>
          </p:cNvSpPr>
          <p:nvPr>
            <p:ph idx="1"/>
          </p:nvPr>
        </p:nvSpPr>
        <p:spPr/>
        <p:txBody>
          <a:bodyPr/>
          <a:lstStyle/>
          <a:p>
            <a:r>
              <a:rPr lang="en-US" altLang="zh-HK" dirty="0"/>
              <a:t>Name 4 other possible complications of hanging.</a:t>
            </a:r>
          </a:p>
          <a:p>
            <a:pPr lvl="1"/>
            <a:r>
              <a:rPr lang="en-US" altLang="zh-HK" dirty="0"/>
              <a:t>Pneumothorax</a:t>
            </a:r>
          </a:p>
          <a:p>
            <a:pPr lvl="1"/>
            <a:r>
              <a:rPr lang="en-US" altLang="zh-HK" dirty="0"/>
              <a:t>Vascular injury</a:t>
            </a:r>
          </a:p>
          <a:p>
            <a:pPr lvl="1"/>
            <a:r>
              <a:rPr lang="en-US" altLang="zh-HK" dirty="0"/>
              <a:t>Esophageal rupture</a:t>
            </a:r>
          </a:p>
          <a:p>
            <a:pPr lvl="1"/>
            <a:r>
              <a:rPr lang="en-US" altLang="zh-HK" dirty="0"/>
              <a:t>Laryngeal fracture</a:t>
            </a:r>
          </a:p>
          <a:p>
            <a:pPr lvl="1"/>
            <a:r>
              <a:rPr lang="en-US" altLang="zh-HK" dirty="0"/>
              <a:t>Pulmonary edema</a:t>
            </a:r>
          </a:p>
          <a:p>
            <a:pPr lvl="1"/>
            <a:r>
              <a:rPr lang="en-US" altLang="zh-HK" dirty="0"/>
              <a:t>Aspiration pneumonia </a:t>
            </a:r>
            <a:endParaRPr lang="zh-HK" altLang="en-US" dirty="0"/>
          </a:p>
        </p:txBody>
      </p:sp>
      <p:sp>
        <p:nvSpPr>
          <p:cNvPr id="2" name="投影片編號版面配置區 1">
            <a:extLst>
              <a:ext uri="{FF2B5EF4-FFF2-40B4-BE49-F238E27FC236}">
                <a16:creationId xmlns:a16="http://schemas.microsoft.com/office/drawing/2014/main" id="{643E9F09-309D-4E73-B33F-F00CDA05F34F}"/>
              </a:ext>
            </a:extLst>
          </p:cNvPr>
          <p:cNvSpPr>
            <a:spLocks noGrp="1"/>
          </p:cNvSpPr>
          <p:nvPr>
            <p:ph type="sldNum" sz="quarter" idx="12"/>
          </p:nvPr>
        </p:nvSpPr>
        <p:spPr/>
        <p:txBody>
          <a:bodyPr/>
          <a:lstStyle/>
          <a:p>
            <a:fld id="{DFDFFED4-3A91-4533-A0EE-563BCE94EED5}" type="slidenum">
              <a:rPr lang="zh-TW" altLang="en-US" smtClean="0"/>
              <a:t>40</a:t>
            </a:fld>
            <a:endParaRPr lang="zh-TW" altLang="en-US"/>
          </a:p>
        </p:txBody>
      </p:sp>
    </p:spTree>
    <p:extLst>
      <p:ext uri="{BB962C8B-B14F-4D97-AF65-F5344CB8AC3E}">
        <p14:creationId xmlns:p14="http://schemas.microsoft.com/office/powerpoint/2010/main" val="179571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E244FB-E153-4B7B-9F15-EFA40EA5CAE1}"/>
              </a:ext>
            </a:extLst>
          </p:cNvPr>
          <p:cNvSpPr>
            <a:spLocks noGrp="1"/>
          </p:cNvSpPr>
          <p:nvPr>
            <p:ph type="ctrTitle"/>
          </p:nvPr>
        </p:nvSpPr>
        <p:spPr/>
        <p:txBody>
          <a:bodyPr>
            <a:normAutofit/>
          </a:bodyPr>
          <a:lstStyle/>
          <a:p>
            <a:r>
              <a:rPr lang="en-US" altLang="zh-TW" sz="8000" dirty="0"/>
              <a:t>The End</a:t>
            </a:r>
            <a:endParaRPr lang="zh-TW" altLang="en-US" sz="8000" dirty="0"/>
          </a:p>
        </p:txBody>
      </p:sp>
      <p:sp>
        <p:nvSpPr>
          <p:cNvPr id="3" name="副標題 2">
            <a:extLst>
              <a:ext uri="{FF2B5EF4-FFF2-40B4-BE49-F238E27FC236}">
                <a16:creationId xmlns:a16="http://schemas.microsoft.com/office/drawing/2014/main" id="{CAF6FD3C-D852-49C4-9434-D67AA1BC660E}"/>
              </a:ext>
            </a:extLst>
          </p:cNvPr>
          <p:cNvSpPr>
            <a:spLocks noGrp="1"/>
          </p:cNvSpPr>
          <p:nvPr>
            <p:ph type="subTitle"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5E00A29A-59F3-40E4-BDBD-7579131D1DE4}"/>
              </a:ext>
            </a:extLst>
          </p:cNvPr>
          <p:cNvSpPr>
            <a:spLocks noGrp="1"/>
          </p:cNvSpPr>
          <p:nvPr>
            <p:ph type="sldNum" sz="quarter" idx="12"/>
          </p:nvPr>
        </p:nvSpPr>
        <p:spPr/>
        <p:txBody>
          <a:bodyPr/>
          <a:lstStyle/>
          <a:p>
            <a:fld id="{DFDFFED4-3A91-4533-A0EE-563BCE94EED5}" type="slidenum">
              <a:rPr lang="zh-TW" altLang="en-US" smtClean="0"/>
              <a:t>41</a:t>
            </a:fld>
            <a:endParaRPr lang="zh-TW" altLang="en-US"/>
          </a:p>
        </p:txBody>
      </p:sp>
    </p:spTree>
    <p:extLst>
      <p:ext uri="{BB962C8B-B14F-4D97-AF65-F5344CB8AC3E}">
        <p14:creationId xmlns:p14="http://schemas.microsoft.com/office/powerpoint/2010/main" val="3985900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548AD7-B652-4AF1-89BB-60EA9D3F0444}"/>
              </a:ext>
            </a:extLst>
          </p:cNvPr>
          <p:cNvSpPr>
            <a:spLocks noGrp="1"/>
          </p:cNvSpPr>
          <p:nvPr>
            <p:ph type="title"/>
          </p:nvPr>
        </p:nvSpPr>
        <p:spPr/>
        <p:txBody>
          <a:bodyPr/>
          <a:lstStyle/>
          <a:p>
            <a:r>
              <a:rPr lang="en-US" altLang="zh-TW" dirty="0"/>
              <a:t>Pars vs pedicles</a:t>
            </a:r>
            <a:endParaRPr lang="zh-TW" altLang="en-US" dirty="0"/>
          </a:p>
        </p:txBody>
      </p:sp>
      <p:pic>
        <p:nvPicPr>
          <p:cNvPr id="6" name="內容版面配置區 5">
            <a:extLst>
              <a:ext uri="{FF2B5EF4-FFF2-40B4-BE49-F238E27FC236}">
                <a16:creationId xmlns:a16="http://schemas.microsoft.com/office/drawing/2014/main" id="{44BA0B80-51E7-49B1-B6B7-3251C0001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6517" y="1777252"/>
            <a:ext cx="5121135" cy="4944223"/>
          </a:xfrm>
        </p:spPr>
      </p:pic>
      <p:sp>
        <p:nvSpPr>
          <p:cNvPr id="4" name="投影片編號版面配置區 3">
            <a:extLst>
              <a:ext uri="{FF2B5EF4-FFF2-40B4-BE49-F238E27FC236}">
                <a16:creationId xmlns:a16="http://schemas.microsoft.com/office/drawing/2014/main" id="{40185644-E80F-4A94-9CE8-F902D0DF7F25}"/>
              </a:ext>
            </a:extLst>
          </p:cNvPr>
          <p:cNvSpPr>
            <a:spLocks noGrp="1"/>
          </p:cNvSpPr>
          <p:nvPr>
            <p:ph type="sldNum" sz="quarter" idx="12"/>
          </p:nvPr>
        </p:nvSpPr>
        <p:spPr/>
        <p:txBody>
          <a:bodyPr/>
          <a:lstStyle/>
          <a:p>
            <a:fld id="{DFDFFED4-3A91-4533-A0EE-563BCE94EED5}" type="slidenum">
              <a:rPr lang="zh-TW" altLang="en-US" smtClean="0"/>
              <a:t>42</a:t>
            </a:fld>
            <a:endParaRPr lang="zh-TW" altLang="en-US"/>
          </a:p>
        </p:txBody>
      </p:sp>
    </p:spTree>
    <p:extLst>
      <p:ext uri="{BB962C8B-B14F-4D97-AF65-F5344CB8AC3E}">
        <p14:creationId xmlns:p14="http://schemas.microsoft.com/office/powerpoint/2010/main" val="42838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517A76-F6C1-4668-9CE5-0DA57A9A46DA}"/>
              </a:ext>
            </a:extLst>
          </p:cNvPr>
          <p:cNvSpPr>
            <a:spLocks noGrp="1"/>
          </p:cNvSpPr>
          <p:nvPr>
            <p:ph type="title"/>
          </p:nvPr>
        </p:nvSpPr>
        <p:spPr/>
        <p:txBody>
          <a:bodyPr/>
          <a:lstStyle/>
          <a:p>
            <a:r>
              <a:rPr lang="en-US" altLang="zh-TW" dirty="0"/>
              <a:t>Question 1</a:t>
            </a:r>
            <a:endParaRPr lang="zh-TW" altLang="en-US" dirty="0"/>
          </a:p>
        </p:txBody>
      </p:sp>
      <p:sp>
        <p:nvSpPr>
          <p:cNvPr id="3" name="內容版面配置區 2">
            <a:extLst>
              <a:ext uri="{FF2B5EF4-FFF2-40B4-BE49-F238E27FC236}">
                <a16:creationId xmlns:a16="http://schemas.microsoft.com/office/drawing/2014/main" id="{517F39F6-663D-4CEC-B58E-D3EF3DF8F6C2}"/>
              </a:ext>
            </a:extLst>
          </p:cNvPr>
          <p:cNvSpPr>
            <a:spLocks noGrp="1"/>
          </p:cNvSpPr>
          <p:nvPr>
            <p:ph idx="1"/>
          </p:nvPr>
        </p:nvSpPr>
        <p:spPr/>
        <p:txBody>
          <a:bodyPr>
            <a:normAutofit/>
          </a:bodyPr>
          <a:lstStyle/>
          <a:p>
            <a:r>
              <a:rPr lang="en-US" altLang="zh-TW" dirty="0"/>
              <a:t>What is the likely culprit snake?</a:t>
            </a:r>
          </a:p>
          <a:p>
            <a:pPr lvl="1"/>
            <a:r>
              <a:rPr lang="en-US" altLang="zh-TW" dirty="0"/>
              <a:t>Viper</a:t>
            </a:r>
          </a:p>
          <a:p>
            <a:endParaRPr lang="en-US" altLang="zh-TW" dirty="0"/>
          </a:p>
          <a:p>
            <a:r>
              <a:rPr lang="en-US" altLang="zh-TW" dirty="0"/>
              <a:t>What are the possible complications</a:t>
            </a:r>
          </a:p>
          <a:p>
            <a:pPr lvl="1"/>
            <a:r>
              <a:rPr lang="en-US" altLang="zh-TW" dirty="0"/>
              <a:t>Compartment syndrome</a:t>
            </a:r>
          </a:p>
          <a:p>
            <a:pPr lvl="1"/>
            <a:endParaRPr lang="en-US" altLang="zh-TW" dirty="0"/>
          </a:p>
          <a:p>
            <a:pPr lvl="1"/>
            <a:r>
              <a:rPr lang="en-US" altLang="zh-TW" dirty="0"/>
              <a:t>Coagulopathy</a:t>
            </a:r>
          </a:p>
        </p:txBody>
      </p:sp>
      <p:sp>
        <p:nvSpPr>
          <p:cNvPr id="4" name="投影片編號版面配置區 3">
            <a:extLst>
              <a:ext uri="{FF2B5EF4-FFF2-40B4-BE49-F238E27FC236}">
                <a16:creationId xmlns:a16="http://schemas.microsoft.com/office/drawing/2014/main" id="{3B774B6D-9015-4FC3-93A8-AA36A7867FDF}"/>
              </a:ext>
            </a:extLst>
          </p:cNvPr>
          <p:cNvSpPr>
            <a:spLocks noGrp="1"/>
          </p:cNvSpPr>
          <p:nvPr>
            <p:ph type="sldNum" sz="quarter" idx="12"/>
          </p:nvPr>
        </p:nvSpPr>
        <p:spPr/>
        <p:txBody>
          <a:bodyPr/>
          <a:lstStyle/>
          <a:p>
            <a:fld id="{DFDFFED4-3A91-4533-A0EE-563BCE94EED5}" type="slidenum">
              <a:rPr lang="zh-TW" altLang="en-US" smtClean="0"/>
              <a:t>5</a:t>
            </a:fld>
            <a:endParaRPr lang="zh-TW" altLang="en-US"/>
          </a:p>
        </p:txBody>
      </p:sp>
    </p:spTree>
    <p:extLst>
      <p:ext uri="{BB962C8B-B14F-4D97-AF65-F5344CB8AC3E}">
        <p14:creationId xmlns:p14="http://schemas.microsoft.com/office/powerpoint/2010/main" val="754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8F475C-5BCA-4466-94AC-7E99173A9309}"/>
              </a:ext>
            </a:extLst>
          </p:cNvPr>
          <p:cNvSpPr>
            <a:spLocks noGrp="1"/>
          </p:cNvSpPr>
          <p:nvPr>
            <p:ph type="title"/>
          </p:nvPr>
        </p:nvSpPr>
        <p:spPr/>
        <p:txBody>
          <a:bodyPr/>
          <a:lstStyle/>
          <a:p>
            <a:r>
              <a:rPr lang="en-US" altLang="zh-TW" dirty="0"/>
              <a:t>Question 1</a:t>
            </a:r>
            <a:endParaRPr lang="zh-TW" altLang="en-US" dirty="0"/>
          </a:p>
        </p:txBody>
      </p:sp>
      <p:sp>
        <p:nvSpPr>
          <p:cNvPr id="3" name="內容版面配置區 2">
            <a:extLst>
              <a:ext uri="{FF2B5EF4-FFF2-40B4-BE49-F238E27FC236}">
                <a16:creationId xmlns:a16="http://schemas.microsoft.com/office/drawing/2014/main" id="{A54BAF43-F4AF-4BD7-AA26-7C3B9AEAC764}"/>
              </a:ext>
            </a:extLst>
          </p:cNvPr>
          <p:cNvSpPr>
            <a:spLocks noGrp="1"/>
          </p:cNvSpPr>
          <p:nvPr>
            <p:ph idx="1"/>
          </p:nvPr>
        </p:nvSpPr>
        <p:spPr/>
        <p:txBody>
          <a:bodyPr/>
          <a:lstStyle/>
          <a:p>
            <a:r>
              <a:rPr lang="en-US" altLang="zh-TW" dirty="0"/>
              <a:t>What are the pretreatments for antivenom treatments?</a:t>
            </a:r>
          </a:p>
          <a:p>
            <a:pPr lvl="1"/>
            <a:r>
              <a:rPr lang="en-US" altLang="zh-TW" dirty="0"/>
              <a:t>Resuscitation equipment standby</a:t>
            </a:r>
          </a:p>
          <a:p>
            <a:pPr lvl="1"/>
            <a:endParaRPr lang="en-US" altLang="zh-TW" dirty="0"/>
          </a:p>
          <a:p>
            <a:pPr lvl="1"/>
            <a:r>
              <a:rPr lang="en-US" altLang="zh-TW" dirty="0"/>
              <a:t>Consider anti histamine and hydrocortisone</a:t>
            </a:r>
          </a:p>
          <a:p>
            <a:endParaRPr lang="en-US" altLang="zh-TW" dirty="0"/>
          </a:p>
          <a:p>
            <a:r>
              <a:rPr lang="en-US" altLang="zh-TW" dirty="0"/>
              <a:t>What is the dosage adjustment for antivenom if the patient was a children?</a:t>
            </a:r>
          </a:p>
          <a:p>
            <a:pPr lvl="1"/>
            <a:r>
              <a:rPr lang="en-US" altLang="zh-TW" dirty="0"/>
              <a:t>Same total amount</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784F50A0-C04E-4C3B-A1E1-D5926C82D204}"/>
              </a:ext>
            </a:extLst>
          </p:cNvPr>
          <p:cNvSpPr>
            <a:spLocks noGrp="1"/>
          </p:cNvSpPr>
          <p:nvPr>
            <p:ph type="sldNum" sz="quarter" idx="12"/>
          </p:nvPr>
        </p:nvSpPr>
        <p:spPr/>
        <p:txBody>
          <a:bodyPr/>
          <a:lstStyle/>
          <a:p>
            <a:fld id="{DFDFFED4-3A91-4533-A0EE-563BCE94EED5}" type="slidenum">
              <a:rPr lang="zh-TW" altLang="en-US" smtClean="0"/>
              <a:t>6</a:t>
            </a:fld>
            <a:endParaRPr lang="zh-TW" altLang="en-US"/>
          </a:p>
        </p:txBody>
      </p:sp>
    </p:spTree>
    <p:extLst>
      <p:ext uri="{BB962C8B-B14F-4D97-AF65-F5344CB8AC3E}">
        <p14:creationId xmlns:p14="http://schemas.microsoft.com/office/powerpoint/2010/main" val="24321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1BB265-D02F-42DB-B527-7BB6222FB2A9}"/>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E2B308A8-81EE-4795-9A16-638D5C14BC65}"/>
              </a:ext>
            </a:extLst>
          </p:cNvPr>
          <p:cNvSpPr>
            <a:spLocks noGrp="1"/>
          </p:cNvSpPr>
          <p:nvPr>
            <p:ph idx="1"/>
          </p:nvPr>
        </p:nvSpPr>
        <p:spPr/>
        <p:txBody>
          <a:bodyPr/>
          <a:lstStyle/>
          <a:p>
            <a:r>
              <a:rPr lang="en-US" altLang="zh-TW" b="1" dirty="0"/>
              <a:t>A 70 year old man presented to the AED department for fever and back pain.</a:t>
            </a:r>
          </a:p>
          <a:p>
            <a:endParaRPr lang="en-US" altLang="zh-TW" dirty="0"/>
          </a:p>
          <a:p>
            <a:r>
              <a:rPr lang="en-US" altLang="zh-TW" dirty="0"/>
              <a:t>List 3 differential diagnosis of fever with acute back pain?</a:t>
            </a:r>
          </a:p>
          <a:p>
            <a:pPr lvl="1"/>
            <a:r>
              <a:rPr lang="en-US" altLang="zh-TW" dirty="0"/>
              <a:t>Musculoskeletal cause (back abscess / osteomyelitis)</a:t>
            </a:r>
          </a:p>
          <a:p>
            <a:pPr lvl="1"/>
            <a:endParaRPr lang="en-US" altLang="zh-TW" dirty="0"/>
          </a:p>
          <a:p>
            <a:pPr lvl="1"/>
            <a:r>
              <a:rPr lang="en-US" altLang="zh-TW" dirty="0"/>
              <a:t>Renal cause (Acute pyelonephritis)</a:t>
            </a:r>
          </a:p>
          <a:p>
            <a:pPr lvl="1"/>
            <a:endParaRPr lang="en-US" altLang="zh-TW" dirty="0"/>
          </a:p>
          <a:p>
            <a:pPr lvl="1"/>
            <a:r>
              <a:rPr lang="en-US" altLang="zh-TW" dirty="0"/>
              <a:t>Vascular cause (mycotic aneurysm)</a:t>
            </a:r>
          </a:p>
          <a:p>
            <a:pPr lvl="1"/>
            <a:endParaRPr lang="en-US" altLang="zh-TW" dirty="0"/>
          </a:p>
        </p:txBody>
      </p:sp>
      <p:sp>
        <p:nvSpPr>
          <p:cNvPr id="4" name="投影片編號版面配置區 3">
            <a:extLst>
              <a:ext uri="{FF2B5EF4-FFF2-40B4-BE49-F238E27FC236}">
                <a16:creationId xmlns:a16="http://schemas.microsoft.com/office/drawing/2014/main" id="{C38F649A-8274-4A1A-887B-B36827667CF2}"/>
              </a:ext>
            </a:extLst>
          </p:cNvPr>
          <p:cNvSpPr>
            <a:spLocks noGrp="1"/>
          </p:cNvSpPr>
          <p:nvPr>
            <p:ph type="sldNum" sz="quarter" idx="12"/>
          </p:nvPr>
        </p:nvSpPr>
        <p:spPr/>
        <p:txBody>
          <a:bodyPr/>
          <a:lstStyle/>
          <a:p>
            <a:fld id="{DFDFFED4-3A91-4533-A0EE-563BCE94EED5}" type="slidenum">
              <a:rPr lang="zh-TW" altLang="en-US" smtClean="0"/>
              <a:t>7</a:t>
            </a:fld>
            <a:endParaRPr lang="zh-TW" altLang="en-US"/>
          </a:p>
        </p:txBody>
      </p:sp>
    </p:spTree>
    <p:extLst>
      <p:ext uri="{BB962C8B-B14F-4D97-AF65-F5344CB8AC3E}">
        <p14:creationId xmlns:p14="http://schemas.microsoft.com/office/powerpoint/2010/main" val="212118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FF144C-BB78-40FB-A3D3-3AC1B71B403F}"/>
              </a:ext>
            </a:extLst>
          </p:cNvPr>
          <p:cNvSpPr>
            <a:spLocks noGrp="1"/>
          </p:cNvSpPr>
          <p:nvPr>
            <p:ph type="title"/>
          </p:nvPr>
        </p:nvSpPr>
        <p:spPr/>
        <p:txBody>
          <a:bodyPr/>
          <a:lstStyle/>
          <a:p>
            <a:r>
              <a:rPr lang="en-US" altLang="zh-TW" dirty="0"/>
              <a:t>Question 2</a:t>
            </a:r>
            <a:endParaRPr lang="zh-TW" altLang="en-US" dirty="0"/>
          </a:p>
        </p:txBody>
      </p:sp>
      <p:sp>
        <p:nvSpPr>
          <p:cNvPr id="3" name="內容版面配置區 2">
            <a:extLst>
              <a:ext uri="{FF2B5EF4-FFF2-40B4-BE49-F238E27FC236}">
                <a16:creationId xmlns:a16="http://schemas.microsoft.com/office/drawing/2014/main" id="{D1F68F21-4369-49CF-8F17-2847EE174CD7}"/>
              </a:ext>
            </a:extLst>
          </p:cNvPr>
          <p:cNvSpPr>
            <a:spLocks noGrp="1"/>
          </p:cNvSpPr>
          <p:nvPr>
            <p:ph idx="1"/>
          </p:nvPr>
        </p:nvSpPr>
        <p:spPr/>
        <p:txBody>
          <a:bodyPr/>
          <a:lstStyle/>
          <a:p>
            <a:r>
              <a:rPr lang="en-US" altLang="zh-TW" dirty="0"/>
              <a:t>Your junior colleague has taken a KUB during workup for the patient with the provisional diagnosis of acute pyelonephritis in his mind. Describe the X ray findings.</a:t>
            </a:r>
          </a:p>
          <a:p>
            <a:endParaRPr lang="en-US" altLang="zh-TW" dirty="0"/>
          </a:p>
          <a:p>
            <a:r>
              <a:rPr lang="en-US" altLang="zh-TW" dirty="0"/>
              <a:t>Curvilinear mass with calcification in the left paravertebral region</a:t>
            </a:r>
            <a:endParaRPr lang="zh-TW" altLang="en-US" dirty="0"/>
          </a:p>
        </p:txBody>
      </p:sp>
      <p:sp>
        <p:nvSpPr>
          <p:cNvPr id="4" name="投影片編號版面配置區 3">
            <a:extLst>
              <a:ext uri="{FF2B5EF4-FFF2-40B4-BE49-F238E27FC236}">
                <a16:creationId xmlns:a16="http://schemas.microsoft.com/office/drawing/2014/main" id="{8587C2B1-7563-4325-B321-934B03116409}"/>
              </a:ext>
            </a:extLst>
          </p:cNvPr>
          <p:cNvSpPr>
            <a:spLocks noGrp="1"/>
          </p:cNvSpPr>
          <p:nvPr>
            <p:ph type="sldNum" sz="quarter" idx="12"/>
          </p:nvPr>
        </p:nvSpPr>
        <p:spPr/>
        <p:txBody>
          <a:bodyPr/>
          <a:lstStyle/>
          <a:p>
            <a:fld id="{DFDFFED4-3A91-4533-A0EE-563BCE94EED5}" type="slidenum">
              <a:rPr lang="zh-TW" altLang="en-US" smtClean="0"/>
              <a:t>8</a:t>
            </a:fld>
            <a:endParaRPr lang="zh-TW" altLang="en-US"/>
          </a:p>
        </p:txBody>
      </p:sp>
    </p:spTree>
    <p:extLst>
      <p:ext uri="{BB962C8B-B14F-4D97-AF65-F5344CB8AC3E}">
        <p14:creationId xmlns:p14="http://schemas.microsoft.com/office/powerpoint/2010/main" val="145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7AD36B-9483-4CAB-A138-16A950F82A4B}"/>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D7B67DD4-FF50-4337-A7DC-235F24EA5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730" y="628420"/>
            <a:ext cx="5386950" cy="6003336"/>
          </a:xfrm>
        </p:spPr>
      </p:pic>
      <p:sp>
        <p:nvSpPr>
          <p:cNvPr id="3" name="投影片編號版面配置區 2">
            <a:extLst>
              <a:ext uri="{FF2B5EF4-FFF2-40B4-BE49-F238E27FC236}">
                <a16:creationId xmlns:a16="http://schemas.microsoft.com/office/drawing/2014/main" id="{6F683F17-3DB2-4462-84B5-AD111911CBE9}"/>
              </a:ext>
            </a:extLst>
          </p:cNvPr>
          <p:cNvSpPr>
            <a:spLocks noGrp="1"/>
          </p:cNvSpPr>
          <p:nvPr>
            <p:ph type="sldNum" sz="quarter" idx="12"/>
          </p:nvPr>
        </p:nvSpPr>
        <p:spPr/>
        <p:txBody>
          <a:bodyPr/>
          <a:lstStyle/>
          <a:p>
            <a:fld id="{DFDFFED4-3A91-4533-A0EE-563BCE94EED5}" type="slidenum">
              <a:rPr lang="zh-TW" altLang="en-US" smtClean="0"/>
              <a:t>9</a:t>
            </a:fld>
            <a:endParaRPr lang="zh-TW" altLang="en-US"/>
          </a:p>
        </p:txBody>
      </p:sp>
    </p:spTree>
    <p:extLst>
      <p:ext uri="{BB962C8B-B14F-4D97-AF65-F5344CB8AC3E}">
        <p14:creationId xmlns:p14="http://schemas.microsoft.com/office/powerpoint/2010/main" val="1838261978"/>
      </p:ext>
    </p:extLst>
  </p:cSld>
  <p:clrMapOvr>
    <a:masterClrMapping/>
  </p:clrMapOvr>
</p:sld>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TM04033923[[fn=深度]]</Template>
  <TotalTime>3204</TotalTime>
  <Words>1270</Words>
  <Application>Microsoft Office PowerPoint</Application>
  <PresentationFormat>寬螢幕</PresentationFormat>
  <Paragraphs>287</Paragraphs>
  <Slides>42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42</vt:i4>
      </vt:variant>
    </vt:vector>
  </HeadingPairs>
  <TitlesOfParts>
    <vt:vector size="47" baseType="lpstr">
      <vt:lpstr>新細明體</vt:lpstr>
      <vt:lpstr>Arial</vt:lpstr>
      <vt:lpstr>Calibri</vt:lpstr>
      <vt:lpstr>Corbel</vt:lpstr>
      <vt:lpstr>深度</vt:lpstr>
      <vt:lpstr>JCM OSCE – 6/6/2018</vt:lpstr>
      <vt:lpstr>Question 1</vt:lpstr>
      <vt:lpstr>Question 1</vt:lpstr>
      <vt:lpstr>Question 1</vt:lpstr>
      <vt:lpstr>Question 1</vt:lpstr>
      <vt:lpstr>Question 1</vt:lpstr>
      <vt:lpstr>Question 2</vt:lpstr>
      <vt:lpstr>Question 2</vt:lpstr>
      <vt:lpstr>PowerPoint 簡報</vt:lpstr>
      <vt:lpstr>Question 2</vt:lpstr>
      <vt:lpstr>Question 2</vt:lpstr>
      <vt:lpstr>Question 2</vt:lpstr>
      <vt:lpstr>Question 2</vt:lpstr>
      <vt:lpstr>Question 2</vt:lpstr>
      <vt:lpstr>Question 2</vt:lpstr>
      <vt:lpstr>Question 3</vt:lpstr>
      <vt:lpstr>Question 3</vt:lpstr>
      <vt:lpstr>Question 3</vt:lpstr>
      <vt:lpstr>Question 3</vt:lpstr>
      <vt:lpstr>Question 3</vt:lpstr>
      <vt:lpstr>Question 4</vt:lpstr>
      <vt:lpstr>PowerPoint 簡報</vt:lpstr>
      <vt:lpstr>Fish tank granuloma</vt:lpstr>
      <vt:lpstr>Diagnoses</vt:lpstr>
      <vt:lpstr>Diagnoses</vt:lpstr>
      <vt:lpstr>Water exposure infection</vt:lpstr>
      <vt:lpstr>Treatment</vt:lpstr>
      <vt:lpstr>Antibiotics</vt:lpstr>
      <vt:lpstr>Complications</vt:lpstr>
      <vt:lpstr>Question 5</vt:lpstr>
      <vt:lpstr>PowerPoint 簡報</vt:lpstr>
      <vt:lpstr>Question 5</vt:lpstr>
      <vt:lpstr>Question 5</vt:lpstr>
      <vt:lpstr>PowerPoint 簡報</vt:lpstr>
      <vt:lpstr>Question 5</vt:lpstr>
      <vt:lpstr>PowerPoint 簡報</vt:lpstr>
      <vt:lpstr>PowerPoint 簡報</vt:lpstr>
      <vt:lpstr>Question 5</vt:lpstr>
      <vt:lpstr>Question 5</vt:lpstr>
      <vt:lpstr>Question 5</vt:lpstr>
      <vt:lpstr>The End</vt:lpstr>
      <vt:lpstr>Pars vs pedicles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 6/6/2018</dc:title>
  <dc:creator>sai hang wong</dc:creator>
  <cp:lastModifiedBy>sai hang wong</cp:lastModifiedBy>
  <cp:revision>80</cp:revision>
  <dcterms:created xsi:type="dcterms:W3CDTF">2018-05-18T15:19:25Z</dcterms:created>
  <dcterms:modified xsi:type="dcterms:W3CDTF">2018-06-04T15:16:23Z</dcterms:modified>
</cp:coreProperties>
</file>