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6"/>
  </p:notesMasterIdLst>
  <p:sldIdLst>
    <p:sldId id="376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423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424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331" r:id="rId34"/>
    <p:sldId id="332" r:id="rId35"/>
    <p:sldId id="333" r:id="rId36"/>
    <p:sldId id="410" r:id="rId37"/>
    <p:sldId id="334" r:id="rId38"/>
    <p:sldId id="411" r:id="rId39"/>
    <p:sldId id="335" r:id="rId40"/>
    <p:sldId id="336" r:id="rId41"/>
    <p:sldId id="412" r:id="rId42"/>
    <p:sldId id="337" r:id="rId43"/>
    <p:sldId id="413" r:id="rId44"/>
    <p:sldId id="338" r:id="rId45"/>
    <p:sldId id="414" r:id="rId46"/>
    <p:sldId id="339" r:id="rId47"/>
    <p:sldId id="415" r:id="rId48"/>
    <p:sldId id="340" r:id="rId49"/>
    <p:sldId id="341" r:id="rId50"/>
    <p:sldId id="416" r:id="rId51"/>
    <p:sldId id="342" r:id="rId52"/>
    <p:sldId id="356" r:id="rId53"/>
    <p:sldId id="345" r:id="rId54"/>
    <p:sldId id="346" r:id="rId55"/>
    <p:sldId id="417" r:id="rId56"/>
    <p:sldId id="347" r:id="rId57"/>
    <p:sldId id="425" r:id="rId58"/>
    <p:sldId id="348" r:id="rId59"/>
    <p:sldId id="418" r:id="rId60"/>
    <p:sldId id="349" r:id="rId61"/>
    <p:sldId id="419" r:id="rId62"/>
    <p:sldId id="350" r:id="rId63"/>
    <p:sldId id="420" r:id="rId64"/>
    <p:sldId id="351" r:id="rId65"/>
    <p:sldId id="421" r:id="rId66"/>
    <p:sldId id="352" r:id="rId67"/>
    <p:sldId id="353" r:id="rId68"/>
    <p:sldId id="354" r:id="rId69"/>
    <p:sldId id="422" r:id="rId70"/>
    <p:sldId id="357" r:id="rId71"/>
    <p:sldId id="375" r:id="rId72"/>
    <p:sldId id="358" r:id="rId73"/>
    <p:sldId id="283" r:id="rId74"/>
    <p:sldId id="359" r:id="rId75"/>
    <p:sldId id="426" r:id="rId76"/>
    <p:sldId id="360" r:id="rId77"/>
    <p:sldId id="361" r:id="rId78"/>
    <p:sldId id="362" r:id="rId79"/>
    <p:sldId id="374" r:id="rId80"/>
    <p:sldId id="363" r:id="rId81"/>
    <p:sldId id="364" r:id="rId82"/>
    <p:sldId id="365" r:id="rId83"/>
    <p:sldId id="406" r:id="rId84"/>
    <p:sldId id="366" r:id="rId85"/>
    <p:sldId id="407" r:id="rId86"/>
    <p:sldId id="367" r:id="rId87"/>
    <p:sldId id="408" r:id="rId88"/>
    <p:sldId id="373" r:id="rId89"/>
    <p:sldId id="409" r:id="rId90"/>
    <p:sldId id="368" r:id="rId91"/>
    <p:sldId id="369" r:id="rId92"/>
    <p:sldId id="370" r:id="rId93"/>
    <p:sldId id="371" r:id="rId94"/>
    <p:sldId id="372" r:id="rId95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146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0684A-3CBB-417B-BC74-7A8B324668A8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90109-147F-46D6-8754-D0D1C494CE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893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9d319d0e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9d319d0e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09d319d0e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09d319d0e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09d319d0e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09d319d0e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09d319d0e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09d319d0e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9d319d0e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9d319d0e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9d319d0e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9d319d0e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09d319d0e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09d319d0e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09d319d0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09d319d0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09d319d0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09d319d0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09d319d0e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09d319d0e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09d319d0e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09d319d0e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09d319d0e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09d319d0e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09d319d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09d319d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09d319d0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09d319d0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09d319d0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09d319d0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09d319d0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09d319d0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09d319d0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09d319d0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09d319d0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09d319d0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09d319d0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09d319d0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09d319d0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09d319d0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09d319d0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09d319d0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09d319d0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09d319d0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09d319d0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09d319d0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09d319d0e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09d319d0e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9d319d0e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9d319d0e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09d319d0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09d319d0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09d319d0e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09d319d0e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09d319d0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09d319d0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09d319d0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09d319d0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498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720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6788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76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023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63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891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11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900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371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29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936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632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OSCE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NLTH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9/2018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1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sudden occlusion of the LAD, causing a transient anterior STEMI. The patient has chest pain &amp; diaphoresis; ECG may not be captured 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Re-perfusion of the LAD (e.g. due to spontaneous clot lysis or prehospital aspirin). The chest pain resolves. ST elevation improves and T waves become biphasic or inverted. The T wave morphology is identical to patients who reperfuse after a successful PCI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the artery remains occluded, the patient now develops an evolving anterior STEMI.</a:t>
            </a:r>
            <a:endParaRPr/>
          </a:p>
          <a:p>
            <a:pPr marL="4572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Type A: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Biphasic, with initial positivity &amp; terminal negativity (25% of cases)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dirty="0" smtClean="0"/>
              <a:t>Type </a:t>
            </a:r>
            <a:r>
              <a:rPr lang="en-GB" dirty="0"/>
              <a:t>B:</a:t>
            </a:r>
            <a:endParaRPr dirty="0"/>
          </a:p>
          <a:p>
            <a: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Deeply and symmetrically inverted (75% of cases)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492" y="3861706"/>
            <a:ext cx="1821200" cy="289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642" y="3861706"/>
            <a:ext cx="1965200" cy="292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2878692" y="512551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Type A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078436" y="5125511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Type B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8367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236250" y="243367"/>
            <a:ext cx="8520600" cy="54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the first ECG is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And second ECG is </a:t>
            </a:r>
            <a:endParaRPr/>
          </a:p>
          <a:p>
            <a:pPr marL="9144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543" y="347560"/>
            <a:ext cx="5290457" cy="294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9436" y="3985640"/>
            <a:ext cx="5452389" cy="287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70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501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is this </a:t>
            </a:r>
            <a:r>
              <a:rPr lang="en-GB" dirty="0" smtClean="0"/>
              <a:t>phenomenon?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204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Pseudo-normalization 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coronary perfusion is unstable, however, and the LAD can re-occlude at any time. If this happens, the first sign on the ECG is an apparent normalisation of the T waves — so-called “pseudo-normalisation”. 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T waves switch from biphasic/inverted to upright and prominent. This is a sign of hyperacute STEMI and is usually accompanied by recurrence of chest pain, although the ECG changes can precede the symptoms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-GB"/>
              <a:t>If the artery remains occluded, the patient now develops an evolving anterior STEMI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4799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Progress of our patient 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err="1" smtClean="0"/>
              <a:t>HsTnI</a:t>
            </a:r>
            <a:r>
              <a:rPr lang="en-US" altLang="zh-HK" dirty="0" smtClean="0"/>
              <a:t> ~100 x 3 </a:t>
            </a:r>
          </a:p>
          <a:p>
            <a:r>
              <a:rPr lang="en-US" altLang="zh-HK" dirty="0" smtClean="0"/>
              <a:t>PCI done: showed LAD 90% stenosis, with stenting done </a:t>
            </a:r>
          </a:p>
        </p:txBody>
      </p:sp>
    </p:spTree>
    <p:extLst>
      <p:ext uri="{BB962C8B-B14F-4D97-AF65-F5344CB8AC3E}">
        <p14:creationId xmlns:p14="http://schemas.microsoft.com/office/powerpoint/2010/main" val="217761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other STEMI equivalent ECG findings:</a:t>
            </a:r>
            <a:endParaRPr/>
          </a:p>
          <a:p>
            <a:pPr marL="4572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59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Posterior MI</a:t>
            </a:r>
            <a:endParaRPr/>
          </a:p>
          <a:p>
            <a:pPr marL="914400" lvl="1" indent="-317500" rtl="0">
              <a:spcBef>
                <a:spcPts val="1600"/>
              </a:spcBef>
              <a:spcAft>
                <a:spcPts val="1600"/>
              </a:spcAft>
              <a:buSzPts val="1400"/>
              <a:buChar char="○"/>
            </a:pPr>
            <a:r>
              <a:rPr lang="en-GB"/>
              <a:t>STD over V1-3 </a:t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014" y="2931118"/>
            <a:ext cx="5133975" cy="34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5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LMCA occlusion </a:t>
            </a:r>
            <a:endParaRPr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Seen in </a:t>
            </a:r>
            <a:endParaRPr/>
          </a:p>
          <a:p>
            <a: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occlusion or near-occlusion of the left main artery; </a:t>
            </a:r>
            <a:endParaRPr/>
          </a:p>
          <a:p>
            <a: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occlusion of the proximal left anterior descending artery</a:t>
            </a:r>
            <a:endParaRPr/>
          </a:p>
          <a:p>
            <a: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 severe multivessel coronary artery disease</a:t>
            </a:r>
            <a:endParaRPr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Findings: </a:t>
            </a:r>
            <a:endParaRPr/>
          </a:p>
          <a:p>
            <a: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ST elevation in aVR ≥ 1mm</a:t>
            </a:r>
            <a:endParaRPr/>
          </a:p>
          <a:p>
            <a: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ST elevation in aVR ≥ V1</a:t>
            </a:r>
            <a:endParaRPr/>
          </a:p>
          <a:p>
            <a: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ST depression typically seen in lateral</a:t>
            </a:r>
            <a:endParaRPr sz="1050">
              <a:solidFill>
                <a:srgbClr val="252525"/>
              </a:solidFill>
            </a:endParaRPr>
          </a:p>
          <a:p>
            <a:pPr marL="91440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525" y="3429000"/>
            <a:ext cx="4114800" cy="271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50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 Winter’s T Waves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Suggestive of proximal LAD lesion</a:t>
            </a:r>
            <a:endParaRPr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12-Lead ECG findings</a:t>
            </a:r>
            <a:endParaRPr baseline="30000"/>
          </a:p>
          <a:p>
            <a:pPr marL="13716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Precordial ST-segment depression at the J-point</a:t>
            </a:r>
            <a:endParaRPr/>
          </a:p>
          <a:p>
            <a:pPr marL="13716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Tall, peaked, symmetric T waves in the precordial leads</a:t>
            </a:r>
            <a:endParaRPr/>
          </a:p>
          <a:p>
            <a:pPr marL="13716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Lead aVR shows slight ST-segment elevation in most cases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576" y="3541337"/>
            <a:ext cx="4462651" cy="3155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24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M/57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Chest pain ~2 hours before attending AED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Pain subsided on arrival </a:t>
            </a:r>
            <a:endParaRPr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altLang="zh-HK" dirty="0" smtClean="0"/>
              <a:t>Case 1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5131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Sgarbossa's Criteria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Used to identify STEMI in the setting of LBBB or pacemaker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Criteria</a:t>
            </a:r>
            <a:r>
              <a:rPr lang="en-GB" baseline="30000"/>
              <a:t>, </a:t>
            </a:r>
            <a:r>
              <a:rPr lang="en-GB"/>
              <a:t>≥3 points = 98% probability of STEMI: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ST elevation ≥1 mm in a lead with upward (concordant) QRS complex - 5 points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ST depression ≥1 mm in lead V1, V2, or V3 - 3 points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ST elevation ≥5 mm in a lead with downward (discordant) QRS complex - 2 points</a:t>
            </a:r>
            <a:endParaRPr sz="1050">
              <a:solidFill>
                <a:srgbClr val="252525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181" y="3725567"/>
            <a:ext cx="3742601" cy="3132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903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301" y="546301"/>
            <a:ext cx="5775201" cy="319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275" y="3841071"/>
            <a:ext cx="6011448" cy="2810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41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>
            <a:off x="311700" y="1407067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M/52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Insidious onset of R hand/ wrist pain after playing golf x 2 weeks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Pain at around proximal hypothenar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Apparently normal XR R hand (AP + lateral)</a:t>
            </a:r>
            <a:endParaRPr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altLang="zh-HK" dirty="0" smtClean="0"/>
              <a:t>Case 2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85340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311700" y="14777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this view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to perform this view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the abnormality</a:t>
            </a:r>
            <a:endParaRPr/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529" y="2979963"/>
            <a:ext cx="3992448" cy="359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42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Google Shape;19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979" y="865414"/>
            <a:ext cx="8090920" cy="5635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310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11700" y="14777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this view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Carpal tunnel view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to perform this view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Extend hand ~30’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the abnormality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Fracture hook of hamate</a:t>
            </a:r>
            <a:endParaRPr/>
          </a:p>
          <a:p>
            <a:pPr marL="4572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900" y="1"/>
            <a:ext cx="3422100" cy="342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847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the other carpal bones</a:t>
            </a:r>
            <a:endParaRPr/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349" y="2079388"/>
            <a:ext cx="4126651" cy="4207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366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232175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the other carpal bones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6" name="Google Shape;2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425" y="0"/>
            <a:ext cx="3763574" cy="38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5214" y="3837085"/>
            <a:ext cx="3267075" cy="295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703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the most common cause of this injury 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physical signs may aid diagnosis?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common complication of this injury 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the treatment?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8147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the most common cause of this injury ?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Direct blow 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Golf, baseball, hockey tennis etc.</a:t>
            </a:r>
            <a:endParaRPr/>
          </a:p>
        </p:txBody>
      </p:sp>
      <p:pic>
        <p:nvPicPr>
          <p:cNvPr id="230" name="Google Shape;2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176" y="2297334"/>
            <a:ext cx="2748225" cy="416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5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5582667"/>
            <a:ext cx="8520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ECG done at 21:33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Please comment on ECG 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002" y="166900"/>
            <a:ext cx="7528998" cy="5275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072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physical signs may aid diagnosis?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 smtClean="0"/>
              <a:t>Pull test: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 smtClean="0"/>
              <a:t>Examiner </a:t>
            </a:r>
            <a:r>
              <a:rPr lang="en-GB" dirty="0"/>
              <a:t>pulls on 4th and 5th digits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Flexor </a:t>
            </a:r>
            <a:r>
              <a:rPr lang="en-GB" dirty="0" err="1"/>
              <a:t>Digitorum</a:t>
            </a:r>
            <a:r>
              <a:rPr lang="en-GB" dirty="0"/>
              <a:t> </a:t>
            </a:r>
            <a:r>
              <a:rPr lang="en-GB" dirty="0" err="1"/>
              <a:t>Profundus</a:t>
            </a:r>
            <a:r>
              <a:rPr lang="en-GB" dirty="0"/>
              <a:t> tendons will displace the broken hook and reproduce exact severe pain</a:t>
            </a:r>
            <a:endParaRPr dirty="0"/>
          </a:p>
          <a:p>
            <a:pPr marL="9144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37" name="Google Shape;23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31" y="3429001"/>
            <a:ext cx="3897199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76" y="3429001"/>
            <a:ext cx="2688825" cy="330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487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1"/>
          </p:nvPr>
        </p:nvSpPr>
        <p:spPr>
          <a:xfrm>
            <a:off x="311700" y="1572000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the common complication of this injury ?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Ulnar nerve injury (usually motor branch) [Guyon canal syndrome]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Can be iatrogenic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Ulnar artery injury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Non union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1600"/>
              </a:spcAft>
              <a:buSzPts val="1400"/>
              <a:buChar char="○"/>
            </a:pPr>
            <a:r>
              <a:rPr lang="en-GB"/>
              <a:t>Closed rupture of the flexor tendons to the small finger</a:t>
            </a:r>
            <a:endParaRPr/>
          </a:p>
        </p:txBody>
      </p:sp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8077" y="4033157"/>
            <a:ext cx="3631379" cy="2686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727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is the treatment?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Non operative: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 dirty="0"/>
              <a:t>Short arm cast x 6 weeks 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 dirty="0"/>
              <a:t>Including immobilization of 4th and 5th MCPJ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Operative :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 dirty="0"/>
              <a:t>ORIF/ excision of the fracture fragment 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Retrospective analyses have demonstrated </a:t>
            </a:r>
            <a:r>
              <a:rPr lang="en-GB" dirty="0" smtClean="0"/>
              <a:t>non-union </a:t>
            </a:r>
            <a:r>
              <a:rPr lang="en-GB" dirty="0"/>
              <a:t>rates greater than 50% and as high as 80-90% with conservative treatment</a:t>
            </a:r>
            <a:endParaRPr dirty="0"/>
          </a:p>
          <a:p>
            <a: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GB" dirty="0" smtClean="0"/>
              <a:t>Multifactorial </a:t>
            </a:r>
            <a:r>
              <a:rPr lang="en-GB" dirty="0"/>
              <a:t>for </a:t>
            </a:r>
            <a:r>
              <a:rPr lang="en-GB" dirty="0" smtClean="0"/>
              <a:t>non-union</a:t>
            </a:r>
            <a:r>
              <a:rPr lang="en-GB" dirty="0"/>
              <a:t>: poor blood supply, delayed diagnosis, and fragment displacement with continuous movement of the fourth and fifth digits while casted</a:t>
            </a:r>
            <a:endParaRPr dirty="0"/>
          </a:p>
          <a:p>
            <a:pPr marL="914400" lvl="1" indent="-317500" rtl="0">
              <a:spcBef>
                <a:spcPts val="1600"/>
              </a:spcBef>
              <a:spcAft>
                <a:spcPts val="1600"/>
              </a:spcAft>
              <a:buSzPts val="1400"/>
              <a:buChar char="○"/>
            </a:pPr>
            <a:r>
              <a:rPr lang="en-GB" dirty="0"/>
              <a:t>Therefore, all hamate hook fractures should be referred to a hand surgeon for possible surgical intervention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071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Case 3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 46-year-old gentleman slipped and fell while walking on the street. His left eye fell onto a handrail. </a:t>
            </a:r>
          </a:p>
          <a:p>
            <a:r>
              <a:rPr lang="en-US" altLang="zh-HK" dirty="0"/>
              <a:t>He complained of left eye pain and decreased vision after the injury. 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730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個人, 男人, 室內, 領帶 的圖片&#10;&#10;描述是以非常高的可信度產生">
            <a:extLst>
              <a:ext uri="{FF2B5EF4-FFF2-40B4-BE49-F238E27FC236}">
                <a16:creationId xmlns:a16="http://schemas.microsoft.com/office/drawing/2014/main" xmlns="" id="{92A9A250-165A-462C-86ED-1DFF96F6C0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" y="314325"/>
            <a:ext cx="5401628" cy="3267075"/>
          </a:xfrm>
          <a:prstGeom prst="rect">
            <a:avLst/>
          </a:prstGeom>
        </p:spPr>
      </p:pic>
      <p:pic>
        <p:nvPicPr>
          <p:cNvPr id="3" name="圖片 2" descr="一張含有 個人, 室內, 貓 的圖片&#10;&#10;描述是以高可信度產生">
            <a:extLst>
              <a:ext uri="{FF2B5EF4-FFF2-40B4-BE49-F238E27FC236}">
                <a16:creationId xmlns:a16="http://schemas.microsoft.com/office/drawing/2014/main" xmlns="" id="{37CC3F50-DFD9-49DC-88F9-D8061F784A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47" y="3695699"/>
            <a:ext cx="4849178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5BAC532-AF03-44BA-9BA1-CC849855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1. Describe the findings in the clinical photos. (1 mark)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DB3319AB-7122-4153-851C-509A2D7E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457200" lvl="1" indent="0">
              <a:buNone/>
            </a:pPr>
            <a:endParaRPr lang="zh-TW" altLang="zh-HK" dirty="0"/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894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28650" y="2122714"/>
            <a:ext cx="68906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HK" sz="2800" dirty="0"/>
              <a:t>Left periorbital </a:t>
            </a:r>
            <a:r>
              <a:rPr lang="en-US" altLang="zh-HK" sz="2800" dirty="0" err="1"/>
              <a:t>oedema</a:t>
            </a:r>
            <a:r>
              <a:rPr lang="en-US" altLang="zh-HK" sz="2800" dirty="0"/>
              <a:t> and ecchymosis (0.5 mark)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HK" sz="2800" dirty="0"/>
              <a:t>Marked left eye proptosis (0.5 mark)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63019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572010-3BD6-4B12-81B9-47F8F294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2. What differential diagnosis that must be considered in this patient? (1 mark) 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11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xmlns="" id="{3C261D8E-ED9C-430E-B8C1-9C216FF7FF78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 smtClean="0"/>
              <a:t>Acute traumatic </a:t>
            </a:r>
            <a:r>
              <a:rPr lang="en-US" altLang="zh-HK" dirty="0" err="1" smtClean="0"/>
              <a:t>retrobulbar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haemorrhage</a:t>
            </a:r>
            <a:r>
              <a:rPr lang="en-US" altLang="zh-HK" dirty="0" smtClean="0"/>
              <a:t> (of left eye)  (0.5 mark) </a:t>
            </a:r>
          </a:p>
          <a:p>
            <a:r>
              <a:rPr lang="en-US" altLang="zh-TW" dirty="0" smtClean="0"/>
              <a:t>Left orbital emphysema (0.5 mark) </a:t>
            </a:r>
            <a:endParaRPr lang="zh-TW" altLang="zh-HK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85592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4C95267-C4FC-4C01-A064-1F8527E1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CT orbit was performed</a:t>
            </a:r>
            <a:endParaRPr lang="zh-HK" altLang="en-US" dirty="0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387331FB-E824-4FC5-A6F1-73B0DE347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15DC6B8-338F-4926-8DAF-A19F22977B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82" y="1690689"/>
            <a:ext cx="4449809" cy="47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He was transferred to PMH Med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1st </a:t>
            </a:r>
            <a:r>
              <a:rPr lang="en-GB" dirty="0" err="1"/>
              <a:t>TnI</a:t>
            </a:r>
            <a:r>
              <a:rPr lang="en-GB" dirty="0"/>
              <a:t>: </a:t>
            </a:r>
            <a:r>
              <a:rPr lang="en-GB" dirty="0" smtClean="0"/>
              <a:t>0.16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Recurrence of chest pain while waiting at PMH AED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ECG was done again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618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0A0FADC-D813-4E5C-AE32-8CE012E6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3. Describe the CT findings. (1.5 marks) </a:t>
            </a: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45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xmlns="" id="{6C6A6300-B729-48D3-A2D5-5BDE5518863E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mtClean="0"/>
              <a:t>Protrusion of left eye globe. (0.5 mark)</a:t>
            </a:r>
            <a:endParaRPr lang="zh-TW" altLang="zh-HK" smtClean="0"/>
          </a:p>
          <a:p>
            <a:r>
              <a:rPr lang="en-US" altLang="zh-HK" smtClean="0"/>
              <a:t>Left retrobulbar haematoma. (1 mark)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83321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572010-3BD6-4B12-81B9-47F8F294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4</a:t>
            </a:r>
            <a:r>
              <a:rPr lang="en-US" altLang="zh-HK" dirty="0" smtClean="0"/>
              <a:t>. </a:t>
            </a:r>
            <a:r>
              <a:rPr lang="en-US" altLang="zh-HK" dirty="0"/>
              <a:t>What other clinical signs to look for in this condition? (2 marks) 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61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xmlns="" id="{3C261D8E-ED9C-430E-B8C1-9C216FF7FF78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mtClean="0"/>
              <a:t>(Any 4 of the followings, 0.5 mark each) </a:t>
            </a:r>
          </a:p>
          <a:p>
            <a:r>
              <a:rPr lang="en-US" altLang="zh-HK" smtClean="0"/>
              <a:t>Proptosis resistant to retropulsion</a:t>
            </a:r>
            <a:endParaRPr lang="zh-TW" altLang="zh-HK" smtClean="0"/>
          </a:p>
          <a:p>
            <a:r>
              <a:rPr lang="en-US" altLang="zh-HK" smtClean="0"/>
              <a:t>Restriction of extraocular movement</a:t>
            </a:r>
            <a:endParaRPr lang="zh-TW" altLang="zh-HK" smtClean="0"/>
          </a:p>
          <a:p>
            <a:r>
              <a:rPr lang="en-US" altLang="zh-HK" smtClean="0"/>
              <a:t>Impaired visual acuity </a:t>
            </a:r>
            <a:endParaRPr lang="zh-TW" altLang="zh-HK" smtClean="0"/>
          </a:p>
          <a:p>
            <a:r>
              <a:rPr lang="en-US" altLang="zh-HK" smtClean="0"/>
              <a:t>Afferent papillary defect</a:t>
            </a:r>
            <a:endParaRPr lang="zh-TW" altLang="zh-HK" smtClean="0"/>
          </a:p>
          <a:p>
            <a:r>
              <a:rPr lang="en-US" altLang="zh-HK" smtClean="0"/>
              <a:t>Elevated intraocular pressure</a:t>
            </a:r>
            <a:endParaRPr lang="zh-TW" altLang="zh-HK" smtClean="0"/>
          </a:p>
          <a:p>
            <a:r>
              <a:rPr lang="en-US" altLang="zh-HK" smtClean="0"/>
              <a:t>Pale optic disc </a:t>
            </a:r>
            <a:endParaRPr lang="zh-TW" altLang="zh-HK" smtClean="0"/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00130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572010-3BD6-4B12-81B9-47F8F294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5</a:t>
            </a:r>
            <a:r>
              <a:rPr lang="en-US" altLang="zh-HK" dirty="0" smtClean="0"/>
              <a:t>. </a:t>
            </a:r>
            <a:r>
              <a:rPr lang="en-US" altLang="zh-HK" dirty="0"/>
              <a:t>What are the possible causes of visual loss in this condition? (1 mark)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65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xmlns="" id="{3C261D8E-ED9C-430E-B8C1-9C216FF7FF78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altLang="zh-HK" smtClean="0"/>
              <a:t>(Any 2 of the followings, 0.5 mark each) </a:t>
            </a:r>
          </a:p>
          <a:p>
            <a:pPr lvl="1"/>
            <a:r>
              <a:rPr lang="en-GB" altLang="zh-HK" smtClean="0"/>
              <a:t>Direct optic nerve compression</a:t>
            </a:r>
          </a:p>
          <a:p>
            <a:pPr lvl="1"/>
            <a:r>
              <a:rPr lang="en-GB" altLang="zh-HK" smtClean="0"/>
              <a:t>Compression of optic nerve vasculature </a:t>
            </a:r>
          </a:p>
          <a:p>
            <a:pPr lvl="1"/>
            <a:r>
              <a:rPr lang="en-GB" altLang="zh-HK" smtClean="0"/>
              <a:t>Central retinal artery occlusion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82399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0A0FADC-D813-4E5C-AE32-8CE012E6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6</a:t>
            </a:r>
            <a:r>
              <a:rPr lang="en-US" altLang="zh-HK" dirty="0" smtClean="0"/>
              <a:t>. </a:t>
            </a:r>
            <a:r>
              <a:rPr lang="en-US" altLang="zh-HK" dirty="0"/>
              <a:t>What bedside investigation can be used to detect this condition? What are the features to look for? (1 mark)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2172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xmlns="" id="{6C6A6300-B729-48D3-A2D5-5BDE5518863E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HK" smtClean="0"/>
              <a:t>Bedside ocular ultrasound (0.5 mark) </a:t>
            </a:r>
          </a:p>
          <a:p>
            <a:pPr lvl="1"/>
            <a:r>
              <a:rPr lang="en-US" altLang="zh-HK" smtClean="0"/>
              <a:t>Black or anechoic structure within the hyperechoic retrobulbar area (0.5 mark) </a:t>
            </a:r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51633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ACA48B9A-73B6-49B6-ADAF-9BB8E72D38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23" y="1844824"/>
            <a:ext cx="4384045" cy="417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09CCB8A-AFBC-4D4B-BDF0-241B77D8874C}"/>
              </a:ext>
            </a:extLst>
          </p:cNvPr>
          <p:cNvSpPr/>
          <p:nvPr/>
        </p:nvSpPr>
        <p:spPr>
          <a:xfrm>
            <a:off x="0" y="5657671"/>
            <a:ext cx="8953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HK" altLang="en-US" dirty="0"/>
          </a:p>
          <a:p>
            <a:endParaRPr lang="zh-HK" altLang="en-US" dirty="0"/>
          </a:p>
          <a:p>
            <a:r>
              <a:rPr lang="zh-HK" altLang="en-US" dirty="0"/>
              <a:t>Theoret J, Sanz GE, Matero D, Guth T, Erickson C, Liao MM, Kendall JL. The "guitar pick" sign: a novel sign of retrobulbar hemorrhage. CJEM. 2011 May;13(3):162-4.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4961F72-2111-4DF4-866F-3414ECFD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33499"/>
            <a:ext cx="6101151" cy="16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7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7</a:t>
            </a:r>
            <a:r>
              <a:rPr lang="en-US" altLang="zh-HK" dirty="0" smtClean="0"/>
              <a:t>. </a:t>
            </a:r>
            <a:r>
              <a:rPr lang="en-US" altLang="zh-HK" dirty="0"/>
              <a:t>How to manage this patient? (2.5 marks) </a:t>
            </a: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716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65500" y="5717100"/>
            <a:ext cx="76773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ECG done at 00:10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comment on ECG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"/>
            <a:ext cx="8307376" cy="571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4463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mtClean="0"/>
              <a:t>Urgent eye consult/ referral (0.5 mark) </a:t>
            </a:r>
          </a:p>
          <a:p>
            <a:r>
              <a:rPr lang="en-US" altLang="zh-HK" smtClean="0"/>
              <a:t>Medical treatment to reduce IOP (0.25 mark each) </a:t>
            </a:r>
          </a:p>
          <a:p>
            <a:pPr lvl="1"/>
            <a:r>
              <a:rPr lang="en-US" altLang="zh-HK" smtClean="0"/>
              <a:t>Mannitol </a:t>
            </a:r>
          </a:p>
          <a:p>
            <a:pPr lvl="1"/>
            <a:r>
              <a:rPr lang="en-US" altLang="zh-HK" smtClean="0"/>
              <a:t>Acetazolamide</a:t>
            </a:r>
          </a:p>
          <a:p>
            <a:pPr lvl="1"/>
            <a:r>
              <a:rPr lang="en-US" altLang="zh-HK" smtClean="0"/>
              <a:t>Topical timolol</a:t>
            </a:r>
          </a:p>
          <a:p>
            <a:pPr lvl="1"/>
            <a:r>
              <a:rPr lang="en-US" altLang="zh-HK" smtClean="0"/>
              <a:t>Corticosteroid </a:t>
            </a:r>
          </a:p>
          <a:p>
            <a:r>
              <a:rPr lang="en-US" altLang="zh-HK" smtClean="0"/>
              <a:t>Orbital decompression by lateral canthotomy and Inferior cantholysis (1 mark)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4016900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3D6CE381-4FEF-43A0-AC69-F0AA3DCB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46" y="119062"/>
            <a:ext cx="2233008" cy="207645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C549525-A611-446B-AF27-A1E7F99A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835" y="142876"/>
            <a:ext cx="2483820" cy="216217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D0A777D-0918-452E-9643-2513F0A08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311" y="84188"/>
            <a:ext cx="2595962" cy="219151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2A59D79-398D-46A7-909F-22D487581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67" y="2325069"/>
            <a:ext cx="2452687" cy="227300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08AA98C-21A6-4162-9E8E-D68C0973E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604" y="2325012"/>
            <a:ext cx="2452687" cy="212148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4B67ECA-0D65-4EEA-BE93-3CB895A16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042" y="2331947"/>
            <a:ext cx="2762250" cy="21621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28EE5F2A-38A2-4B8B-8182-FA40A9FE8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06" y="4591759"/>
            <a:ext cx="2536347" cy="231069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CD4A1A6-92B3-4660-8973-3418C0D40155}"/>
              </a:ext>
            </a:extLst>
          </p:cNvPr>
          <p:cNvSpPr/>
          <p:nvPr/>
        </p:nvSpPr>
        <p:spPr>
          <a:xfrm>
            <a:off x="4215394" y="5835093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HK" altLang="en-US" sz="1100" dirty="0"/>
          </a:p>
          <a:p>
            <a:endParaRPr lang="zh-HK" altLang="en-US" sz="1100" dirty="0"/>
          </a:p>
          <a:p>
            <a:r>
              <a:rPr lang="zh-HK" altLang="en-US" sz="1100" dirty="0"/>
              <a:t>Rowh AD, Ufberg JW, Chan TC, Vilke GM, Harrigan RA. Lateral canthotomy and cantholysis: emergency management of orbital compartment syndrome. J Emerg Med. 2015 Mar;48(3):325-30. </a:t>
            </a:r>
          </a:p>
        </p:txBody>
      </p:sp>
    </p:spTree>
    <p:extLst>
      <p:ext uri="{BB962C8B-B14F-4D97-AF65-F5344CB8AC3E}">
        <p14:creationId xmlns:p14="http://schemas.microsoft.com/office/powerpoint/2010/main" val="689651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Case </a:t>
            </a:r>
            <a:r>
              <a:rPr lang="en-US" altLang="zh-HK" dirty="0"/>
              <a:t>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A 68-year-old Chinese lady with history of Ca liver and hypertension </a:t>
            </a:r>
            <a:r>
              <a:rPr lang="en-US" altLang="zh-HK" dirty="0" smtClean="0"/>
              <a:t>travelled from </a:t>
            </a:r>
            <a:r>
              <a:rPr lang="en-US" altLang="zh-HK" dirty="0"/>
              <a:t>Canada to Hong Kong. </a:t>
            </a:r>
          </a:p>
          <a:p>
            <a:r>
              <a:rPr lang="en-US" altLang="zh-HK" dirty="0"/>
              <a:t>She complained of dizziness </a:t>
            </a:r>
            <a:r>
              <a:rPr lang="en-US" altLang="zh-HK" dirty="0" smtClean="0"/>
              <a:t>and then </a:t>
            </a:r>
            <a:r>
              <a:rPr lang="en-US" altLang="zh-HK" dirty="0"/>
              <a:t>found collapsed </a:t>
            </a:r>
            <a:r>
              <a:rPr lang="en-US" altLang="zh-HK" dirty="0" smtClean="0"/>
              <a:t>on </a:t>
            </a:r>
            <a:r>
              <a:rPr lang="en-US" altLang="zh-HK" dirty="0"/>
              <a:t>the plane </a:t>
            </a:r>
            <a:r>
              <a:rPr lang="en-US" altLang="zh-HK" dirty="0" smtClean="0"/>
              <a:t> </a:t>
            </a:r>
            <a:endParaRPr lang="en-US" altLang="zh-HK" dirty="0"/>
          </a:p>
          <a:p>
            <a:r>
              <a:rPr lang="en-US" altLang="zh-HK" dirty="0"/>
              <a:t>On arrival to AED, her GCS was E1V1M2 4/15. BP 164/82 mmHg. Pulse 98 bpm. SpO2: 96% on 100% O2. Pupils 4mm bilaterally and sluggish. </a:t>
            </a:r>
            <a:endParaRPr lang="en-US" altLang="zh-HK" dirty="0" smtClean="0"/>
          </a:p>
          <a:p>
            <a:r>
              <a:rPr lang="en-US" altLang="zh-TW" dirty="0" smtClean="0"/>
              <a:t>She </a:t>
            </a:r>
            <a:r>
              <a:rPr lang="en-US" altLang="zh-HK" dirty="0" smtClean="0"/>
              <a:t>was </a:t>
            </a:r>
            <a:r>
              <a:rPr lang="en-US" altLang="zh-HK" dirty="0"/>
              <a:t>then intubated for airway protection. </a:t>
            </a:r>
            <a:r>
              <a:rPr lang="en-US" altLang="zh-HK" dirty="0" smtClean="0"/>
              <a:t>CT brain </a:t>
            </a:r>
            <a:r>
              <a:rPr lang="en-US" altLang="zh-HK" dirty="0"/>
              <a:t>was done. 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684466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038F2445-C812-499C-BBC0-93F845DB97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72886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945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6CCD0AF-A383-41EE-8CC1-47D008A1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1. Describe the CT Brain findings. </a:t>
            </a:r>
            <a:r>
              <a:rPr lang="en-US" altLang="zh-TW" dirty="0"/>
              <a:t>(0.5 mark)</a:t>
            </a:r>
            <a:r>
              <a:rPr lang="en-US" altLang="zh-HK" dirty="0"/>
              <a:t> Name the sign shown on the CT Brain.  ( 1 mark) 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7461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xmlns="" id="{64D1D1F7-6195-4E35-9452-CFF791178417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mtClean="0"/>
              <a:t>The basilar artery appears hyperdense. (0.5 mark) </a:t>
            </a:r>
            <a:endParaRPr lang="zh-TW" altLang="zh-HK" smtClean="0"/>
          </a:p>
          <a:p>
            <a:r>
              <a:rPr lang="en-US" altLang="zh-HK" smtClean="0"/>
              <a:t>Hyperdense basilar artery sign. (1 mark) </a:t>
            </a:r>
            <a:endParaRPr lang="zh-TW" altLang="zh-HK" smtClean="0"/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7786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E9ACB9-A3BB-4067-BE08-61F47AB3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2. What is the significance of the finding? (1 mark</a:t>
            </a:r>
            <a:r>
              <a:rPr lang="en-US" altLang="zh-TW" dirty="0"/>
              <a:t>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0912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xmlns="" id="{D84BD186-05D6-49BC-A7F4-89B7AB55B0FA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mtClean="0"/>
              <a:t>This sign is suggestive of basilar artery occlusion. </a:t>
            </a:r>
            <a:endParaRPr lang="zh-TW" altLang="zh-HK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409270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3. Name 3 other causes of this radiological sign. </a:t>
            </a:r>
            <a:r>
              <a:rPr lang="en-US" altLang="zh-TW" dirty="0"/>
              <a:t>(1.5 marks)</a:t>
            </a: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5893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/>
          <p:cNvSpPr txBox="1">
            <a:spLocks/>
          </p:cNvSpPr>
          <p:nvPr/>
        </p:nvSpPr>
        <p:spPr>
          <a:xfrm>
            <a:off x="628650" y="224601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mtClean="0"/>
              <a:t>Atherosclerosis (0.5 mark)</a:t>
            </a:r>
          </a:p>
          <a:p>
            <a:r>
              <a:rPr lang="en-US" altLang="zh-HK" smtClean="0"/>
              <a:t>High </a:t>
            </a:r>
            <a:r>
              <a:rPr lang="en-US" altLang="zh-TW" smtClean="0"/>
              <a:t>Haematocrit level </a:t>
            </a:r>
            <a:r>
              <a:rPr lang="en-US" altLang="zh-HK" smtClean="0"/>
              <a:t>(0.5 mark)</a:t>
            </a:r>
            <a:endParaRPr lang="en-US" altLang="zh-TW" smtClean="0"/>
          </a:p>
          <a:p>
            <a:r>
              <a:rPr lang="en-US" altLang="zh-HK" smtClean="0"/>
              <a:t>Streak artifacts due to the proximity of the basilar artery to complex bony structures (0.5 mark)</a:t>
            </a:r>
          </a:p>
          <a:p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48370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Transferred to R room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Planned for thrombolytics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4098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6EE87C3-E3DF-46B2-B8A2-32199200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4. Name 2 parameters can be used  to differentiate between these causes? (1 mark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7257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xmlns="" id="{3C3CCBDE-4097-4CC0-9361-2E8B8EE0F8B1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mtClean="0"/>
              <a:t>Density measurement (HU units</a:t>
            </a:r>
            <a:r>
              <a:rPr lang="en-US" altLang="zh-TW" smtClean="0"/>
              <a:t>)  (0.5 mark)</a:t>
            </a:r>
          </a:p>
          <a:p>
            <a:r>
              <a:rPr lang="en-US" altLang="zh-TW" smtClean="0"/>
              <a:t>HU/Hct ratio (to correct for HcT) (0.5 mark)</a:t>
            </a:r>
            <a:endParaRPr lang="en-US" altLang="zh-HK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525634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</a:t>
            </a:r>
            <a:r>
              <a:rPr lang="en-US" altLang="zh-HK" dirty="0" smtClean="0"/>
              <a:t>. </a:t>
            </a:r>
            <a:r>
              <a:rPr lang="en-US" altLang="zh-HK" dirty="0"/>
              <a:t>What is the reported sensitivity and specificity of this radiological sign? </a:t>
            </a:r>
            <a:r>
              <a:rPr lang="en-US" altLang="zh-TW" dirty="0"/>
              <a:t>(1 mark)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263738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HK" smtClean="0"/>
          </a:p>
          <a:p>
            <a:endParaRPr lang="en-US" altLang="zh-HK" smtClean="0"/>
          </a:p>
          <a:p>
            <a:r>
              <a:rPr lang="en-US" altLang="zh-HK" smtClean="0"/>
              <a:t>Visual detection of the HBAS on CT </a:t>
            </a:r>
          </a:p>
          <a:p>
            <a:pPr lvl="1"/>
            <a:r>
              <a:rPr lang="en-US" altLang="zh-HK" smtClean="0"/>
              <a:t>Sensitivity 81% (0.5 mark)</a:t>
            </a:r>
          </a:p>
          <a:p>
            <a:pPr lvl="1"/>
            <a:r>
              <a:rPr lang="en-US" altLang="zh-HK" smtClean="0"/>
              <a:t>Specificity 91</a:t>
            </a:r>
            <a:r>
              <a:rPr lang="en-US" altLang="zh-TW" smtClean="0"/>
              <a:t>% (0.5 mark)</a:t>
            </a:r>
          </a:p>
          <a:p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F3F02B6-371C-4A9F-B7B9-CC1D7394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83" y="1880245"/>
            <a:ext cx="76676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80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0103519-97F3-406A-85FD-29E1902B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427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6</a:t>
            </a:r>
            <a:r>
              <a:rPr lang="en-US" altLang="zh-HK" dirty="0" smtClean="0"/>
              <a:t>. </a:t>
            </a:r>
            <a:r>
              <a:rPr lang="en-US" altLang="zh-HK" dirty="0"/>
              <a:t>Apart from visual assessment of the CT films, what parameter can be used to improve the sensitivity? ( 1 mark)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xmlns="" id="{D8D7459C-5F07-4F72-BD7F-F077B13B064F}"/>
              </a:ext>
            </a:extLst>
          </p:cNvPr>
          <p:cNvSpPr txBox="1">
            <a:spLocks/>
          </p:cNvSpPr>
          <p:nvPr/>
        </p:nvSpPr>
        <p:spPr>
          <a:xfrm>
            <a:off x="628650" y="2809301"/>
            <a:ext cx="7886700" cy="299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mtClean="0"/>
              <a:t>Quantitative measurement of basilar artery attenuation (Hounsfield units)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074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5A3C0DFE-23B0-4949-A23F-6639309E1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764704"/>
            <a:ext cx="7886700" cy="4351338"/>
          </a:xfrm>
        </p:spPr>
        <p:txBody>
          <a:bodyPr vert="horz">
            <a:normAutofit/>
          </a:bodyPr>
          <a:lstStyle/>
          <a:p>
            <a:r>
              <a:rPr lang="en-US" altLang="zh-TW" dirty="0"/>
              <a:t>Visual detection + Attenuation measurement</a:t>
            </a:r>
          </a:p>
          <a:p>
            <a:pPr lvl="1"/>
            <a:r>
              <a:rPr lang="en-US" altLang="zh-HK" dirty="0"/>
              <a:t>Using a cut-off value 46.5 HU</a:t>
            </a:r>
          </a:p>
          <a:p>
            <a:pPr lvl="1"/>
            <a:r>
              <a:rPr lang="en-US" altLang="zh-HK" dirty="0"/>
              <a:t>Sensitivity 94%</a:t>
            </a:r>
          </a:p>
          <a:p>
            <a:pPr lvl="1"/>
            <a:r>
              <a:rPr lang="en-US" altLang="zh-HK" dirty="0"/>
              <a:t>Specificity 84%</a:t>
            </a:r>
          </a:p>
          <a:p>
            <a:r>
              <a:rPr lang="en-US" altLang="zh-HK" dirty="0" err="1"/>
              <a:t>Vonofakos</a:t>
            </a:r>
            <a:r>
              <a:rPr lang="en-US" altLang="zh-HK" dirty="0"/>
              <a:t> et al. reported the attenuation values of basilar artery densities in BAO were higher than those of whole blood. (45 HU in their study).</a:t>
            </a:r>
            <a:r>
              <a:rPr lang="en-US" altLang="zh-HK" baseline="30000" dirty="0"/>
              <a:t>1</a:t>
            </a:r>
          </a:p>
          <a:p>
            <a:r>
              <a:rPr lang="en-US" altLang="zh-HK" dirty="0"/>
              <a:t>However, densities of whole blood vary and can be as high as 56 HU.</a:t>
            </a:r>
            <a:r>
              <a:rPr lang="en-US" altLang="zh-HK" baseline="30000" dirty="0"/>
              <a:t>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FDCB33D-6310-44BF-8B63-ACAADB2838FB}"/>
              </a:ext>
            </a:extLst>
          </p:cNvPr>
          <p:cNvSpPr/>
          <p:nvPr/>
        </p:nvSpPr>
        <p:spPr>
          <a:xfrm>
            <a:off x="251520" y="5949280"/>
            <a:ext cx="8550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HK" altLang="en-US" sz="1200" dirty="0"/>
          </a:p>
          <a:p>
            <a:pPr marL="342900" indent="-342900">
              <a:buAutoNum type="arabicPeriod"/>
            </a:pPr>
            <a:r>
              <a:rPr lang="zh-HK" altLang="en-US" sz="1200" dirty="0"/>
              <a:t>Vonofakos D, Marcu H, Hacker H. CT diagnosis of basilar artery occlusion. AJNR Am J Neuroradiol. 1983 May-Jun;4(3):525-8.</a:t>
            </a:r>
            <a:endParaRPr lang="en-US" altLang="zh-HK" sz="1200" dirty="0"/>
          </a:p>
          <a:p>
            <a:pPr marL="342900" indent="-342900">
              <a:buAutoNum type="arabicPeriod"/>
            </a:pPr>
            <a:r>
              <a:rPr lang="en-US" altLang="zh-HK" sz="1200" dirty="0"/>
              <a:t>Norman D, Price D, Boyd D, Fishman R, Newton TH. Quantitative aspects of computed tomography of the blood and cerebrospinal fluid. Radiology. 1977 May;123(2):335-8.</a:t>
            </a:r>
          </a:p>
          <a:p>
            <a:pPr marL="342900" indent="-342900">
              <a:buAutoNum type="arabicPeriod"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220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32957AB-5B65-49AE-9C89-E5E4EFEC50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0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r>
              <a:rPr lang="en-US" altLang="zh-HK" dirty="0" smtClean="0"/>
              <a:t>. </a:t>
            </a:r>
            <a:r>
              <a:rPr lang="en-US" altLang="zh-HK" dirty="0"/>
              <a:t>How to manage this patient? (3 marks) </a:t>
            </a: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08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直排文字版面配置區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mtClean="0"/>
              <a:t>Confirm with angiography e.g. CTA, MRA (1 mark)</a:t>
            </a:r>
          </a:p>
          <a:p>
            <a:r>
              <a:rPr lang="en-US" altLang="zh-HK" smtClean="0"/>
              <a:t>Reperfusion therapy </a:t>
            </a:r>
          </a:p>
          <a:p>
            <a:pPr lvl="1"/>
            <a:r>
              <a:rPr lang="en-US" altLang="zh-HK" smtClean="0"/>
              <a:t>Thrombolysis (1 mark)</a:t>
            </a:r>
          </a:p>
          <a:p>
            <a:pPr lvl="1"/>
            <a:r>
              <a:rPr lang="en-US" altLang="zh-HK" smtClean="0"/>
              <a:t>Mechanical endovascular treatment e.g. stenting (1 mark</a:t>
            </a:r>
            <a:r>
              <a:rPr lang="en-US" altLang="zh-TW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500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0" y="-2"/>
            <a:ext cx="9144000" cy="564940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565500" y="5717100"/>
            <a:ext cx="76773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ECG done at 00:34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comment on ECG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7716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Progress of the patient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17783"/>
            <a:ext cx="7886700" cy="4359180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CT </a:t>
            </a:r>
            <a:r>
              <a:rPr lang="en-US" altLang="zh-HK" dirty="0"/>
              <a:t>angiogram was done: </a:t>
            </a:r>
          </a:p>
          <a:p>
            <a:pPr lvl="1"/>
            <a:r>
              <a:rPr lang="en-US" altLang="zh-HK" dirty="0"/>
              <a:t>Acute </a:t>
            </a:r>
            <a:r>
              <a:rPr lang="en-US" altLang="zh-HK" dirty="0" err="1"/>
              <a:t>hyperdense</a:t>
            </a:r>
            <a:r>
              <a:rPr lang="en-US" altLang="zh-HK" dirty="0"/>
              <a:t> thrombus involving right vertebral artery V4 segment, basilar artery and bilateral P1 segment of PCA</a:t>
            </a:r>
          </a:p>
          <a:p>
            <a:pPr lvl="1"/>
            <a:r>
              <a:rPr lang="en-US" altLang="zh-HK" dirty="0"/>
              <a:t>Extensive infarct of posterior circulation</a:t>
            </a:r>
          </a:p>
          <a:p>
            <a:pPr lvl="1"/>
            <a:r>
              <a:rPr lang="en-US" altLang="zh-HK" dirty="0"/>
              <a:t>Features of increased ICP</a:t>
            </a:r>
          </a:p>
          <a:p>
            <a:r>
              <a:rPr lang="en-US" altLang="zh-HK" dirty="0" smtClean="0"/>
              <a:t>In </a:t>
            </a:r>
            <a:r>
              <a:rPr lang="en-US" altLang="zh-HK" dirty="0"/>
              <a:t>view of poor GCS and delayed onset time, </a:t>
            </a:r>
            <a:r>
              <a:rPr lang="en-US" altLang="zh-HK" dirty="0" smtClean="0"/>
              <a:t>neurologist suggested unlikely </a:t>
            </a:r>
            <a:r>
              <a:rPr lang="en-US" altLang="zh-HK" dirty="0"/>
              <a:t>to benefit from IA intervention </a:t>
            </a:r>
          </a:p>
          <a:p>
            <a:r>
              <a:rPr lang="en-US" altLang="zh-HK" dirty="0" smtClean="0"/>
              <a:t>Patients eventually </a:t>
            </a:r>
            <a:r>
              <a:rPr lang="en-US" altLang="zh-HK" dirty="0"/>
              <a:t>succumbed 2 days later </a:t>
            </a:r>
          </a:p>
        </p:txBody>
      </p:sp>
    </p:spTree>
    <p:extLst>
      <p:ext uri="{BB962C8B-B14F-4D97-AF65-F5344CB8AC3E}">
        <p14:creationId xmlns:p14="http://schemas.microsoft.com/office/powerpoint/2010/main" val="5629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36" y="582385"/>
            <a:ext cx="5761264" cy="57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Case </a:t>
            </a:r>
            <a:r>
              <a:rPr lang="en-US" altLang="zh-HK" dirty="0"/>
              <a:t>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17546"/>
          </a:xfrm>
        </p:spPr>
        <p:txBody>
          <a:bodyPr>
            <a:normAutofit fontScale="85000" lnSpcReduction="20000"/>
          </a:bodyPr>
          <a:lstStyle/>
          <a:p>
            <a:r>
              <a:rPr lang="en-US" altLang="zh-HK" dirty="0" smtClean="0"/>
              <a:t>A 79-year-old lady with history of hyperlipidemia, congestive </a:t>
            </a:r>
            <a:r>
              <a:rPr lang="en-US" altLang="zh-HK" dirty="0"/>
              <a:t>heart </a:t>
            </a:r>
            <a:r>
              <a:rPr lang="en-US" altLang="zh-HK" dirty="0" smtClean="0"/>
              <a:t>failure and AF </a:t>
            </a:r>
            <a:r>
              <a:rPr lang="en-US" altLang="zh-HK" dirty="0"/>
              <a:t>on </a:t>
            </a:r>
            <a:r>
              <a:rPr lang="en-US" altLang="zh-HK" dirty="0" err="1" smtClean="0"/>
              <a:t>apixaban</a:t>
            </a:r>
            <a:r>
              <a:rPr lang="en-US" altLang="zh-HK" dirty="0" smtClean="0"/>
              <a:t>, presented </a:t>
            </a:r>
            <a:r>
              <a:rPr lang="en-US" altLang="zh-HK" dirty="0"/>
              <a:t>to </a:t>
            </a:r>
            <a:r>
              <a:rPr lang="en-US" altLang="zh-HK" dirty="0" smtClean="0"/>
              <a:t>the AED </a:t>
            </a:r>
            <a:r>
              <a:rPr lang="en-US" altLang="zh-HK" dirty="0"/>
              <a:t>for fever, generalized malaise and </a:t>
            </a:r>
            <a:r>
              <a:rPr lang="en-US" altLang="zh-HK" dirty="0" smtClean="0"/>
              <a:t>fall with head injury. </a:t>
            </a:r>
            <a:endParaRPr lang="en-US" altLang="zh-HK" dirty="0"/>
          </a:p>
          <a:p>
            <a:r>
              <a:rPr lang="en-US" altLang="zh-HK" dirty="0" smtClean="0"/>
              <a:t>She did not have LOC, vomiting or amnesia after the injury  </a:t>
            </a:r>
            <a:endParaRPr lang="en-US" altLang="zh-HK" dirty="0"/>
          </a:p>
          <a:p>
            <a:r>
              <a:rPr lang="en-US" altLang="zh-HK" dirty="0"/>
              <a:t>Vitals signs:</a:t>
            </a:r>
          </a:p>
          <a:p>
            <a:pPr lvl="1"/>
            <a:r>
              <a:rPr lang="en-US" altLang="zh-HK" dirty="0"/>
              <a:t>BP 140/70</a:t>
            </a:r>
          </a:p>
          <a:p>
            <a:pPr lvl="1"/>
            <a:r>
              <a:rPr lang="en-US" altLang="zh-HK" dirty="0"/>
              <a:t>SpO2 98% on RA </a:t>
            </a:r>
          </a:p>
          <a:p>
            <a:pPr lvl="1"/>
            <a:r>
              <a:rPr lang="en-US" altLang="zh-HK" dirty="0"/>
              <a:t>Temp 38C</a:t>
            </a:r>
          </a:p>
          <a:p>
            <a:r>
              <a:rPr lang="en-US" altLang="zh-HK" dirty="0"/>
              <a:t>Neurological examination:</a:t>
            </a:r>
          </a:p>
          <a:p>
            <a:pPr lvl="1"/>
            <a:r>
              <a:rPr lang="en-US" altLang="zh-HK" dirty="0"/>
              <a:t>GCS 15/15, PERL 4mm</a:t>
            </a:r>
          </a:p>
          <a:p>
            <a:pPr lvl="1"/>
            <a:r>
              <a:rPr lang="en-US" altLang="zh-HK" dirty="0"/>
              <a:t>No scalp wound/ </a:t>
            </a:r>
            <a:r>
              <a:rPr lang="en-US" altLang="zh-HK" dirty="0" err="1"/>
              <a:t>haematoma</a:t>
            </a:r>
            <a:r>
              <a:rPr lang="en-US" altLang="zh-HK" dirty="0"/>
              <a:t> </a:t>
            </a:r>
          </a:p>
          <a:p>
            <a:pPr lvl="1"/>
            <a:r>
              <a:rPr lang="en-US" altLang="zh-HK" dirty="0"/>
              <a:t>limbs power  5-/5</a:t>
            </a:r>
          </a:p>
          <a:p>
            <a:r>
              <a:rPr lang="en-US" altLang="zh-HK" dirty="0"/>
              <a:t>NPS influenza A +</a:t>
            </a:r>
            <a:r>
              <a:rPr lang="en-US" altLang="zh-HK" dirty="0" err="1"/>
              <a:t>ve</a:t>
            </a:r>
            <a:r>
              <a:rPr lang="en-US" altLang="zh-HK" dirty="0"/>
              <a:t> </a:t>
            </a:r>
          </a:p>
          <a:p>
            <a:r>
              <a:rPr lang="en-US" altLang="zh-HK" dirty="0"/>
              <a:t>Admitted EMW for further management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294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06" y="3429001"/>
            <a:ext cx="3437194" cy="342900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3429000" cy="3429000"/>
          </a:xfr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3429000" cy="3429000"/>
          </a:xfrm>
          <a:prstGeom prst="rect">
            <a:avLst/>
          </a:prstGeom>
        </p:spPr>
      </p:pic>
      <p:pic>
        <p:nvPicPr>
          <p:cNvPr id="8" name="內容版面配置區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1. </a:t>
            </a:r>
            <a:r>
              <a:rPr lang="en-US" altLang="zh-HK" dirty="0"/>
              <a:t>Describe the CT brain findings (2 marks)</a:t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33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mtClean="0"/>
              <a:t>Slight local thickening of the anterior falx cerebri and interhemospheric fissure (1 mark)</a:t>
            </a:r>
          </a:p>
          <a:p>
            <a:r>
              <a:rPr lang="en-US" altLang="zh-HK" smtClean="0"/>
              <a:t>No abnormal attenuated lesion in the brain parenchyma (1mark)</a:t>
            </a: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5557796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06" y="3429001"/>
            <a:ext cx="3437194" cy="342900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3429000" cy="3429000"/>
          </a:xfr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3429000" cy="3429000"/>
          </a:xfrm>
          <a:prstGeom prst="rect">
            <a:avLst/>
          </a:prstGeom>
        </p:spPr>
      </p:pic>
      <p:pic>
        <p:nvPicPr>
          <p:cNvPr id="8" name="內容版面配置區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06" y="3429001"/>
            <a:ext cx="3437194" cy="342900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3429000" cy="3429000"/>
          </a:xfr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3429000" cy="3429000"/>
          </a:xfrm>
          <a:prstGeom prst="rect">
            <a:avLst/>
          </a:prstGeom>
        </p:spPr>
      </p:pic>
      <p:pic>
        <p:nvPicPr>
          <p:cNvPr id="8" name="內容版面配置區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"/>
            <a:ext cx="3429000" cy="3429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987824" y="476672"/>
            <a:ext cx="36004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6444208" y="476672"/>
            <a:ext cx="36004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橢圓 9"/>
          <p:cNvSpPr/>
          <p:nvPr/>
        </p:nvSpPr>
        <p:spPr>
          <a:xfrm>
            <a:off x="2930637" y="4149080"/>
            <a:ext cx="36004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橢圓 10"/>
          <p:cNvSpPr/>
          <p:nvPr/>
        </p:nvSpPr>
        <p:spPr>
          <a:xfrm>
            <a:off x="6372200" y="4221088"/>
            <a:ext cx="36004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73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8429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Patient developed lower limbs weakness after admission</a:t>
            </a:r>
          </a:p>
          <a:p>
            <a:r>
              <a:rPr lang="en-US" altLang="zh-HK" dirty="0" smtClean="0"/>
              <a:t>GCS all along full</a:t>
            </a:r>
          </a:p>
          <a:p>
            <a:r>
              <a:rPr lang="en-US" altLang="zh-HK" dirty="0" smtClean="0"/>
              <a:t>Lower limbs power 5-/5</a:t>
            </a:r>
          </a:p>
          <a:p>
            <a:r>
              <a:rPr lang="en-US" altLang="zh-HK" dirty="0" smtClean="0"/>
              <a:t>CT brain was repeated 3 days after admission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60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is the diagnosis?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 smtClean="0"/>
              <a:t>What is the significance?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are the types?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3490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2. Describe the second CT brain findings (3 marks)</a:t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0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3497208" cy="3427242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5" y="0"/>
            <a:ext cx="3424186" cy="3427242"/>
          </a:xfr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2" y="3427242"/>
            <a:ext cx="3424808" cy="3430758"/>
          </a:xfrm>
          <a:prstGeom prst="rect">
            <a:avLst/>
          </a:prstGeom>
        </p:spPr>
      </p:pic>
      <p:pic>
        <p:nvPicPr>
          <p:cNvPr id="8" name="內容版面配置區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7242"/>
            <a:ext cx="3425200" cy="34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3497208" cy="3427242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5" y="0"/>
            <a:ext cx="3424186" cy="3427242"/>
          </a:xfr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2" y="3427242"/>
            <a:ext cx="3424808" cy="3430758"/>
          </a:xfrm>
          <a:prstGeom prst="rect">
            <a:avLst/>
          </a:prstGeom>
        </p:spPr>
      </p:pic>
      <p:pic>
        <p:nvPicPr>
          <p:cNvPr id="8" name="內容版面配置區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7242"/>
            <a:ext cx="3425200" cy="3425200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2627784" y="1988840"/>
            <a:ext cx="792088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橢圓 9"/>
          <p:cNvSpPr/>
          <p:nvPr/>
        </p:nvSpPr>
        <p:spPr>
          <a:xfrm>
            <a:off x="5924560" y="2132856"/>
            <a:ext cx="720080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橢圓 10"/>
          <p:cNvSpPr/>
          <p:nvPr/>
        </p:nvSpPr>
        <p:spPr>
          <a:xfrm>
            <a:off x="2592950" y="5589240"/>
            <a:ext cx="720080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橢圓 11"/>
          <p:cNvSpPr/>
          <p:nvPr/>
        </p:nvSpPr>
        <p:spPr>
          <a:xfrm>
            <a:off x="6076960" y="5733256"/>
            <a:ext cx="720080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78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233557" cy="4351338"/>
          </a:xfrm>
        </p:spPr>
        <p:txBody>
          <a:bodyPr/>
          <a:lstStyle/>
          <a:p>
            <a:r>
              <a:rPr lang="en-US" altLang="zh-HK" dirty="0"/>
              <a:t>New posterior </a:t>
            </a:r>
            <a:r>
              <a:rPr lang="en-US" altLang="zh-HK" dirty="0" err="1"/>
              <a:t>falcine</a:t>
            </a:r>
            <a:r>
              <a:rPr lang="en-US" altLang="zh-HK" dirty="0"/>
              <a:t> (1 mark) and left tentorial (1 mark) subdural </a:t>
            </a:r>
            <a:r>
              <a:rPr lang="en-US" altLang="zh-HK" dirty="0" err="1"/>
              <a:t>haematoma</a:t>
            </a:r>
            <a:r>
              <a:rPr lang="en-US" altLang="zh-HK" dirty="0"/>
              <a:t> (SDH) (1 mark)</a:t>
            </a: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708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3600" dirty="0"/>
              <a:t>3. If the condition progresses, what clinical symptoms may develop? (2 mark)</a:t>
            </a:r>
            <a:r>
              <a:rPr lang="en-US" altLang="zh-HK" dirty="0"/>
              <a:t/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176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“</a:t>
            </a:r>
            <a:r>
              <a:rPr lang="en-US" altLang="zh-HK" dirty="0" err="1"/>
              <a:t>Falx</a:t>
            </a:r>
            <a:r>
              <a:rPr lang="en-US" altLang="zh-HK" dirty="0"/>
              <a:t> syndrome” with leg weakness and alteration of consciousness  (1 mark)</a:t>
            </a:r>
          </a:p>
          <a:p>
            <a:pPr lvl="1"/>
            <a:r>
              <a:rPr lang="en-US" altLang="zh-HK" dirty="0"/>
              <a:t>Described for severe </a:t>
            </a:r>
            <a:r>
              <a:rPr lang="en-US" altLang="zh-HK" dirty="0" err="1"/>
              <a:t>falcine</a:t>
            </a:r>
            <a:r>
              <a:rPr lang="en-US" altLang="zh-HK" dirty="0"/>
              <a:t> SDH with usually than 10mm thickness </a:t>
            </a:r>
          </a:p>
          <a:p>
            <a:pPr marL="457200" lvl="1" indent="0">
              <a:buNone/>
            </a:pPr>
            <a:r>
              <a:rPr lang="en-US" altLang="zh-HK" sz="1300" dirty="0"/>
              <a:t>Typical interhemispheric subdural </a:t>
            </a:r>
            <a:r>
              <a:rPr lang="en-US" altLang="zh-HK" sz="1300" dirty="0" err="1"/>
              <a:t>haematoma</a:t>
            </a:r>
            <a:r>
              <a:rPr lang="en-US" altLang="zh-HK" sz="1300" dirty="0"/>
              <a:t> and </a:t>
            </a:r>
            <a:r>
              <a:rPr lang="en-US" altLang="zh-HK" sz="1300" dirty="0" err="1"/>
              <a:t>falx</a:t>
            </a:r>
            <a:r>
              <a:rPr lang="en-US" altLang="zh-HK" sz="1300" dirty="0"/>
              <a:t> syndrome: four cases and a review of the literature: </a:t>
            </a:r>
            <a:r>
              <a:rPr lang="en-US" altLang="zh-HK" sz="1300" dirty="0" err="1"/>
              <a:t>Zentralbl</a:t>
            </a:r>
            <a:r>
              <a:rPr lang="en-US" altLang="zh-HK" sz="1300" dirty="0"/>
              <a:t> </a:t>
            </a:r>
            <a:r>
              <a:rPr lang="en-US" altLang="zh-HK" sz="1300" dirty="0" err="1"/>
              <a:t>Neurochir</a:t>
            </a:r>
            <a:r>
              <a:rPr lang="en-US" altLang="zh-HK" sz="1300" dirty="0"/>
              <a:t> 1995;56:51-60</a:t>
            </a:r>
          </a:p>
          <a:p>
            <a:r>
              <a:rPr lang="en-US" altLang="zh-HK" dirty="0"/>
              <a:t>Impaired conscious state (0.5 mark)</a:t>
            </a:r>
          </a:p>
          <a:p>
            <a:r>
              <a:rPr lang="en-US" altLang="zh-HK" dirty="0"/>
              <a:t>Symptoms of increased ICP, e.g. headache (0.5 mark)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264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4. How would you manage this patient? (2 marks)</a:t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485" y="183379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HK" sz="3000" dirty="0" smtClean="0"/>
          </a:p>
          <a:p>
            <a:endParaRPr lang="en-US" altLang="zh-HK" sz="3000" dirty="0" smtClean="0"/>
          </a:p>
          <a:p>
            <a:endParaRPr lang="zh-HK" altLang="en-US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1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Stop anticoagulant (1 mark)</a:t>
            </a:r>
          </a:p>
          <a:p>
            <a:r>
              <a:rPr lang="en-US" altLang="zh-HK" dirty="0"/>
              <a:t>Correct coagulopathy if clinical deterioration or size of SDH increases (0.5 mark)</a:t>
            </a:r>
          </a:p>
          <a:p>
            <a:r>
              <a:rPr lang="en-US" altLang="zh-HK" dirty="0"/>
              <a:t>Monitor for progression of symptoms (0.5 mark)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060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5. What are the indications of neurosurgical interventions for this condition?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961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sz="2400" dirty="0"/>
              <a:t>(any 2, 0.5 mark for each)</a:t>
            </a:r>
          </a:p>
          <a:p>
            <a:r>
              <a:rPr lang="en-US" altLang="zh-HK" dirty="0"/>
              <a:t> Progression of LLs weakness or LLs paralysis  </a:t>
            </a:r>
          </a:p>
          <a:p>
            <a:r>
              <a:rPr lang="en-US" altLang="zh-HK" dirty="0"/>
              <a:t> Signs of increased ICP</a:t>
            </a:r>
          </a:p>
          <a:p>
            <a:r>
              <a:rPr lang="en-US" altLang="zh-HK" dirty="0"/>
              <a:t> Large SDH (thickness&gt; 15mm) with mass effect 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626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Wellen Syndrome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pattern of deeply inverted or biphasic T waves in V2-3, which is highly specific for a critical stenosis of the left anterior descending artery (LAD)</a:t>
            </a:r>
            <a:endParaRPr/>
          </a:p>
          <a:p>
            <a: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may be pain free by the time the ECG is taken and have normally or minimally elevated cardiac enzymes</a:t>
            </a:r>
            <a:endParaRPr/>
          </a:p>
          <a:p>
            <a: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extremely high risk for extensive anterior wall MI </a:t>
            </a:r>
            <a:endParaRPr/>
          </a:p>
          <a:p>
            <a:pPr marL="914400" lvl="1" indent="-317500" rtl="0">
              <a:spcBef>
                <a:spcPts val="1600"/>
              </a:spcBef>
              <a:spcAft>
                <a:spcPts val="1600"/>
              </a:spcAft>
              <a:buSzPts val="1400"/>
              <a:buChar char="○"/>
            </a:pPr>
            <a:r>
              <a:rPr lang="en-GB"/>
              <a:t>Due to the critical LAD stenosis, these patients usually require invasive therapy, do poorly with medical management and may suffer MI or cardiac arrest if inappropriately stress tested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43261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Acute SDH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853136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Common causes:</a:t>
            </a:r>
          </a:p>
          <a:p>
            <a:pPr lvl="1"/>
            <a:r>
              <a:rPr lang="en-US" altLang="zh-HK" dirty="0" smtClean="0"/>
              <a:t>Head injury (may be trivial in elderly)</a:t>
            </a:r>
          </a:p>
          <a:p>
            <a:pPr lvl="1"/>
            <a:r>
              <a:rPr lang="en-US" altLang="zh-HK" dirty="0" smtClean="0"/>
              <a:t>Coagulopathies </a:t>
            </a:r>
          </a:p>
          <a:p>
            <a:r>
              <a:rPr lang="en-US" altLang="zh-HK" dirty="0" smtClean="0"/>
              <a:t>Locations:</a:t>
            </a:r>
          </a:p>
          <a:p>
            <a:pPr lvl="1"/>
            <a:r>
              <a:rPr lang="en-US" altLang="zh-HK" dirty="0" smtClean="0"/>
              <a:t>Most commonly over part or entire convexity of brain </a:t>
            </a:r>
          </a:p>
          <a:p>
            <a:pPr lvl="1"/>
            <a:r>
              <a:rPr lang="en-US" altLang="zh-HK" dirty="0" smtClean="0"/>
              <a:t>Rarely along the </a:t>
            </a:r>
            <a:r>
              <a:rPr lang="en-US" altLang="zh-HK" dirty="0" err="1" smtClean="0"/>
              <a:t>falx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cerebri</a:t>
            </a:r>
            <a:r>
              <a:rPr lang="en-US" altLang="zh-HK" dirty="0" smtClean="0"/>
              <a:t> (</a:t>
            </a:r>
            <a:r>
              <a:rPr lang="en-US" altLang="zh-HK" dirty="0" err="1" smtClean="0"/>
              <a:t>falcine</a:t>
            </a:r>
            <a:r>
              <a:rPr lang="en-US" altLang="zh-HK" dirty="0" smtClean="0"/>
              <a:t> or interhemispheric SDH) or along the tentorium cerebelli (tentorial SDH)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/>
              <a:t>F</a:t>
            </a:r>
            <a:r>
              <a:rPr lang="en-US" altLang="zh-HK" dirty="0" err="1" smtClean="0"/>
              <a:t>alcine</a:t>
            </a:r>
            <a:r>
              <a:rPr lang="en-US" altLang="zh-HK" dirty="0" smtClean="0"/>
              <a:t> SAH Vs SDH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HK" dirty="0" err="1" smtClean="0"/>
              <a:t>Hyperdensity</a:t>
            </a:r>
            <a:r>
              <a:rPr lang="en-US" altLang="zh-HK" dirty="0" smtClean="0"/>
              <a:t> with a zigzag configuration along the anterior interhemispheric fissure in SAH   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602"/>
            <a:ext cx="4038600" cy="437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err="1" smtClean="0"/>
              <a:t>Falcine</a:t>
            </a:r>
            <a:r>
              <a:rPr lang="en-US" altLang="zh-HK" dirty="0" smtClean="0"/>
              <a:t>/ interhemispheric SDH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HK" dirty="0" smtClean="0"/>
              <a:t>Purposed pathogenic mechanism</a:t>
            </a:r>
          </a:p>
          <a:p>
            <a:pPr lvl="1"/>
            <a:r>
              <a:rPr lang="en-US" altLang="zh-HK" dirty="0" smtClean="0"/>
              <a:t>Tearing of the parasagittal bridging veins, veins in the interhemispheric fissure or branches of </a:t>
            </a:r>
            <a:r>
              <a:rPr lang="en-US" altLang="zh-HK" dirty="0" err="1" smtClean="0"/>
              <a:t>pericallosal</a:t>
            </a:r>
            <a:r>
              <a:rPr lang="en-US" altLang="zh-HK" dirty="0" smtClean="0"/>
              <a:t> artery</a:t>
            </a:r>
          </a:p>
          <a:p>
            <a:pPr lvl="1"/>
            <a:r>
              <a:rPr lang="en-US" altLang="zh-HK" dirty="0" smtClean="0"/>
              <a:t>Brain laceration in the interhemispheric fissure </a:t>
            </a:r>
            <a:endParaRPr lang="en-US" altLang="zh-HK" dirty="0"/>
          </a:p>
          <a:p>
            <a:r>
              <a:rPr lang="en-US" altLang="zh-HK" dirty="0" smtClean="0"/>
              <a:t>Most common in the posterior part of the </a:t>
            </a:r>
            <a:r>
              <a:rPr lang="en-US" altLang="zh-HK" dirty="0" err="1" smtClean="0"/>
              <a:t>falx</a:t>
            </a:r>
            <a:r>
              <a:rPr lang="en-US" altLang="zh-HK" dirty="0" smtClean="0"/>
              <a:t> </a:t>
            </a:r>
          </a:p>
          <a:p>
            <a:pPr lvl="1"/>
            <a:r>
              <a:rPr lang="en-US" altLang="zh-HK" dirty="0" smtClean="0"/>
              <a:t>?migration of blood from anterior </a:t>
            </a:r>
            <a:r>
              <a:rPr lang="en-US" altLang="zh-HK" dirty="0" err="1" smtClean="0"/>
              <a:t>falx</a:t>
            </a:r>
            <a:r>
              <a:rPr lang="en-US" altLang="zh-HK" dirty="0" smtClean="0"/>
              <a:t> to posterior </a:t>
            </a:r>
            <a:r>
              <a:rPr lang="en-US" altLang="zh-HK" dirty="0" err="1" smtClean="0"/>
              <a:t>falx</a:t>
            </a:r>
            <a:r>
              <a:rPr lang="en-US" altLang="zh-HK" dirty="0" smtClean="0"/>
              <a:t> due to gravity in our case </a:t>
            </a:r>
          </a:p>
          <a:p>
            <a:r>
              <a:rPr lang="en-US" altLang="zh-HK" dirty="0" smtClean="0"/>
              <a:t>Rarely becomes chronic SDH </a:t>
            </a:r>
          </a:p>
          <a:p>
            <a:endParaRPr lang="en-US" altLang="zh-HK" dirty="0" smtClean="0"/>
          </a:p>
          <a:p>
            <a:pPr marL="0" indent="0">
              <a:buNone/>
            </a:pPr>
            <a:r>
              <a:rPr lang="en-US" altLang="zh-HK" sz="1900" dirty="0" smtClean="0"/>
              <a:t>Clinical features of interhemispheric subdural </a:t>
            </a:r>
            <a:r>
              <a:rPr lang="en-US" altLang="zh-HK" sz="1900" dirty="0" err="1" smtClean="0"/>
              <a:t>hematomsas</a:t>
            </a:r>
            <a:r>
              <a:rPr lang="en-US" altLang="zh-HK" sz="1900" dirty="0" smtClean="0"/>
              <a:t>. Korean J </a:t>
            </a:r>
            <a:r>
              <a:rPr lang="en-US" altLang="zh-HK" sz="1900" dirty="0" err="1" smtClean="0"/>
              <a:t>Neurotrauma</a:t>
            </a:r>
            <a:r>
              <a:rPr lang="en-US" altLang="zh-HK" sz="1900" dirty="0"/>
              <a:t> </a:t>
            </a:r>
            <a:r>
              <a:rPr lang="en-US" altLang="zh-HK" sz="1900" dirty="0" smtClean="0"/>
              <a:t>2017;13(2):103-7</a:t>
            </a:r>
            <a:endParaRPr lang="en-US" altLang="zh-HK" sz="1900" dirty="0"/>
          </a:p>
          <a:p>
            <a:endParaRPr lang="en-US" altLang="zh-HK" sz="1900" dirty="0" smtClean="0"/>
          </a:p>
        </p:txBody>
      </p:sp>
    </p:spTree>
    <p:extLst>
      <p:ext uri="{BB962C8B-B14F-4D97-AF65-F5344CB8AC3E}">
        <p14:creationId xmlns:p14="http://schemas.microsoft.com/office/powerpoint/2010/main" val="11384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Isolated </a:t>
            </a:r>
            <a:r>
              <a:rPr lang="en-US" altLang="zh-HK" dirty="0" err="1" smtClean="0"/>
              <a:t>falcine</a:t>
            </a:r>
            <a:r>
              <a:rPr lang="en-US" altLang="zh-HK" dirty="0" smtClean="0"/>
              <a:t> SDH </a:t>
            </a:r>
            <a:r>
              <a:rPr lang="en-US" altLang="zh-TW" dirty="0" smtClean="0"/>
              <a:t>Vs convexity SDH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567" y="1772816"/>
            <a:ext cx="3610744" cy="4525963"/>
          </a:xfrm>
        </p:spPr>
        <p:txBody>
          <a:bodyPr/>
          <a:lstStyle/>
          <a:p>
            <a:r>
              <a:rPr lang="en-US" altLang="zh-HK" dirty="0" smtClean="0"/>
              <a:t>Regarded as benign entity among acute SDH</a:t>
            </a:r>
          </a:p>
          <a:p>
            <a:r>
              <a:rPr lang="en-US" altLang="zh-HK" dirty="0" smtClean="0"/>
              <a:t>More favorable outcome </a:t>
            </a:r>
          </a:p>
          <a:p>
            <a:r>
              <a:rPr lang="en-US" altLang="zh-HK" dirty="0" smtClean="0"/>
              <a:t>Rarely requires NS intervention  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247227"/>
            <a:ext cx="3888432" cy="36107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697" y="908720"/>
            <a:ext cx="5081303" cy="21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Progress of the patient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Stopped </a:t>
            </a:r>
            <a:r>
              <a:rPr lang="en-US" altLang="zh-HK" dirty="0" err="1" smtClean="0"/>
              <a:t>apixaban</a:t>
            </a:r>
            <a:endParaRPr lang="en-US" altLang="zh-HK" dirty="0" smtClean="0"/>
          </a:p>
          <a:p>
            <a:r>
              <a:rPr lang="en-US" altLang="zh-HK" dirty="0" smtClean="0"/>
              <a:t>Transferred to NS ward </a:t>
            </a:r>
          </a:p>
          <a:p>
            <a:r>
              <a:rPr lang="en-US" altLang="zh-HK" dirty="0" smtClean="0"/>
              <a:t>GCS all along full</a:t>
            </a:r>
          </a:p>
          <a:p>
            <a:r>
              <a:rPr lang="en-US" altLang="zh-HK" dirty="0" smtClean="0"/>
              <a:t>No progression of symptoms </a:t>
            </a:r>
          </a:p>
          <a:p>
            <a:r>
              <a:rPr lang="en-US" altLang="zh-HK" dirty="0" smtClean="0"/>
              <a:t>Repeated CT brain showed resolving SDH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02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2347</Words>
  <Application>Microsoft Office PowerPoint</Application>
  <PresentationFormat>如螢幕大小 (4:3)</PresentationFormat>
  <Paragraphs>273</Paragraphs>
  <Slides>94</Slides>
  <Notes>30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94</vt:i4>
      </vt:variant>
    </vt:vector>
  </HeadingPairs>
  <TitlesOfParts>
    <vt:vector size="95" baseType="lpstr">
      <vt:lpstr>Office 佈景主題</vt:lpstr>
      <vt:lpstr>OSCE</vt:lpstr>
      <vt:lpstr>Case 1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Progress of our patient 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Case 2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Case 3 </vt:lpstr>
      <vt:lpstr>PowerPoint 簡報</vt:lpstr>
      <vt:lpstr>1. Describe the findings in the clinical photos. (1 mark) </vt:lpstr>
      <vt:lpstr>PowerPoint 簡報</vt:lpstr>
      <vt:lpstr>2. What differential diagnosis that must be considered in this patient? (1 mark)  </vt:lpstr>
      <vt:lpstr>PowerPoint 簡報</vt:lpstr>
      <vt:lpstr>CT orbit was performed</vt:lpstr>
      <vt:lpstr>3. Describe the CT findings. (1.5 marks) </vt:lpstr>
      <vt:lpstr>PowerPoint 簡報</vt:lpstr>
      <vt:lpstr>4. What other clinical signs to look for in this condition? (2 marks)  </vt:lpstr>
      <vt:lpstr>PowerPoint 簡報</vt:lpstr>
      <vt:lpstr>5. What are the possible causes of visual loss in this condition? (1 mark) </vt:lpstr>
      <vt:lpstr>PowerPoint 簡報</vt:lpstr>
      <vt:lpstr>6. What bedside investigation can be used to detect this condition? What are the features to look for? (1 mark) </vt:lpstr>
      <vt:lpstr>PowerPoint 簡報</vt:lpstr>
      <vt:lpstr>PowerPoint 簡報</vt:lpstr>
      <vt:lpstr>7. How to manage this patient? (2.5 marks) </vt:lpstr>
      <vt:lpstr>PowerPoint 簡報</vt:lpstr>
      <vt:lpstr>PowerPoint 簡報</vt:lpstr>
      <vt:lpstr>Case 4</vt:lpstr>
      <vt:lpstr>PowerPoint 簡報</vt:lpstr>
      <vt:lpstr>1. Describe the CT Brain findings. (0.5 mark) Name the sign shown on the CT Brain.  ( 1 mark)  </vt:lpstr>
      <vt:lpstr>PowerPoint 簡報</vt:lpstr>
      <vt:lpstr>2. What is the significance of the finding? (1 mark) </vt:lpstr>
      <vt:lpstr>PowerPoint 簡報</vt:lpstr>
      <vt:lpstr>3. Name 3 other causes of this radiological sign. (1.5 marks)</vt:lpstr>
      <vt:lpstr>PowerPoint 簡報</vt:lpstr>
      <vt:lpstr>4. Name 2 parameters can be used  to differentiate between these causes? (1 mark)</vt:lpstr>
      <vt:lpstr>PowerPoint 簡報</vt:lpstr>
      <vt:lpstr>5. What is the reported sensitivity and specificity of this radiological sign? (1 mark)</vt:lpstr>
      <vt:lpstr>PowerPoint 簡報</vt:lpstr>
      <vt:lpstr>6. Apart from visual assessment of the CT films, what parameter can be used to improve the sensitivity? ( 1 mark) </vt:lpstr>
      <vt:lpstr>PowerPoint 簡報</vt:lpstr>
      <vt:lpstr>PowerPoint 簡報</vt:lpstr>
      <vt:lpstr>PowerPoint 簡報</vt:lpstr>
      <vt:lpstr>7. How to manage this patient? (3 marks) </vt:lpstr>
      <vt:lpstr>PowerPoint 簡報</vt:lpstr>
      <vt:lpstr>Progress of the patient </vt:lpstr>
      <vt:lpstr>PowerPoint 簡報</vt:lpstr>
      <vt:lpstr>Case 5</vt:lpstr>
      <vt:lpstr>PowerPoint 簡報</vt:lpstr>
      <vt:lpstr>1. Describe the CT brain findings (2 marks) </vt:lpstr>
      <vt:lpstr>PowerPoint 簡報</vt:lpstr>
      <vt:lpstr>PowerPoint 簡報</vt:lpstr>
      <vt:lpstr>PowerPoint 簡報</vt:lpstr>
      <vt:lpstr>PowerPoint 簡報</vt:lpstr>
      <vt:lpstr>PowerPoint 簡報</vt:lpstr>
      <vt:lpstr>2. Describe the second CT brain findings (3 marks) </vt:lpstr>
      <vt:lpstr>PowerPoint 簡報</vt:lpstr>
      <vt:lpstr>PowerPoint 簡報</vt:lpstr>
      <vt:lpstr>PowerPoint 簡報</vt:lpstr>
      <vt:lpstr>3. If the condition progresses, what clinical symptoms may develop? (2 mark) </vt:lpstr>
      <vt:lpstr>PowerPoint 簡報</vt:lpstr>
      <vt:lpstr>4. How would you manage this patient? (2 marks) </vt:lpstr>
      <vt:lpstr>PowerPoint 簡報</vt:lpstr>
      <vt:lpstr>5. What are the indications of neurosurgical interventions for this condition? </vt:lpstr>
      <vt:lpstr>PowerPoint 簡報</vt:lpstr>
      <vt:lpstr>Acute SDH</vt:lpstr>
      <vt:lpstr>Falcine SAH Vs SDH </vt:lpstr>
      <vt:lpstr>Falcine/ interhemispheric SDH</vt:lpstr>
      <vt:lpstr>Isolated falcine SDH Vs convexity SDH</vt:lpstr>
      <vt:lpstr>Progress of the patient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</dc:title>
  <dc:creator>Kevin WONG Dr, NLTH Resident(A&amp;E)</dc:creator>
  <cp:lastModifiedBy>Hospital Authority</cp:lastModifiedBy>
  <cp:revision>11</cp:revision>
  <dcterms:modified xsi:type="dcterms:W3CDTF">2018-09-03T07:49:50Z</dcterms:modified>
</cp:coreProperties>
</file>