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37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7" r:id="rId10"/>
    <p:sldId id="388" r:id="rId11"/>
    <p:sldId id="390" r:id="rId12"/>
    <p:sldId id="396" r:id="rId13"/>
    <p:sldId id="397" r:id="rId14"/>
    <p:sldId id="424" r:id="rId15"/>
    <p:sldId id="399" r:id="rId16"/>
    <p:sldId id="401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1" r:id="rId27"/>
    <p:sldId id="356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4" r:id="rId36"/>
    <p:sldId id="358" r:id="rId37"/>
    <p:sldId id="283" r:id="rId38"/>
    <p:sldId id="359" r:id="rId39"/>
    <p:sldId id="374" r:id="rId40"/>
    <p:sldId id="363" r:id="rId41"/>
    <p:sldId id="364" r:id="rId42"/>
    <p:sldId id="366" r:id="rId43"/>
    <p:sldId id="367" r:id="rId44"/>
    <p:sldId id="373" r:id="rId45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4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684A-3CBB-417B-BC74-7A8B324668A8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0109-147F-46D6-8754-D0D1C494CE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893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09d319d0e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09d319d0e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9d319d0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9d319d0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9d319d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09d319d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9d319d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09d319d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9d319d0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9d319d0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09d319d0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09d319d0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9d319d0e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9d319d0e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9d319d0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9d319d0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9d319d0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9d319d0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9d319d0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9d319d0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09d319d0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09d319d0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09d319d0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09d319d0e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09d319d0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09d319d0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09d319d0e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09d319d0e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498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72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678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7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023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3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891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11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90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371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2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936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BB8-74C7-476B-8791-413453E5FB4F}" type="datetimeFigureOut">
              <a:rPr lang="zh-HK" altLang="en-US" smtClean="0"/>
              <a:t>3/9/2018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7573D-F50D-4005-8B60-4998B4A44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63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OSCE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NLTH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9/2018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1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501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is this </a:t>
            </a:r>
            <a:r>
              <a:rPr lang="en-GB" dirty="0" smtClean="0"/>
              <a:t>phenomenon?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04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other STEMI equivalent ECG findings: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59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311700" y="1407067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M/52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Insidious onset of R hand/ wrist pain after playing golf x 2 weeks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Pain at around proximal hypothenar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Apparently normal XR R hand (AP + lateral)</a:t>
            </a:r>
            <a:endParaRPr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HK" dirty="0" smtClean="0"/>
              <a:t>Case 2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534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311700" y="14777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this view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to perform this view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the abnormality</a:t>
            </a: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29" y="2979963"/>
            <a:ext cx="3992448" cy="359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42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Google Shape;19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979" y="865414"/>
            <a:ext cx="8090920" cy="5635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31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 the other carpal bones</a:t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349" y="2079388"/>
            <a:ext cx="4126651" cy="4207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6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the most common cause of this injury 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physical signs may aid diagnosis?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common complication of this injury 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the treatment?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814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Case 3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 46-year-old gentleman slipped and fell while walking on the street. His left eye fell onto a handrail. </a:t>
            </a:r>
          </a:p>
          <a:p>
            <a:r>
              <a:rPr lang="en-US" altLang="zh-HK" dirty="0"/>
              <a:t>He complained of left eye pain and decreased vision after the injury.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730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個人, 男人, 室內, 領帶 的圖片&#10;&#10;描述是以非常高的可信度產生">
            <a:extLst>
              <a:ext uri="{FF2B5EF4-FFF2-40B4-BE49-F238E27FC236}">
                <a16:creationId xmlns="" xmlns:a16="http://schemas.microsoft.com/office/drawing/2014/main" id="{92A9A250-165A-462C-86ED-1DFF96F6C0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314325"/>
            <a:ext cx="5401628" cy="3267075"/>
          </a:xfrm>
          <a:prstGeom prst="rect">
            <a:avLst/>
          </a:prstGeom>
        </p:spPr>
      </p:pic>
      <p:pic>
        <p:nvPicPr>
          <p:cNvPr id="3" name="圖片 2" descr="一張含有 個人, 室內, 貓 的圖片&#10;&#10;描述是以高可信度產生">
            <a:extLst>
              <a:ext uri="{FF2B5EF4-FFF2-40B4-BE49-F238E27FC236}">
                <a16:creationId xmlns="" xmlns:a16="http://schemas.microsoft.com/office/drawing/2014/main" id="{37CC3F50-DFD9-49DC-88F9-D8061F784A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47" y="3695699"/>
            <a:ext cx="4849178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BAC532-AF03-44BA-9BA1-CC849855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1. Describe the findings in the clinical photos. (1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B3319AB-7122-4153-851C-509A2D7E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457200" lvl="1" indent="0">
              <a:buNone/>
            </a:pPr>
            <a:endParaRPr lang="zh-TW" altLang="zh-HK" dirty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9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M/57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Chest pain ~2 hours before attending AED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Pain subsided on arrival </a:t>
            </a:r>
            <a:endParaRPr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HK" dirty="0" smtClean="0"/>
              <a:t>Case 1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131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1572010-3BD6-4B12-81B9-47F8F294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2. What differential diagnosis that must be considered in this patient? (1 mark)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4C95267-C4FC-4C01-A064-1F8527E1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orbit was performed</a:t>
            </a:r>
            <a:endParaRPr lang="zh-HK" altLang="en-US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87331FB-E824-4FC5-A6F1-73B0DE347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15DC6B8-338F-4926-8DAF-A19F22977B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82" y="1690689"/>
            <a:ext cx="4449809" cy="47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0A0FADC-D813-4E5C-AE32-8CE012E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3. Describe the CT findings. (1.5 marks) 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45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1572010-3BD6-4B12-81B9-47F8F294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4</a:t>
            </a:r>
            <a:r>
              <a:rPr lang="en-US" altLang="zh-HK" dirty="0" smtClean="0"/>
              <a:t>. </a:t>
            </a:r>
            <a:r>
              <a:rPr lang="en-US" altLang="zh-HK" dirty="0"/>
              <a:t>What other clinical signs to look for in this condition? (2 marks)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61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1572010-3BD6-4B12-81B9-47F8F294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5</a:t>
            </a:r>
            <a:r>
              <a:rPr lang="en-US" altLang="zh-HK" dirty="0" smtClean="0"/>
              <a:t>. </a:t>
            </a:r>
            <a:r>
              <a:rPr lang="en-US" altLang="zh-HK" dirty="0"/>
              <a:t>What are the possible causes of visual loss in this condition? (1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65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0A0FADC-D813-4E5C-AE32-8CE012E6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34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6</a:t>
            </a:r>
            <a:r>
              <a:rPr lang="en-US" altLang="zh-HK" dirty="0" smtClean="0"/>
              <a:t>. </a:t>
            </a:r>
            <a:r>
              <a:rPr lang="en-US" altLang="zh-HK" dirty="0"/>
              <a:t>What bedside investigation can be used to detect this condition? What are the features to look for? (1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217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7</a:t>
            </a:r>
            <a:r>
              <a:rPr lang="en-US" altLang="zh-HK" dirty="0" smtClean="0"/>
              <a:t>. </a:t>
            </a:r>
            <a:r>
              <a:rPr lang="en-US" altLang="zh-HK" dirty="0"/>
              <a:t>How to manage this patient? (2.5 marks) 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716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Case </a:t>
            </a:r>
            <a:r>
              <a:rPr lang="en-US" altLang="zh-HK" dirty="0"/>
              <a:t>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A 68-year-old Chinese lady with history of Ca liver and hypertension </a:t>
            </a:r>
            <a:r>
              <a:rPr lang="en-US" altLang="zh-HK" dirty="0" smtClean="0"/>
              <a:t>travelled from </a:t>
            </a:r>
            <a:r>
              <a:rPr lang="en-US" altLang="zh-HK" dirty="0"/>
              <a:t>Canada to Hong Kong. </a:t>
            </a:r>
          </a:p>
          <a:p>
            <a:r>
              <a:rPr lang="en-US" altLang="zh-HK" dirty="0"/>
              <a:t>She complained of dizziness </a:t>
            </a:r>
            <a:r>
              <a:rPr lang="en-US" altLang="zh-HK" dirty="0" smtClean="0"/>
              <a:t>and then </a:t>
            </a:r>
            <a:r>
              <a:rPr lang="en-US" altLang="zh-HK" dirty="0"/>
              <a:t>found collapsed </a:t>
            </a:r>
            <a:r>
              <a:rPr lang="en-US" altLang="zh-HK" dirty="0" smtClean="0"/>
              <a:t>on </a:t>
            </a:r>
            <a:r>
              <a:rPr lang="en-US" altLang="zh-HK" dirty="0"/>
              <a:t>the plane </a:t>
            </a:r>
            <a:r>
              <a:rPr lang="en-US" altLang="zh-HK" dirty="0" smtClean="0"/>
              <a:t> </a:t>
            </a:r>
            <a:endParaRPr lang="en-US" altLang="zh-HK" dirty="0"/>
          </a:p>
          <a:p>
            <a:r>
              <a:rPr lang="en-US" altLang="zh-HK" dirty="0"/>
              <a:t>On arrival to AED, her GCS was E1V1M2 4/15. BP 164/82 mmHg. Pulse 98 bpm. SpO2: 96% on 100% O2. Pupils 4mm bilaterally and sluggish. </a:t>
            </a:r>
            <a:endParaRPr lang="en-US" altLang="zh-HK" dirty="0" smtClean="0"/>
          </a:p>
          <a:p>
            <a:r>
              <a:rPr lang="en-US" altLang="zh-TW" dirty="0" smtClean="0"/>
              <a:t>She </a:t>
            </a:r>
            <a:r>
              <a:rPr lang="en-US" altLang="zh-HK" dirty="0" smtClean="0"/>
              <a:t>was </a:t>
            </a:r>
            <a:r>
              <a:rPr lang="en-US" altLang="zh-HK" dirty="0"/>
              <a:t>then intubated for airway protection. </a:t>
            </a:r>
            <a:r>
              <a:rPr lang="en-US" altLang="zh-HK" dirty="0" smtClean="0"/>
              <a:t>CT brain </a:t>
            </a:r>
            <a:r>
              <a:rPr lang="en-US" altLang="zh-HK" dirty="0"/>
              <a:t>was done.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8446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38F2445-C812-499C-BBC0-93F845DB97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72886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94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6CCD0AF-A383-41EE-8CC1-47D008A1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1. Describe the CT Brain findings. </a:t>
            </a:r>
            <a:r>
              <a:rPr lang="en-US" altLang="zh-TW" dirty="0"/>
              <a:t>(0.5 mark)</a:t>
            </a:r>
            <a:r>
              <a:rPr lang="en-US" altLang="zh-HK" dirty="0"/>
              <a:t> Name the sign shown on the CT Brain.  ( 1 mark)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746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5582667"/>
            <a:ext cx="8520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done at 21:33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Please comment on ECG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002" y="166900"/>
            <a:ext cx="7528998" cy="527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072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9E9ACB9-A3BB-4067-BE08-61F47AB3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2. What is the significance of the finding? (1 mark</a:t>
            </a:r>
            <a:r>
              <a:rPr lang="en-US" altLang="zh-TW" dirty="0"/>
              <a:t>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091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3. Name 3 other causes of this radiological sign. </a:t>
            </a:r>
            <a:r>
              <a:rPr lang="en-US" altLang="zh-TW" dirty="0"/>
              <a:t>(1.5 marks)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58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6EE87C3-E3DF-46B2-B8A2-32199200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4. Name 2 parameters can be used  to differentiate between these causes? (1 mark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725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</a:t>
            </a:r>
            <a:r>
              <a:rPr lang="en-US" altLang="zh-HK" dirty="0" smtClean="0"/>
              <a:t>. </a:t>
            </a:r>
            <a:r>
              <a:rPr lang="en-US" altLang="zh-HK" dirty="0"/>
              <a:t>What is the reported sensitivity and specificity of this radiological sign? </a:t>
            </a:r>
            <a:r>
              <a:rPr lang="en-US" altLang="zh-TW" dirty="0"/>
              <a:t>(1 mark)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6373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0103519-97F3-406A-85FD-29E1902B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427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6</a:t>
            </a:r>
            <a:r>
              <a:rPr lang="en-US" altLang="zh-HK" dirty="0" smtClean="0"/>
              <a:t>. </a:t>
            </a:r>
            <a:r>
              <a:rPr lang="en-US" altLang="zh-HK" dirty="0"/>
              <a:t>Apart from visual assessment of the CT films, what parameter can be used to improve the sensitivity? ( 1 mark)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r>
              <a:rPr lang="en-US" altLang="zh-HK" dirty="0" smtClean="0"/>
              <a:t>. </a:t>
            </a:r>
            <a:r>
              <a:rPr lang="en-US" altLang="zh-HK" dirty="0"/>
              <a:t>How to manage this patient? (3 marks) </a:t>
            </a:r>
            <a:endParaRPr lang="zh-HK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08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7546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 smtClean="0"/>
              <a:t>A 79-year-old lady with history of hyperlipidemia, congestive </a:t>
            </a:r>
            <a:r>
              <a:rPr lang="en-US" altLang="zh-HK" dirty="0"/>
              <a:t>heart </a:t>
            </a:r>
            <a:r>
              <a:rPr lang="en-US" altLang="zh-HK" dirty="0" smtClean="0"/>
              <a:t>failure and AF </a:t>
            </a:r>
            <a:r>
              <a:rPr lang="en-US" altLang="zh-HK" dirty="0"/>
              <a:t>on </a:t>
            </a:r>
            <a:r>
              <a:rPr lang="en-US" altLang="zh-HK" dirty="0" err="1" smtClean="0"/>
              <a:t>apixaban</a:t>
            </a:r>
            <a:r>
              <a:rPr lang="en-US" altLang="zh-HK" dirty="0" smtClean="0"/>
              <a:t>, presented </a:t>
            </a:r>
            <a:r>
              <a:rPr lang="en-US" altLang="zh-HK" dirty="0"/>
              <a:t>to </a:t>
            </a:r>
            <a:r>
              <a:rPr lang="en-US" altLang="zh-HK" dirty="0" smtClean="0"/>
              <a:t>the AED </a:t>
            </a:r>
            <a:r>
              <a:rPr lang="en-US" altLang="zh-HK" dirty="0"/>
              <a:t>for fever, generalized malaise and </a:t>
            </a:r>
            <a:r>
              <a:rPr lang="en-US" altLang="zh-HK" dirty="0" smtClean="0"/>
              <a:t>fall with head injury. </a:t>
            </a:r>
            <a:endParaRPr lang="en-US" altLang="zh-HK" dirty="0"/>
          </a:p>
          <a:p>
            <a:r>
              <a:rPr lang="en-US" altLang="zh-HK" dirty="0" smtClean="0"/>
              <a:t>She did not have LOC, vomiting or amnesia after the injury  </a:t>
            </a:r>
            <a:endParaRPr lang="en-US" altLang="zh-HK" dirty="0"/>
          </a:p>
          <a:p>
            <a:r>
              <a:rPr lang="en-US" altLang="zh-HK" dirty="0"/>
              <a:t>Vitals signs:</a:t>
            </a:r>
          </a:p>
          <a:p>
            <a:pPr lvl="1"/>
            <a:r>
              <a:rPr lang="en-US" altLang="zh-HK" dirty="0"/>
              <a:t>BP 140/70</a:t>
            </a:r>
          </a:p>
          <a:p>
            <a:pPr lvl="1"/>
            <a:r>
              <a:rPr lang="en-US" altLang="zh-HK" dirty="0"/>
              <a:t>SpO2 98% on RA </a:t>
            </a:r>
          </a:p>
          <a:p>
            <a:pPr lvl="1"/>
            <a:r>
              <a:rPr lang="en-US" altLang="zh-HK" dirty="0"/>
              <a:t>Temp 38C</a:t>
            </a:r>
          </a:p>
          <a:p>
            <a:r>
              <a:rPr lang="en-US" altLang="zh-HK" dirty="0"/>
              <a:t>Neurological examination:</a:t>
            </a:r>
          </a:p>
          <a:p>
            <a:pPr lvl="1"/>
            <a:r>
              <a:rPr lang="en-US" altLang="zh-HK" dirty="0"/>
              <a:t>GCS 15/15, PERL 4mm</a:t>
            </a:r>
          </a:p>
          <a:p>
            <a:pPr lvl="1"/>
            <a:r>
              <a:rPr lang="en-US" altLang="zh-HK" dirty="0"/>
              <a:t>No scalp wound/ </a:t>
            </a:r>
            <a:r>
              <a:rPr lang="en-US" altLang="zh-HK" dirty="0" err="1"/>
              <a:t>haematoma</a:t>
            </a:r>
            <a:r>
              <a:rPr lang="en-US" altLang="zh-HK" dirty="0"/>
              <a:t> </a:t>
            </a:r>
          </a:p>
          <a:p>
            <a:pPr lvl="1"/>
            <a:r>
              <a:rPr lang="en-US" altLang="zh-HK" dirty="0"/>
              <a:t>limbs power  5-/5</a:t>
            </a:r>
          </a:p>
          <a:p>
            <a:r>
              <a:rPr lang="en-US" altLang="zh-HK" dirty="0"/>
              <a:t>NPS influenza A +</a:t>
            </a:r>
            <a:r>
              <a:rPr lang="en-US" altLang="zh-HK" dirty="0" err="1"/>
              <a:t>ve</a:t>
            </a:r>
            <a:r>
              <a:rPr lang="en-US" altLang="zh-HK" dirty="0"/>
              <a:t> </a:t>
            </a:r>
          </a:p>
          <a:p>
            <a:r>
              <a:rPr lang="en-US" altLang="zh-HK" dirty="0"/>
              <a:t>Admitted EMW for further management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9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06" y="3429001"/>
            <a:ext cx="3437194" cy="34290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429000" cy="3429000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429000" cy="3429000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1. </a:t>
            </a:r>
            <a:r>
              <a:rPr lang="en-US" altLang="zh-HK" dirty="0"/>
              <a:t>Describe the CT brain findings (2 marks)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3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Patient developed lower limbs weakness after admission</a:t>
            </a:r>
          </a:p>
          <a:p>
            <a:r>
              <a:rPr lang="en-US" altLang="zh-HK" dirty="0" smtClean="0"/>
              <a:t>GCS all along full</a:t>
            </a:r>
          </a:p>
          <a:p>
            <a:r>
              <a:rPr lang="en-US" altLang="zh-HK" dirty="0" smtClean="0"/>
              <a:t>Lower limbs power 5-/5</a:t>
            </a:r>
          </a:p>
          <a:p>
            <a:r>
              <a:rPr lang="en-US" altLang="zh-HK" dirty="0" smtClean="0"/>
              <a:t>CT brain was repeated 3 days after admission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60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He was transferred to PMH Med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1st </a:t>
            </a:r>
            <a:r>
              <a:rPr lang="en-GB" dirty="0" err="1"/>
              <a:t>TnI</a:t>
            </a:r>
            <a:r>
              <a:rPr lang="en-GB" dirty="0"/>
              <a:t>: </a:t>
            </a:r>
            <a:r>
              <a:rPr lang="en-GB" dirty="0" smtClean="0"/>
              <a:t>0.16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Recurrence of chest pain while waiting at PMH AED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ECG was done again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618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2. Describe the second CT brain findings (3 marks)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0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3497208" cy="3427242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5" y="0"/>
            <a:ext cx="3424186" cy="3427242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2" y="3427242"/>
            <a:ext cx="3424808" cy="3430758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7242"/>
            <a:ext cx="3425200" cy="34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3600" dirty="0"/>
              <a:t>3. If the condition progresses, what clinical symptoms may develop? (2 mark)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7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4. How would you manage this patient? (2 marks)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485" y="18337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sz="3000" dirty="0" smtClean="0"/>
          </a:p>
          <a:p>
            <a:endParaRPr lang="en-US" altLang="zh-HK" sz="3000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1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5. What are the indications of neurosurgical interventions for this condition?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61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65500" y="5717100"/>
            <a:ext cx="76773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done at 00:10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comment on ECG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"/>
            <a:ext cx="8307376" cy="571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44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Transferred to R room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Planned for thrombolytics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40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0" y="-2"/>
            <a:ext cx="9144000" cy="564940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565500" y="5717100"/>
            <a:ext cx="76773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done at 00:34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comment on ECG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77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is the diagnosis?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What is the significance?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are the types?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34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236250" y="243367"/>
            <a:ext cx="8520600" cy="54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the first ECG is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And second ECG is </a:t>
            </a:r>
            <a:endParaRPr/>
          </a:p>
          <a:p>
            <a:pPr marL="9144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543" y="347560"/>
            <a:ext cx="5290457" cy="294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9436" y="3985640"/>
            <a:ext cx="5452389" cy="287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0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720</Words>
  <Application>Microsoft Office PowerPoint</Application>
  <PresentationFormat>如螢幕大小 (4:3)</PresentationFormat>
  <Paragraphs>91</Paragraphs>
  <Slides>44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佈景主題</vt:lpstr>
      <vt:lpstr>OSCE</vt:lpstr>
      <vt:lpstr>Case 1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2 </vt:lpstr>
      <vt:lpstr>PowerPoint 簡報</vt:lpstr>
      <vt:lpstr>PowerPoint 簡報</vt:lpstr>
      <vt:lpstr>PowerPoint 簡報</vt:lpstr>
      <vt:lpstr>PowerPoint 簡報</vt:lpstr>
      <vt:lpstr>Case 3 </vt:lpstr>
      <vt:lpstr>PowerPoint 簡報</vt:lpstr>
      <vt:lpstr>1. Describe the findings in the clinical photos. (1 mark) </vt:lpstr>
      <vt:lpstr>2. What differential diagnosis that must be considered in this patient? (1 mark)  </vt:lpstr>
      <vt:lpstr>CT orbit was performed</vt:lpstr>
      <vt:lpstr>3. Describe the CT findings. (1.5 marks) </vt:lpstr>
      <vt:lpstr>4. What other clinical signs to look for in this condition? (2 marks)  </vt:lpstr>
      <vt:lpstr>5. What are the possible causes of visual loss in this condition? (1 mark) </vt:lpstr>
      <vt:lpstr>6. What bedside investigation can be used to detect this condition? What are the features to look for? (1 mark) </vt:lpstr>
      <vt:lpstr>7. How to manage this patient? (2.5 marks) </vt:lpstr>
      <vt:lpstr>Case 4</vt:lpstr>
      <vt:lpstr>PowerPoint 簡報</vt:lpstr>
      <vt:lpstr>1. Describe the CT Brain findings. (0.5 mark) Name the sign shown on the CT Brain.  ( 1 mark)  </vt:lpstr>
      <vt:lpstr>2. What is the significance of the finding? (1 mark) </vt:lpstr>
      <vt:lpstr>3. Name 3 other causes of this radiological sign. (1.5 marks)</vt:lpstr>
      <vt:lpstr>4. Name 2 parameters can be used  to differentiate between these causes? (1 mark)</vt:lpstr>
      <vt:lpstr>5. What is the reported sensitivity and specificity of this radiological sign? (1 mark)</vt:lpstr>
      <vt:lpstr>6. Apart from visual assessment of the CT films, what parameter can be used to improve the sensitivity? ( 1 mark) </vt:lpstr>
      <vt:lpstr>7. How to manage this patient? (3 marks) </vt:lpstr>
      <vt:lpstr>Case 5</vt:lpstr>
      <vt:lpstr>PowerPoint 簡報</vt:lpstr>
      <vt:lpstr>1. Describe the CT brain findings (2 marks) </vt:lpstr>
      <vt:lpstr>PowerPoint 簡報</vt:lpstr>
      <vt:lpstr>2. Describe the second CT brain findings (3 marks) </vt:lpstr>
      <vt:lpstr>PowerPoint 簡報</vt:lpstr>
      <vt:lpstr>3. If the condition progresses, what clinical symptoms may develop? (2 mark) </vt:lpstr>
      <vt:lpstr>4. How would you manage this patient? (2 marks) </vt:lpstr>
      <vt:lpstr>5. What are the indications of neurosurgical interventions for this condition?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Kevin WONG Dr, NLTH Resident(A&amp;E)</dc:creator>
  <cp:lastModifiedBy>Hospital Authority</cp:lastModifiedBy>
  <cp:revision>10</cp:revision>
  <dcterms:modified xsi:type="dcterms:W3CDTF">2018-09-03T07:47:37Z</dcterms:modified>
</cp:coreProperties>
</file>