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3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06944-042B-40D7-BE7F-923751AA9416}" type="datetimeFigureOut">
              <a:rPr lang="zh-HK" altLang="en-US" smtClean="0"/>
              <a:t>16/9/2018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BD27C-DAAD-4374-81A6-FE625C1AF6A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72107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82993-07EC-410A-83B7-3701A64594D8}" type="datetime1">
              <a:rPr lang="zh-HK" altLang="en-US" smtClean="0"/>
              <a:t>16/9/2018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1790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E2D-7985-4003-BD27-DC3968271650}" type="datetime1">
              <a:rPr lang="zh-HK" altLang="en-US" smtClean="0"/>
              <a:t>16/9/2018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221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1D6F-DF4E-4DE6-8956-338D395E1F7A}" type="datetime1">
              <a:rPr lang="zh-HK" altLang="en-US" smtClean="0"/>
              <a:t>16/9/2018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2078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598E-75C6-49CC-83A5-B7A229F4A9F9}" type="datetime1">
              <a:rPr lang="zh-HK" altLang="en-US" smtClean="0"/>
              <a:t>16/9/2018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54289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8C97-871A-4D58-AFB3-9488986CF7B9}" type="datetime1">
              <a:rPr lang="zh-HK" altLang="en-US" smtClean="0"/>
              <a:t>16/9/2018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0808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85E6-C1AB-4187-BFAE-CE1006A17F85}" type="datetime1">
              <a:rPr lang="zh-HK" altLang="en-US" smtClean="0"/>
              <a:t>16/9/2018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7104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856D-DB2B-494B-8E93-9B43EF09D843}" type="datetime1">
              <a:rPr lang="zh-HK" altLang="en-US" smtClean="0"/>
              <a:t>16/9/2018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80205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D6021-1CC2-495D-9BC9-C48AAB31B9AF}" type="datetime1">
              <a:rPr lang="zh-HK" altLang="en-US" smtClean="0"/>
              <a:t>16/9/2018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4534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0B59-4FDE-432F-BB3F-11E9F37F6EAD}" type="datetime1">
              <a:rPr lang="zh-HK" altLang="en-US" smtClean="0"/>
              <a:t>16/9/2018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0067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883E-6E56-49DC-9137-E67D0D0F9F50}" type="datetime1">
              <a:rPr lang="zh-HK" altLang="en-US" smtClean="0"/>
              <a:t>16/9/2018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8756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22086-56C0-4FA9-81C5-379F62F50E96}" type="datetime1">
              <a:rPr lang="zh-HK" altLang="en-US" smtClean="0"/>
              <a:t>16/9/2018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5953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0D188-89B3-48BE-842A-EB40CB1C42D3}" type="datetime1">
              <a:rPr lang="zh-HK" altLang="en-US" smtClean="0"/>
              <a:t>16/9/2018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73407-1457-425D-8253-5309DB4EE56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060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OSCE</a:t>
            </a:r>
            <a:endParaRPr lang="zh-HK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HK" dirty="0" smtClean="0"/>
              <a:t>03-10-2018</a:t>
            </a:r>
          </a:p>
          <a:p>
            <a:r>
              <a:rPr lang="en-US" altLang="zh-HK" dirty="0" smtClean="0"/>
              <a:t>YCH</a:t>
            </a:r>
          </a:p>
          <a:p>
            <a:r>
              <a:rPr lang="en-US" altLang="zh-HK" dirty="0" smtClean="0"/>
              <a:t>(Section A)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0443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sz="2800" dirty="0" smtClean="0"/>
              <a:t>Case 5:</a:t>
            </a:r>
            <a:br>
              <a:rPr lang="en-US" altLang="zh-HK" sz="2800" dirty="0" smtClean="0"/>
            </a:br>
            <a:r>
              <a:rPr lang="en-US" altLang="zh-HK" sz="2800" dirty="0" smtClean="0"/>
              <a:t>F/49, Alcoholic, thrombocytopenia</a:t>
            </a:r>
            <a:br>
              <a:rPr lang="en-US" altLang="zh-HK" sz="2800" dirty="0" smtClean="0"/>
            </a:br>
            <a:r>
              <a:rPr lang="en-US" altLang="zh-HK" sz="2800" dirty="0" smtClean="0"/>
              <a:t>C/O: Dizziness for 2/7, HI+</a:t>
            </a:r>
            <a:br>
              <a:rPr lang="en-US" altLang="zh-HK" sz="2800" dirty="0" smtClean="0"/>
            </a:br>
            <a:r>
              <a:rPr lang="en-US" altLang="zh-HK" sz="2800" dirty="0" smtClean="0"/>
              <a:t>GCS: 15/15, BP: 135/83, Pulse: 78, RR: 14, Temp: 36.5°C</a:t>
            </a:r>
            <a:br>
              <a:rPr lang="en-US" altLang="zh-HK" sz="2800" dirty="0" smtClean="0"/>
            </a:br>
            <a:r>
              <a:rPr lang="en-US" altLang="zh-HK" sz="2800" dirty="0" smtClean="0"/>
              <a:t>Decreased GCS in AED: 9/15</a:t>
            </a:r>
            <a:br>
              <a:rPr lang="en-US" altLang="zh-HK" sz="2800" dirty="0" smtClean="0"/>
            </a:br>
            <a:endParaRPr lang="zh-HK" altLang="en-US" sz="2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02" y="2033742"/>
            <a:ext cx="2859683" cy="2859683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242" y="2043546"/>
            <a:ext cx="2849879" cy="284987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21" y="2019994"/>
            <a:ext cx="2873431" cy="287343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96" y="2034156"/>
            <a:ext cx="2845106" cy="2845106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9256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What is your x-ray </a:t>
            </a:r>
            <a:r>
              <a:rPr lang="en-US" altLang="zh-HK" dirty="0" smtClean="0"/>
              <a:t>findings? </a:t>
            </a:r>
            <a:r>
              <a:rPr lang="en-US" altLang="zh-HK" dirty="0" smtClean="0"/>
              <a:t>(3 marks)</a:t>
            </a:r>
          </a:p>
          <a:p>
            <a:r>
              <a:rPr lang="en-US" altLang="zh-HK" dirty="0" smtClean="0"/>
              <a:t>What is your diagnosis? (2 marks)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45693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sz="2800" dirty="0" smtClean="0"/>
              <a:t>Case 6:</a:t>
            </a:r>
            <a:br>
              <a:rPr lang="en-US" altLang="zh-HK" sz="2800" dirty="0" smtClean="0"/>
            </a:br>
            <a:r>
              <a:rPr lang="en-US" altLang="zh-HK" sz="2800" dirty="0" smtClean="0"/>
              <a:t>F/60, ESRF/HT/DM</a:t>
            </a:r>
            <a:br>
              <a:rPr lang="en-US" altLang="zh-HK" sz="2800" dirty="0" smtClean="0"/>
            </a:br>
            <a:r>
              <a:rPr lang="en-US" altLang="zh-HK" sz="2800" dirty="0" smtClean="0"/>
              <a:t>C/O: Dizziness and limbs weakness for 2/52</a:t>
            </a:r>
            <a:br>
              <a:rPr lang="en-US" altLang="zh-HK" sz="2800" dirty="0" smtClean="0"/>
            </a:br>
            <a:r>
              <a:rPr lang="en-US" altLang="zh-HK" sz="2800" dirty="0" smtClean="0"/>
              <a:t>BP: 130/70, Pulse: 54, RR: 14, Temp: 36.0°C, </a:t>
            </a:r>
            <a:r>
              <a:rPr lang="en-US" altLang="zh-HK" sz="2800" dirty="0" err="1" smtClean="0"/>
              <a:t>Hstix</a:t>
            </a:r>
            <a:r>
              <a:rPr lang="en-US" altLang="zh-HK" sz="2800" dirty="0" smtClean="0"/>
              <a:t>: 16.9</a:t>
            </a:r>
            <a:endParaRPr lang="zh-HK" altLang="en-US" sz="2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33260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What is your ECG </a:t>
            </a:r>
            <a:r>
              <a:rPr lang="en-US" altLang="zh-HK" dirty="0" smtClean="0"/>
              <a:t>findings? </a:t>
            </a:r>
            <a:r>
              <a:rPr lang="en-US" altLang="zh-HK" dirty="0" smtClean="0"/>
              <a:t>(2 marks)</a:t>
            </a:r>
          </a:p>
          <a:p>
            <a:r>
              <a:rPr lang="en-US" altLang="zh-HK" dirty="0" smtClean="0"/>
              <a:t>What is your diagnosis? (1 mark)</a:t>
            </a:r>
          </a:p>
          <a:p>
            <a:r>
              <a:rPr lang="en-US" altLang="zh-HK" dirty="0" smtClean="0"/>
              <a:t>What is your management? (2 marks)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53524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sz="2800" dirty="0" smtClean="0"/>
              <a:t>Case 7:</a:t>
            </a:r>
            <a:br>
              <a:rPr lang="en-US" altLang="zh-HK" sz="2800" dirty="0" smtClean="0"/>
            </a:br>
            <a:r>
              <a:rPr lang="en-US" altLang="zh-HK" sz="2800" dirty="0" smtClean="0"/>
              <a:t>F/64, DM/HT</a:t>
            </a:r>
            <a:br>
              <a:rPr lang="en-US" altLang="zh-HK" sz="2800" dirty="0" smtClean="0"/>
            </a:br>
            <a:r>
              <a:rPr lang="en-US" altLang="zh-HK" sz="2800" dirty="0" smtClean="0"/>
              <a:t>C/O: Dizziness for 1/12</a:t>
            </a:r>
            <a:br>
              <a:rPr lang="en-US" altLang="zh-HK" sz="2800" dirty="0" smtClean="0"/>
            </a:br>
            <a:r>
              <a:rPr lang="en-US" altLang="zh-HK" sz="2800" dirty="0" smtClean="0"/>
              <a:t>GCS: 15/15, BP: 145/93, Pulse: 70, RR: 14, Temp: 36.7°C</a:t>
            </a:r>
            <a:endParaRPr lang="zh-HK" altLang="en-US" sz="2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696" y="2277688"/>
            <a:ext cx="3267508" cy="326750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91" y="2277686"/>
            <a:ext cx="3205941" cy="3205941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88103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What is your x-ray finding</a:t>
            </a:r>
            <a:r>
              <a:rPr lang="en-US" altLang="zh-HK" dirty="0" smtClean="0"/>
              <a:t>? (1 mark)</a:t>
            </a:r>
          </a:p>
          <a:p>
            <a:r>
              <a:rPr lang="en-US" altLang="zh-HK" dirty="0" smtClean="0"/>
              <a:t>What is your diagnosis? (1 mark)</a:t>
            </a:r>
          </a:p>
          <a:p>
            <a:r>
              <a:rPr lang="en-US" altLang="zh-HK" dirty="0" smtClean="0"/>
              <a:t>What is your management? (3 marks)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94732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sz="2800" dirty="0" smtClean="0"/>
              <a:t>Case 1:</a:t>
            </a:r>
            <a:br>
              <a:rPr lang="en-US" altLang="zh-HK" sz="2800" dirty="0" smtClean="0"/>
            </a:br>
            <a:r>
              <a:rPr lang="en-US" altLang="zh-HK" sz="2800" dirty="0" smtClean="0"/>
              <a:t>M/47, DM/CHF/Epilepsy</a:t>
            </a:r>
            <a:br>
              <a:rPr lang="en-US" altLang="zh-HK" sz="2800" dirty="0" smtClean="0"/>
            </a:br>
            <a:r>
              <a:rPr lang="en-US" altLang="zh-HK" sz="2800" dirty="0" smtClean="0"/>
              <a:t>C/O: L foot swelling for 2/7 with pain and redness</a:t>
            </a:r>
            <a:br>
              <a:rPr lang="en-US" altLang="zh-HK" sz="2800" dirty="0" smtClean="0"/>
            </a:br>
            <a:r>
              <a:rPr lang="en-US" altLang="zh-HK" sz="2800" dirty="0" smtClean="0"/>
              <a:t>BP: 142/59, Pulse: 130, RR: 14, Temp: 38.2˚C, L foot blisters, </a:t>
            </a:r>
            <a:r>
              <a:rPr lang="en-US" altLang="zh-HK" sz="2800" dirty="0" err="1" smtClean="0"/>
              <a:t>Hstix</a:t>
            </a:r>
            <a:r>
              <a:rPr lang="en-US" altLang="zh-HK" sz="2800" dirty="0" smtClean="0"/>
              <a:t>: 16.0</a:t>
            </a:r>
            <a:br>
              <a:rPr lang="en-US" altLang="zh-HK" sz="2800" dirty="0" smtClean="0"/>
            </a:br>
            <a:endParaRPr lang="zh-HK" altLang="en-US" sz="2800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66" y="1870940"/>
            <a:ext cx="3306610" cy="3853967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554" y="1873237"/>
            <a:ext cx="2908300" cy="381778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613" y="1870939"/>
            <a:ext cx="3368597" cy="3820078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1616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What is your x-ray finding? (1 mark)</a:t>
            </a:r>
          </a:p>
          <a:p>
            <a:r>
              <a:rPr lang="en-US" altLang="zh-HK" dirty="0" smtClean="0"/>
              <a:t>What is your diagnosis? (1 mark)</a:t>
            </a:r>
          </a:p>
          <a:p>
            <a:r>
              <a:rPr lang="en-US" altLang="zh-HK" dirty="0" smtClean="0"/>
              <a:t>What is your management? (2 marks)</a:t>
            </a:r>
          </a:p>
          <a:p>
            <a:r>
              <a:rPr lang="en-US" altLang="zh-HK" dirty="0" smtClean="0"/>
              <a:t>Admit which specialty? (1 mark)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9183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sz="2800" dirty="0" smtClean="0"/>
              <a:t>Case 2:</a:t>
            </a:r>
            <a:br>
              <a:rPr lang="en-US" altLang="zh-HK" sz="2800" dirty="0" smtClean="0"/>
            </a:br>
            <a:r>
              <a:rPr lang="en-US" altLang="zh-HK" sz="2800" dirty="0" smtClean="0"/>
              <a:t>F/65, Good past health</a:t>
            </a:r>
            <a:br>
              <a:rPr lang="en-US" altLang="zh-HK" sz="2800" dirty="0" smtClean="0"/>
            </a:br>
            <a:r>
              <a:rPr lang="en-US" altLang="zh-HK" sz="2800" dirty="0" smtClean="0"/>
              <a:t>C/O: Sudden collapse, </a:t>
            </a:r>
            <a:br>
              <a:rPr lang="en-US" altLang="zh-HK" sz="2800" dirty="0" smtClean="0"/>
            </a:br>
            <a:r>
              <a:rPr lang="en-US" altLang="zh-HK" sz="2800" dirty="0" smtClean="0"/>
              <a:t>BP: 211/94, Pulse: 63, Temp: 35.9˚C, GCS: 11/15</a:t>
            </a:r>
            <a:endParaRPr lang="zh-HK" altLang="en-US" sz="2800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8" y="2177328"/>
            <a:ext cx="3616643" cy="3616643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193" y="2230581"/>
            <a:ext cx="3629892" cy="362989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4" y="2230581"/>
            <a:ext cx="3563389" cy="3563389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6666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What is your x-ray </a:t>
            </a:r>
            <a:r>
              <a:rPr lang="en-US" altLang="zh-HK" dirty="0" smtClean="0"/>
              <a:t>findings? </a:t>
            </a:r>
            <a:r>
              <a:rPr lang="en-US" altLang="zh-HK" dirty="0" smtClean="0"/>
              <a:t>(2 marks)</a:t>
            </a:r>
          </a:p>
          <a:p>
            <a:r>
              <a:rPr lang="en-US" altLang="zh-HK" dirty="0" smtClean="0"/>
              <a:t>What is your diagnosis? (3 marks)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47984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sz="2800" dirty="0" smtClean="0"/>
              <a:t>Case 3:</a:t>
            </a:r>
            <a:br>
              <a:rPr lang="en-US" altLang="zh-HK" sz="2800" dirty="0" smtClean="0"/>
            </a:br>
            <a:r>
              <a:rPr lang="en-US" altLang="zh-HK" sz="2800" dirty="0" smtClean="0"/>
              <a:t>M/49, </a:t>
            </a:r>
            <a:br>
              <a:rPr lang="en-US" altLang="zh-HK" sz="2800" dirty="0" smtClean="0"/>
            </a:br>
            <a:r>
              <a:rPr lang="en-US" altLang="zh-HK" sz="2800" dirty="0" smtClean="0"/>
              <a:t>C/O: Chest discomfort and cough for 4/7, </a:t>
            </a:r>
            <a:r>
              <a:rPr lang="en-US" altLang="zh-HK" sz="2800" dirty="0" err="1" smtClean="0"/>
              <a:t>Hx</a:t>
            </a:r>
            <a:r>
              <a:rPr lang="en-US" altLang="zh-HK" sz="2800" dirty="0" smtClean="0"/>
              <a:t> of chest contusion 2/12</a:t>
            </a:r>
            <a:br>
              <a:rPr lang="en-US" altLang="zh-HK" sz="2800" dirty="0" smtClean="0"/>
            </a:br>
            <a:r>
              <a:rPr lang="en-US" altLang="zh-HK" sz="2800" dirty="0" smtClean="0"/>
              <a:t>BP: 133/86, Pulse: 73, RR: 14, Temp: 36.1°C, SpO</a:t>
            </a:r>
            <a:r>
              <a:rPr lang="en-US" altLang="zh-HK" sz="1400" dirty="0" smtClean="0"/>
              <a:t>2</a:t>
            </a:r>
            <a:r>
              <a:rPr lang="en-US" altLang="zh-HK" sz="2800" dirty="0" smtClean="0"/>
              <a:t>: 97%</a:t>
            </a:r>
            <a:endParaRPr lang="zh-HK" altLang="en-US" sz="2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74" y="2061556"/>
            <a:ext cx="4403501" cy="3659902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4896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What is your x-ray finding? (1 mark)</a:t>
            </a:r>
          </a:p>
          <a:p>
            <a:r>
              <a:rPr lang="en-US" altLang="zh-HK" dirty="0" smtClean="0"/>
              <a:t>What is your </a:t>
            </a:r>
            <a:r>
              <a:rPr lang="en-US" altLang="zh-HK" dirty="0" smtClean="0"/>
              <a:t>differential </a:t>
            </a:r>
            <a:r>
              <a:rPr lang="en-US" altLang="zh-HK" dirty="0" smtClean="0"/>
              <a:t>diagnosis? (3 marks)</a:t>
            </a:r>
          </a:p>
          <a:p>
            <a:r>
              <a:rPr lang="en-US" altLang="zh-HK" dirty="0" smtClean="0"/>
              <a:t>Any further radiological Investigation? (1 mark)</a:t>
            </a:r>
          </a:p>
          <a:p>
            <a:pPr marL="0" indent="0">
              <a:buNone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65668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sz="2800" dirty="0" smtClean="0"/>
              <a:t>Case 4:</a:t>
            </a:r>
            <a:br>
              <a:rPr lang="en-US" altLang="zh-HK" sz="2800" dirty="0" smtClean="0"/>
            </a:br>
            <a:r>
              <a:rPr lang="en-US" altLang="zh-HK" sz="2800" dirty="0" smtClean="0"/>
              <a:t>M/17, NSNK</a:t>
            </a:r>
            <a:br>
              <a:rPr lang="en-US" altLang="zh-HK" sz="2800" dirty="0" smtClean="0"/>
            </a:br>
            <a:r>
              <a:rPr lang="en-US" altLang="zh-HK" sz="2800" dirty="0" smtClean="0"/>
              <a:t>C/O: Chest pain for 1/7, URTI 2-3/7</a:t>
            </a:r>
            <a:br>
              <a:rPr lang="en-US" altLang="zh-HK" sz="2800" dirty="0" smtClean="0"/>
            </a:br>
            <a:r>
              <a:rPr lang="en-US" altLang="zh-HK" sz="2800" dirty="0" smtClean="0"/>
              <a:t>BP: 134/72, Pulse: 79, RR: 14, Temp: 36.5°C</a:t>
            </a:r>
            <a:endParaRPr lang="zh-HK" altLang="en-US" sz="28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76" y="2061557"/>
            <a:ext cx="4725458" cy="3467014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8</a:t>
            </a:fld>
            <a:endParaRPr lang="zh-HK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733" y="2027498"/>
            <a:ext cx="4980249" cy="350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31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What is your ECG </a:t>
            </a:r>
            <a:r>
              <a:rPr lang="en-US" altLang="zh-HK" dirty="0" smtClean="0"/>
              <a:t>findings? </a:t>
            </a:r>
            <a:r>
              <a:rPr lang="en-US" altLang="zh-HK" dirty="0" smtClean="0"/>
              <a:t>(1 mark)</a:t>
            </a:r>
          </a:p>
          <a:p>
            <a:r>
              <a:rPr lang="en-US" altLang="zh-HK" dirty="0" smtClean="0"/>
              <a:t>What is your differential diagnosis? (2 marks)</a:t>
            </a:r>
          </a:p>
          <a:p>
            <a:r>
              <a:rPr lang="en-US" altLang="zh-HK" dirty="0" smtClean="0"/>
              <a:t>What is your management? (2 marks)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62110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231</Words>
  <Application>Microsoft Office PowerPoint</Application>
  <PresentationFormat>自訂</PresentationFormat>
  <Paragraphs>46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Theme</vt:lpstr>
      <vt:lpstr>OSCE</vt:lpstr>
      <vt:lpstr>Case 1: M/47, DM/CHF/Epilepsy C/O: L foot swelling for 2/7 with pain and redness BP: 142/59, Pulse: 130, RR: 14, Temp: 38.2˚C, L foot blisters, Hstix: 16.0 </vt:lpstr>
      <vt:lpstr>PowerPoint 簡報</vt:lpstr>
      <vt:lpstr>Case 2: F/65, Good past health C/O: Sudden collapse,  BP: 211/94, Pulse: 63, Temp: 35.9˚C, GCS: 11/15</vt:lpstr>
      <vt:lpstr>PowerPoint 簡報</vt:lpstr>
      <vt:lpstr>Case 3: M/49,  C/O: Chest discomfort and cough for 4/7, Hx of chest contusion 2/12 BP: 133/86, Pulse: 73, RR: 14, Temp: 36.1°C, SpO2: 97%</vt:lpstr>
      <vt:lpstr>PowerPoint 簡報</vt:lpstr>
      <vt:lpstr>Case 4: M/17, NSNK C/O: Chest pain for 1/7, URTI 2-3/7 BP: 134/72, Pulse: 79, RR: 14, Temp: 36.5°C</vt:lpstr>
      <vt:lpstr>PowerPoint 簡報</vt:lpstr>
      <vt:lpstr>Case 5: F/49, Alcoholic, thrombocytopenia C/O: Dizziness for 2/7, HI+ GCS: 15/15, BP: 135/83, Pulse: 78, RR: 14, Temp: 36.5°C Decreased GCS in AED: 9/15 </vt:lpstr>
      <vt:lpstr>PowerPoint 簡報</vt:lpstr>
      <vt:lpstr>Case 6: F/60, ESRF/HT/DM C/O: Dizziness and limbs weakness for 2/52 BP: 130/70, Pulse: 54, RR: 14, Temp: 36.0°C, Hstix: 16.9</vt:lpstr>
      <vt:lpstr>PowerPoint 簡報</vt:lpstr>
      <vt:lpstr>Case 7: F/64, DM/HT C/O: Dizziness for 1/12 GCS: 15/15, BP: 145/93, Pulse: 70, RR: 14, Temp: 36.7°C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OSCE</dc:title>
  <dc:creator>steve</dc:creator>
  <cp:lastModifiedBy>Hospital Authority</cp:lastModifiedBy>
  <cp:revision>47</cp:revision>
  <dcterms:created xsi:type="dcterms:W3CDTF">2018-09-14T01:55:06Z</dcterms:created>
  <dcterms:modified xsi:type="dcterms:W3CDTF">2018-09-16T12:13:07Z</dcterms:modified>
</cp:coreProperties>
</file>