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1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F7116-E27A-42B8-9799-54F01C2AF65F}" type="datetimeFigureOut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96CC6-EE2C-4E78-91E2-5AD02BF8D6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479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18BC-FC57-48E2-95C8-D8C361A41F90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790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0A0B-D2EB-4CC3-8007-999C5F7364A6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21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B725-FBD5-4ACA-BED5-17DE46B24515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078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C58C-4DC5-4DEE-95A7-463D0B2F7ECA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428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3B0C-A39B-4AA7-9806-89C77AC776F3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80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FE21-7719-4298-8EFB-98086AECFE76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104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69D0-5666-413C-BDB7-D8E449780D24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020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6250-4661-4ACE-BC7E-C14BC6E64CA8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53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8924-224C-4062-BE2B-BA1DFF484E8E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067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45C9-42AB-4FE8-BF20-56D1ED47B011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75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0EE6-7F4D-4964-9A0E-E624E503CFD4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953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9111C-1034-49C3-9570-1F954AE857FA}" type="datetime1">
              <a:rPr lang="zh-HK" altLang="en-US" smtClean="0"/>
              <a:t>17/9/2018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3407-1457-425D-8253-5309DB4EE56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60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OSCE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03-10-2018</a:t>
            </a:r>
          </a:p>
          <a:p>
            <a:r>
              <a:rPr lang="en-US" altLang="zh-HK" dirty="0" smtClean="0"/>
              <a:t>YCH</a:t>
            </a:r>
          </a:p>
          <a:p>
            <a:r>
              <a:rPr lang="en-US" altLang="zh-HK" dirty="0" smtClean="0"/>
              <a:t>(Section B)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44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5:</a:t>
            </a:r>
            <a:br>
              <a:rPr lang="en-US" altLang="zh-HK" sz="2800" dirty="0" smtClean="0"/>
            </a:br>
            <a:r>
              <a:rPr lang="en-US" altLang="zh-HK" sz="2800" dirty="0" smtClean="0"/>
              <a:t>F/49, Alcoholic, thrombocytopenia</a:t>
            </a:r>
            <a:br>
              <a:rPr lang="en-US" altLang="zh-HK" sz="2800" dirty="0" smtClean="0"/>
            </a:br>
            <a:r>
              <a:rPr lang="en-US" altLang="zh-HK" sz="2800" dirty="0" smtClean="0"/>
              <a:t>C/O: Dizziness for 2/7, HI+</a:t>
            </a:r>
            <a:br>
              <a:rPr lang="en-US" altLang="zh-HK" sz="2800" dirty="0" smtClean="0"/>
            </a:br>
            <a:r>
              <a:rPr lang="en-US" altLang="zh-HK" sz="2800" dirty="0" smtClean="0"/>
              <a:t>GCS: 15/15, BP: 135/83, Pulse: 78, RR: 14, Temp: 36.5°C</a:t>
            </a:r>
            <a:br>
              <a:rPr lang="en-US" altLang="zh-HK" sz="2800" dirty="0" smtClean="0"/>
            </a:br>
            <a:r>
              <a:rPr lang="en-US" altLang="zh-HK" sz="2800" dirty="0" smtClean="0"/>
              <a:t>Decreased GCS in AED: 9/15</a:t>
            </a:r>
            <a:br>
              <a:rPr lang="en-US" altLang="zh-HK" sz="2800" dirty="0" smtClean="0"/>
            </a:br>
            <a:endParaRPr lang="zh-HK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2" y="2033742"/>
            <a:ext cx="2859683" cy="2859683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2" y="2043546"/>
            <a:ext cx="2849879" cy="284987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1" y="2019994"/>
            <a:ext cx="2873431" cy="287343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6" y="2034156"/>
            <a:ext cx="2845106" cy="284510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2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your x-ray finding</a:t>
            </a:r>
            <a:r>
              <a:rPr lang="en-US" altLang="zh-HK" dirty="0" smtClean="0"/>
              <a:t>? (3 marks): </a:t>
            </a:r>
            <a:r>
              <a:rPr lang="en-US" altLang="zh-HK" dirty="0" err="1"/>
              <a:t>H</a:t>
            </a:r>
            <a:r>
              <a:rPr lang="en-US" altLang="zh-HK" dirty="0" err="1" smtClean="0"/>
              <a:t>yperdense</a:t>
            </a:r>
            <a:r>
              <a:rPr lang="en-US" altLang="zh-HK" dirty="0" smtClean="0"/>
              <a:t> collections  R cerebral, </a:t>
            </a:r>
            <a:r>
              <a:rPr lang="en-US" altLang="zh-HK" dirty="0" err="1" smtClean="0"/>
              <a:t>falx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cerebri</a:t>
            </a:r>
            <a:r>
              <a:rPr lang="en-US" altLang="zh-HK" dirty="0" smtClean="0"/>
              <a:t> and </a:t>
            </a:r>
            <a:r>
              <a:rPr lang="en-US" altLang="zh-HK" dirty="0" err="1" smtClean="0"/>
              <a:t>bil</a:t>
            </a:r>
            <a:r>
              <a:rPr lang="en-US" altLang="zh-HK" dirty="0" smtClean="0"/>
              <a:t> tentorium </a:t>
            </a:r>
            <a:r>
              <a:rPr lang="en-US" altLang="zh-HK" dirty="0" err="1" smtClean="0"/>
              <a:t>cerebelli</a:t>
            </a:r>
            <a:r>
              <a:rPr lang="en-US" altLang="zh-HK" dirty="0" smtClean="0"/>
              <a:t>, midline shift, compressed  R </a:t>
            </a:r>
            <a:r>
              <a:rPr lang="en-US" altLang="zh-HK" dirty="0" err="1" smtClean="0"/>
              <a:t>lat</a:t>
            </a:r>
            <a:r>
              <a:rPr lang="en-US" altLang="zh-HK" dirty="0" smtClean="0"/>
              <a:t> ventricle </a:t>
            </a:r>
          </a:p>
          <a:p>
            <a:r>
              <a:rPr lang="en-US" altLang="zh-HK" dirty="0" smtClean="0"/>
              <a:t>What is your diagnosis? (2 marks): Acute SDH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56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6:</a:t>
            </a:r>
            <a:br>
              <a:rPr lang="en-US" altLang="zh-HK" sz="2800" dirty="0" smtClean="0"/>
            </a:br>
            <a:r>
              <a:rPr lang="en-US" altLang="zh-HK" sz="2800" dirty="0" smtClean="0"/>
              <a:t>F/60, ESRF/HT/DM</a:t>
            </a:r>
            <a:br>
              <a:rPr lang="en-US" altLang="zh-HK" sz="2800" dirty="0" smtClean="0"/>
            </a:br>
            <a:r>
              <a:rPr lang="en-US" altLang="zh-HK" sz="2800" dirty="0" smtClean="0"/>
              <a:t>C/O: Dizziness and limbs weakness for 2/52</a:t>
            </a:r>
            <a:br>
              <a:rPr lang="en-US" altLang="zh-HK" sz="2800" dirty="0" smtClean="0"/>
            </a:br>
            <a:r>
              <a:rPr lang="en-US" altLang="zh-HK" sz="2800" dirty="0" smtClean="0"/>
              <a:t>BP: 130/70, Pulse: 54, RR: 14, Temp: 36.0°C, </a:t>
            </a:r>
            <a:r>
              <a:rPr lang="en-US" altLang="zh-HK" sz="2800" dirty="0" err="1" smtClean="0"/>
              <a:t>Hstix</a:t>
            </a:r>
            <a:r>
              <a:rPr lang="en-US" altLang="zh-HK" sz="2800" dirty="0" smtClean="0"/>
              <a:t>: 16.9</a:t>
            </a:r>
            <a:endParaRPr lang="zh-HK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32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your ECG finding</a:t>
            </a:r>
            <a:r>
              <a:rPr lang="en-US" altLang="zh-HK" dirty="0" smtClean="0"/>
              <a:t>? (2 marks): Tall T, TWI, </a:t>
            </a:r>
            <a:r>
              <a:rPr lang="en-US" altLang="zh-HK" dirty="0"/>
              <a:t>B</a:t>
            </a:r>
            <a:r>
              <a:rPr lang="en-US" altLang="zh-HK" dirty="0" smtClean="0"/>
              <a:t>radycardia, ? </a:t>
            </a:r>
            <a:r>
              <a:rPr lang="en-US" altLang="zh-HK" dirty="0" smtClean="0"/>
              <a:t>Heart block, </a:t>
            </a:r>
            <a:r>
              <a:rPr lang="en-US" altLang="zh-HK" dirty="0" smtClean="0"/>
              <a:t>diminished P wave, prolonged PR, widened QRS, ? Sine-wave</a:t>
            </a:r>
          </a:p>
          <a:p>
            <a:r>
              <a:rPr lang="en-US" altLang="zh-HK" dirty="0" smtClean="0"/>
              <a:t>What is your diagnosis? (1 mark): Hyperkalemia</a:t>
            </a:r>
          </a:p>
          <a:p>
            <a:r>
              <a:rPr lang="en-US" altLang="zh-HK" dirty="0" smtClean="0"/>
              <a:t>What is your management? (2 marks): Ca</a:t>
            </a:r>
            <a:r>
              <a:rPr lang="en-US" altLang="zh-HK" sz="1400" dirty="0" smtClean="0"/>
              <a:t>++</a:t>
            </a:r>
            <a:r>
              <a:rPr lang="en-US" altLang="zh-HK" dirty="0" smtClean="0"/>
              <a:t> gluconate, NaHCO</a:t>
            </a:r>
            <a:r>
              <a:rPr lang="en-US" altLang="zh-HK" sz="1400" dirty="0" smtClean="0"/>
              <a:t>3</a:t>
            </a:r>
            <a:r>
              <a:rPr lang="en-US" altLang="zh-HK" dirty="0" smtClean="0"/>
              <a:t>, Lasix, </a:t>
            </a:r>
            <a:r>
              <a:rPr lang="en-US" altLang="zh-HK" dirty="0" smtClean="0"/>
              <a:t>Insulin/Dextrose, </a:t>
            </a:r>
            <a:r>
              <a:rPr lang="en-US" altLang="zh-HK" dirty="0" smtClean="0"/>
              <a:t>Ventolin puff, IV Albuterol, Ion-exchange resins, Hemodialysis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352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7:</a:t>
            </a:r>
            <a:br>
              <a:rPr lang="en-US" altLang="zh-HK" sz="2800" dirty="0" smtClean="0"/>
            </a:br>
            <a:r>
              <a:rPr lang="en-US" altLang="zh-HK" sz="2800" dirty="0" smtClean="0"/>
              <a:t>F/64, DM/HT</a:t>
            </a:r>
            <a:br>
              <a:rPr lang="en-US" altLang="zh-HK" sz="2800" dirty="0" smtClean="0"/>
            </a:br>
            <a:r>
              <a:rPr lang="en-US" altLang="zh-HK" sz="2800" dirty="0" smtClean="0"/>
              <a:t>C/O: Dizziness for 1/12</a:t>
            </a:r>
            <a:br>
              <a:rPr lang="en-US" altLang="zh-HK" sz="2800" dirty="0" smtClean="0"/>
            </a:br>
            <a:r>
              <a:rPr lang="en-US" altLang="zh-HK" sz="2800" dirty="0" smtClean="0"/>
              <a:t>GCS: 15/15, BP: 145/93, Pulse: 70, RR: 14, Temp: 36.7°C</a:t>
            </a:r>
            <a:endParaRPr lang="zh-HK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96" y="2277688"/>
            <a:ext cx="3267508" cy="326750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03" y="2285998"/>
            <a:ext cx="3205941" cy="3205941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810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your x-ray finding</a:t>
            </a:r>
            <a:r>
              <a:rPr lang="en-US" altLang="zh-HK" dirty="0" smtClean="0"/>
              <a:t>? (1 mark): </a:t>
            </a:r>
            <a:r>
              <a:rPr lang="en-US" altLang="zh-HK" dirty="0"/>
              <a:t>P</a:t>
            </a:r>
            <a:r>
              <a:rPr lang="en-US" altLang="zh-HK" dirty="0" smtClean="0"/>
              <a:t>ituitary mass</a:t>
            </a:r>
          </a:p>
          <a:p>
            <a:r>
              <a:rPr lang="en-US" altLang="zh-HK" dirty="0" smtClean="0"/>
              <a:t>What is your diagnosis? (1 mark): Pituitary </a:t>
            </a:r>
            <a:r>
              <a:rPr lang="en-US" altLang="zh-HK" dirty="0" err="1" smtClean="0"/>
              <a:t>macroadenoma</a:t>
            </a:r>
            <a:r>
              <a:rPr lang="en-US" altLang="zh-HK" dirty="0" smtClean="0"/>
              <a:t>, </a:t>
            </a:r>
            <a:endParaRPr lang="en-US" altLang="zh-HK" dirty="0" smtClean="0"/>
          </a:p>
          <a:p>
            <a:r>
              <a:rPr lang="en-US" altLang="zh-HK" dirty="0" smtClean="0"/>
              <a:t>What </a:t>
            </a:r>
            <a:r>
              <a:rPr lang="en-US" altLang="zh-HK" dirty="0" smtClean="0"/>
              <a:t>is your management? (3 marks): Any nipple discharge, Fundi, Visual field, Blood: hormonal tests, MRI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473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1:</a:t>
            </a:r>
            <a:br>
              <a:rPr lang="en-US" altLang="zh-HK" sz="2800" dirty="0" smtClean="0"/>
            </a:br>
            <a:r>
              <a:rPr lang="en-US" altLang="zh-HK" sz="2800" dirty="0" smtClean="0"/>
              <a:t>M/47, DM/CHF/Epilepsy</a:t>
            </a:r>
            <a:br>
              <a:rPr lang="en-US" altLang="zh-HK" sz="2800" dirty="0" smtClean="0"/>
            </a:br>
            <a:r>
              <a:rPr lang="en-US" altLang="zh-HK" sz="2800" dirty="0" smtClean="0"/>
              <a:t>C/O: L foot swelling for 2/7 with pain and redness</a:t>
            </a:r>
            <a:br>
              <a:rPr lang="en-US" altLang="zh-HK" sz="2800" dirty="0" smtClean="0"/>
            </a:br>
            <a:r>
              <a:rPr lang="en-US" altLang="zh-HK" sz="2800" dirty="0" smtClean="0"/>
              <a:t>BP: 142/59, Pulse: 130, RR: 14, Temp: 38.2˚C, L foot blisters, </a:t>
            </a:r>
            <a:r>
              <a:rPr lang="en-US" altLang="zh-HK" sz="2800" dirty="0" err="1" smtClean="0"/>
              <a:t>Hstix</a:t>
            </a:r>
            <a:r>
              <a:rPr lang="en-US" altLang="zh-HK" sz="2800" dirty="0" smtClean="0"/>
              <a:t>: 16.0</a:t>
            </a:r>
            <a:br>
              <a:rPr lang="en-US" altLang="zh-HK" sz="2800" dirty="0" smtClean="0"/>
            </a:br>
            <a:endParaRPr lang="zh-HK" altLang="en-US" sz="2800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66" y="1870940"/>
            <a:ext cx="3306610" cy="385396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54" y="1873237"/>
            <a:ext cx="2908300" cy="38177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13" y="1870939"/>
            <a:ext cx="3368597" cy="382007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1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your x-ray finding? (1 mark): Gas+ underneath skin</a:t>
            </a:r>
          </a:p>
          <a:p>
            <a:r>
              <a:rPr lang="en-US" altLang="zh-HK" dirty="0" smtClean="0"/>
              <a:t>What is your diagnosis? (1 mark): </a:t>
            </a:r>
            <a:r>
              <a:rPr lang="en-US" altLang="zh-HK" dirty="0" smtClean="0"/>
              <a:t>Necrotizing fasciitis, </a:t>
            </a:r>
            <a:r>
              <a:rPr lang="en-US" altLang="zh-HK" dirty="0"/>
              <a:t>G</a:t>
            </a:r>
            <a:r>
              <a:rPr lang="en-US" altLang="zh-HK" dirty="0" smtClean="0"/>
              <a:t>as </a:t>
            </a:r>
            <a:r>
              <a:rPr lang="en-US" altLang="zh-HK" dirty="0" smtClean="0"/>
              <a:t>forming infections</a:t>
            </a:r>
          </a:p>
          <a:p>
            <a:r>
              <a:rPr lang="en-US" altLang="zh-HK" dirty="0" smtClean="0"/>
              <a:t>What is your management? (2 marks): IVF, IV antibiotics, Blood tests: CBP, LRFT, ABG, Glucose, ASOT, Lactate, CRP, CK, Blood/ wound culture</a:t>
            </a:r>
          </a:p>
          <a:p>
            <a:r>
              <a:rPr lang="en-US" altLang="zh-HK" dirty="0" smtClean="0"/>
              <a:t>Admit which specialty? (1 mark): O&amp;T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18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2:</a:t>
            </a:r>
            <a:br>
              <a:rPr lang="en-US" altLang="zh-HK" sz="2800" dirty="0" smtClean="0"/>
            </a:br>
            <a:r>
              <a:rPr lang="en-US" altLang="zh-HK" sz="2800" dirty="0" smtClean="0"/>
              <a:t>F/65, Good past health</a:t>
            </a:r>
            <a:br>
              <a:rPr lang="en-US" altLang="zh-HK" sz="2800" dirty="0" smtClean="0"/>
            </a:br>
            <a:r>
              <a:rPr lang="en-US" altLang="zh-HK" sz="2800" dirty="0" smtClean="0"/>
              <a:t>C/O: Sudden collapse, </a:t>
            </a:r>
            <a:br>
              <a:rPr lang="en-US" altLang="zh-HK" sz="2800" dirty="0" smtClean="0"/>
            </a:br>
            <a:r>
              <a:rPr lang="en-US" altLang="zh-HK" sz="2800" dirty="0" smtClean="0"/>
              <a:t>BP: 211/94, Pulse: 63, Temp: 35.9˚C, GCS: 11/15</a:t>
            </a:r>
            <a:endParaRPr lang="zh-HK" altLang="en-US" sz="2800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8" y="2177328"/>
            <a:ext cx="3616643" cy="3616643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93" y="2230581"/>
            <a:ext cx="3629892" cy="36298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2230581"/>
            <a:ext cx="3563389" cy="356338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66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your x-ray findings? (2 marks): </a:t>
            </a:r>
            <a:r>
              <a:rPr lang="en-US" altLang="zh-HK" dirty="0" err="1" smtClean="0"/>
              <a:t>Hyperdense</a:t>
            </a:r>
            <a:r>
              <a:rPr lang="en-US" altLang="zh-HK" dirty="0" smtClean="0"/>
              <a:t> </a:t>
            </a:r>
            <a:r>
              <a:rPr lang="en-US" altLang="zh-HK" dirty="0" smtClean="0"/>
              <a:t>L </a:t>
            </a:r>
            <a:r>
              <a:rPr lang="en-US" altLang="zh-HK" dirty="0" smtClean="0"/>
              <a:t>MCA sign, </a:t>
            </a:r>
            <a:r>
              <a:rPr lang="en-US" altLang="zh-HK" dirty="0" smtClean="0"/>
              <a:t>Blurring of white/grey differentiation of L basal ganglion </a:t>
            </a:r>
            <a:r>
              <a:rPr lang="en-US" altLang="zh-HK" dirty="0" smtClean="0"/>
              <a:t>region</a:t>
            </a:r>
            <a:endParaRPr lang="en-US" altLang="zh-HK" dirty="0" smtClean="0"/>
          </a:p>
          <a:p>
            <a:r>
              <a:rPr lang="en-US" altLang="zh-HK" dirty="0" smtClean="0"/>
              <a:t>What is your diagnosis? (3 marks): L MCA thrombosis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798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3:</a:t>
            </a:r>
            <a:br>
              <a:rPr lang="en-US" altLang="zh-HK" sz="2800" dirty="0" smtClean="0"/>
            </a:br>
            <a:r>
              <a:rPr lang="en-US" altLang="zh-HK" sz="2800" dirty="0" smtClean="0"/>
              <a:t>M/49, </a:t>
            </a:r>
            <a:br>
              <a:rPr lang="en-US" altLang="zh-HK" sz="2800" dirty="0" smtClean="0"/>
            </a:br>
            <a:r>
              <a:rPr lang="en-US" altLang="zh-HK" sz="2800" dirty="0" smtClean="0"/>
              <a:t>C/O: Chest discomfort and cough for 4/7, </a:t>
            </a:r>
            <a:r>
              <a:rPr lang="en-US" altLang="zh-HK" sz="2800" dirty="0" err="1" smtClean="0"/>
              <a:t>Hx</a:t>
            </a:r>
            <a:r>
              <a:rPr lang="en-US" altLang="zh-HK" sz="2800" dirty="0" smtClean="0"/>
              <a:t> of chest contusion 2/12</a:t>
            </a:r>
            <a:br>
              <a:rPr lang="en-US" altLang="zh-HK" sz="2800" dirty="0" smtClean="0"/>
            </a:br>
            <a:r>
              <a:rPr lang="en-US" altLang="zh-HK" sz="2800" dirty="0" smtClean="0"/>
              <a:t>BP: 133/86, Pulse: 73, RR: 14, Temp: 36.1°C, SpO</a:t>
            </a:r>
            <a:r>
              <a:rPr lang="en-US" altLang="zh-HK" sz="1400" dirty="0" smtClean="0"/>
              <a:t>2</a:t>
            </a:r>
            <a:r>
              <a:rPr lang="en-US" altLang="zh-HK" sz="2800" dirty="0" smtClean="0"/>
              <a:t>: 97%</a:t>
            </a:r>
            <a:endParaRPr lang="zh-HK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22" y="1978428"/>
            <a:ext cx="4403501" cy="3659902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89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your x-ray finding? (1 mark): LLZ wedge opacity, Hampton’s hump</a:t>
            </a:r>
          </a:p>
          <a:p>
            <a:r>
              <a:rPr lang="en-US" altLang="zh-HK" dirty="0" smtClean="0"/>
              <a:t>What is your differential diagnosis? (3 marks): infection, contusion, </a:t>
            </a:r>
            <a:r>
              <a:rPr lang="en-US" altLang="zh-HK" dirty="0" smtClean="0"/>
              <a:t>infarct due to pulmonary embolism, </a:t>
            </a:r>
            <a:r>
              <a:rPr lang="en-US" altLang="zh-HK" dirty="0" smtClean="0"/>
              <a:t>(malignancy)</a:t>
            </a:r>
          </a:p>
          <a:p>
            <a:r>
              <a:rPr lang="en-US" altLang="zh-HK" dirty="0" smtClean="0"/>
              <a:t>Any further radiological Investigation? (1 mark): Doppler, CT angiogram, Catheter pulmonary angiogram, V/Q scan</a:t>
            </a: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17" y="4355870"/>
            <a:ext cx="2178540" cy="217854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56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2800" dirty="0" smtClean="0"/>
              <a:t>Case 4:</a:t>
            </a:r>
            <a:br>
              <a:rPr lang="en-US" altLang="zh-HK" sz="2800" dirty="0" smtClean="0"/>
            </a:br>
            <a:r>
              <a:rPr lang="en-US" altLang="zh-HK" sz="2800" dirty="0" smtClean="0"/>
              <a:t>M/17, </a:t>
            </a:r>
            <a:r>
              <a:rPr lang="en-US" altLang="zh-HK" sz="2800" dirty="0" smtClean="0"/>
              <a:t>NSND</a:t>
            </a:r>
            <a:r>
              <a:rPr lang="en-US" altLang="zh-HK" sz="2800" dirty="0" smtClean="0"/>
              <a:t/>
            </a:r>
            <a:br>
              <a:rPr lang="en-US" altLang="zh-HK" sz="2800" dirty="0" smtClean="0"/>
            </a:br>
            <a:r>
              <a:rPr lang="en-US" altLang="zh-HK" sz="2800" dirty="0" smtClean="0"/>
              <a:t>C/O: Chest pain for 1/7, URTI 2-3/7</a:t>
            </a:r>
            <a:br>
              <a:rPr lang="en-US" altLang="zh-HK" sz="2800" dirty="0" smtClean="0"/>
            </a:br>
            <a:r>
              <a:rPr lang="en-US" altLang="zh-HK" sz="2800" dirty="0" smtClean="0"/>
              <a:t>BP: 134/72, Pulse: 79, RR: 14, Temp: 36.5°C</a:t>
            </a:r>
            <a:endParaRPr lang="zh-HK" altLang="en-US" sz="28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5" y="2286001"/>
            <a:ext cx="4814443" cy="3610833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8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12" y="2302625"/>
            <a:ext cx="5323252" cy="35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is your ECG finding</a:t>
            </a:r>
            <a:r>
              <a:rPr lang="en-US" altLang="zh-HK" dirty="0" smtClean="0"/>
              <a:t>? (2 marks): ST elevation, TWI</a:t>
            </a:r>
          </a:p>
          <a:p>
            <a:r>
              <a:rPr lang="en-US" altLang="zh-HK" dirty="0" smtClean="0"/>
              <a:t>What is your differential diagnosis? (1 mark): </a:t>
            </a:r>
            <a:r>
              <a:rPr lang="en-US" altLang="zh-HK" dirty="0"/>
              <a:t>P</a:t>
            </a:r>
            <a:r>
              <a:rPr lang="en-US" altLang="zh-HK" dirty="0" smtClean="0"/>
              <a:t>ericarditis, </a:t>
            </a:r>
            <a:r>
              <a:rPr lang="en-US" altLang="zh-HK" dirty="0" smtClean="0"/>
              <a:t>(r/o AMI)</a:t>
            </a:r>
            <a:endParaRPr lang="en-US" altLang="zh-HK" dirty="0" smtClean="0"/>
          </a:p>
          <a:p>
            <a:r>
              <a:rPr lang="en-US" altLang="zh-HK" dirty="0" smtClean="0"/>
              <a:t>What is your management? (2 marks): CBP, ESR, LRFT, </a:t>
            </a:r>
            <a:r>
              <a:rPr lang="en-US" altLang="zh-HK" dirty="0" err="1" smtClean="0"/>
              <a:t>TnI</a:t>
            </a:r>
            <a:r>
              <a:rPr lang="en-US" altLang="zh-HK" dirty="0" smtClean="0"/>
              <a:t>, CK, Viral titer, Blood culture, </a:t>
            </a:r>
            <a:r>
              <a:rPr lang="en-US" altLang="zh-HK" dirty="0" smtClean="0"/>
              <a:t>AFB, Autoimmune markers, Echocardiogram</a:t>
            </a:r>
            <a:r>
              <a:rPr lang="en-US" altLang="zh-HK" dirty="0" smtClean="0"/>
              <a:t>, NSAID, ? Steroid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3407-1457-425D-8253-5309DB4EE56D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21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439</Words>
  <Application>Microsoft Office PowerPoint</Application>
  <PresentationFormat>自訂</PresentationFormat>
  <Paragraphs>46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Theme</vt:lpstr>
      <vt:lpstr>OSCE</vt:lpstr>
      <vt:lpstr>Case 1: M/47, DM/CHF/Epilepsy C/O: L foot swelling for 2/7 with pain and redness BP: 142/59, Pulse: 130, RR: 14, Temp: 38.2˚C, L foot blisters, Hstix: 16.0 </vt:lpstr>
      <vt:lpstr>PowerPoint 簡報</vt:lpstr>
      <vt:lpstr>Case 2: F/65, Good past health C/O: Sudden collapse,  BP: 211/94, Pulse: 63, Temp: 35.9˚C, GCS: 11/15</vt:lpstr>
      <vt:lpstr>PowerPoint 簡報</vt:lpstr>
      <vt:lpstr>Case 3: M/49,  C/O: Chest discomfort and cough for 4/7, Hx of chest contusion 2/12 BP: 133/86, Pulse: 73, RR: 14, Temp: 36.1°C, SpO2: 97%</vt:lpstr>
      <vt:lpstr>PowerPoint 簡報</vt:lpstr>
      <vt:lpstr>Case 4: M/17, NSND C/O: Chest pain for 1/7, URTI 2-3/7 BP: 134/72, Pulse: 79, RR: 14, Temp: 36.5°C</vt:lpstr>
      <vt:lpstr>PowerPoint 簡報</vt:lpstr>
      <vt:lpstr>Case 5: F/49, Alcoholic, thrombocytopenia C/O: Dizziness for 2/7, HI+ GCS: 15/15, BP: 135/83, Pulse: 78, RR: 14, Temp: 36.5°C Decreased GCS in AED: 9/15 </vt:lpstr>
      <vt:lpstr>PowerPoint 簡報</vt:lpstr>
      <vt:lpstr>Case 6: F/60, ESRF/HT/DM C/O: Dizziness and limbs weakness for 2/52 BP: 130/70, Pulse: 54, RR: 14, Temp: 36.0°C, Hstix: 16.9</vt:lpstr>
      <vt:lpstr>PowerPoint 簡報</vt:lpstr>
      <vt:lpstr>Case 7: F/64, DM/HT C/O: Dizziness for 1/12 GCS: 15/15, BP: 145/93, Pulse: 70, RR: 14, Temp: 36.7°C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</dc:title>
  <dc:creator>steve</dc:creator>
  <cp:lastModifiedBy>Hospital Authority</cp:lastModifiedBy>
  <cp:revision>96</cp:revision>
  <dcterms:created xsi:type="dcterms:W3CDTF">2018-09-14T01:55:06Z</dcterms:created>
  <dcterms:modified xsi:type="dcterms:W3CDTF">2018-09-16T16:16:57Z</dcterms:modified>
</cp:coreProperties>
</file>