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b="1" dirty="0"/>
              <a:t>Joint Clinical Meeting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07 Nov 2018</a:t>
            </a:r>
          </a:p>
          <a:p>
            <a:r>
              <a:rPr lang="en-US" altLang="zh-HK" dirty="0" smtClean="0"/>
              <a:t>KWH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3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2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What is the provisional diagnosis?</a:t>
            </a:r>
          </a:p>
          <a:p>
            <a:pPr lvl="1"/>
            <a:r>
              <a:rPr lang="en-US" altLang="zh-HK" dirty="0" smtClean="0"/>
              <a:t>Hypocalcaemia related to recent thyroidectomy</a:t>
            </a:r>
          </a:p>
          <a:p>
            <a:r>
              <a:rPr lang="en-US" altLang="zh-HK" dirty="0">
                <a:solidFill>
                  <a:srgbClr val="FF0000"/>
                </a:solidFill>
              </a:rPr>
              <a:t>What further examinations and investigations you would like to do?</a:t>
            </a:r>
          </a:p>
          <a:p>
            <a:r>
              <a:rPr lang="en-US" altLang="zh-HK" dirty="0" smtClean="0"/>
              <a:t>Physical </a:t>
            </a:r>
            <a:r>
              <a:rPr lang="en-US" altLang="zh-HK" dirty="0" smtClean="0"/>
              <a:t>examination</a:t>
            </a:r>
          </a:p>
          <a:p>
            <a:pPr lvl="1"/>
            <a:r>
              <a:rPr lang="en-US" altLang="zh-HK" dirty="0"/>
              <a:t>Trousseau's sign — </a:t>
            </a:r>
            <a:r>
              <a:rPr lang="en-US" altLang="zh-HK" dirty="0" smtClean="0"/>
              <a:t>the </a:t>
            </a:r>
            <a:r>
              <a:rPr lang="en-US" altLang="zh-HK" dirty="0"/>
              <a:t>induction of carpopedal spasm by inflation of a sphygmomanometer above systolic blood pressure for three </a:t>
            </a:r>
            <a:r>
              <a:rPr lang="en-US" altLang="zh-HK" dirty="0" smtClean="0"/>
              <a:t>minutes</a:t>
            </a:r>
          </a:p>
          <a:p>
            <a:pPr lvl="1"/>
            <a:r>
              <a:rPr lang="en-US" altLang="zh-HK" dirty="0"/>
              <a:t>Chvostek's sign — </a:t>
            </a:r>
            <a:r>
              <a:rPr lang="en-US" altLang="zh-HK" dirty="0" smtClean="0"/>
              <a:t>contraction </a:t>
            </a:r>
            <a:r>
              <a:rPr lang="en-US" altLang="zh-HK" dirty="0"/>
              <a:t>of the ipsilateral facial muscles elicited by tapping the facial nerve just anterior to the </a:t>
            </a:r>
            <a:r>
              <a:rPr lang="en-US" altLang="zh-HK" dirty="0" smtClean="0"/>
              <a:t>ear</a:t>
            </a:r>
          </a:p>
          <a:p>
            <a:r>
              <a:rPr lang="en-US" altLang="zh-HK" dirty="0"/>
              <a:t>Laboratory test to confirm </a:t>
            </a:r>
            <a:r>
              <a:rPr lang="en-US" altLang="zh-HK" dirty="0" smtClean="0"/>
              <a:t>Hypocalcaemia</a:t>
            </a:r>
            <a:endParaRPr lang="en-US" altLang="zh-HK" dirty="0"/>
          </a:p>
          <a:p>
            <a:pPr lvl="1"/>
            <a:r>
              <a:rPr lang="en-US" altLang="zh-HK" dirty="0"/>
              <a:t>Calcium corrected with serum albumin</a:t>
            </a:r>
          </a:p>
          <a:p>
            <a:pPr lvl="1"/>
            <a:r>
              <a:rPr lang="en-US" altLang="zh-HK" dirty="0"/>
              <a:t>Corrected Ca</a:t>
            </a:r>
            <a:r>
              <a:rPr lang="en-US" altLang="zh-HK" baseline="30000" dirty="0"/>
              <a:t>2+ </a:t>
            </a:r>
            <a:r>
              <a:rPr lang="en-US" altLang="zh-HK" dirty="0"/>
              <a:t>= Measured Ca</a:t>
            </a:r>
            <a:r>
              <a:rPr lang="en-US" altLang="zh-HK" baseline="30000" dirty="0"/>
              <a:t>2+ </a:t>
            </a:r>
            <a:r>
              <a:rPr lang="en-US" altLang="zh-HK" dirty="0"/>
              <a:t>+ (40-albumin)/40</a:t>
            </a:r>
          </a:p>
          <a:p>
            <a:pPr lvl="1"/>
            <a:r>
              <a:rPr lang="en-US" altLang="zh-HK" dirty="0"/>
              <a:t>Ionized calcium </a:t>
            </a:r>
          </a:p>
          <a:p>
            <a:r>
              <a:rPr lang="en-US" altLang="zh-HK" dirty="0" smtClean="0"/>
              <a:t>Additional test: Magnesium, parathyroid hormone, phosphate</a:t>
            </a:r>
          </a:p>
          <a:p>
            <a:pPr lvl="1"/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885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0932" y="1412776"/>
            <a:ext cx="7215404" cy="48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2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From the ECG, what do you worry about?</a:t>
            </a:r>
          </a:p>
          <a:p>
            <a:pPr lvl="1"/>
            <a:r>
              <a:rPr lang="en-US" altLang="zh-HK" dirty="0" smtClean="0"/>
              <a:t>Prolong QTc</a:t>
            </a:r>
          </a:p>
          <a:p>
            <a:pPr lvl="1"/>
            <a:r>
              <a:rPr lang="en-US" altLang="zh-HK" dirty="0" smtClean="0"/>
              <a:t>Torsade's de pointes can potentially be triggered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How do you manage this patient?</a:t>
            </a:r>
          </a:p>
          <a:p>
            <a:pPr lvl="1"/>
            <a:r>
              <a:rPr lang="en-US" altLang="zh-HK" dirty="0" smtClean="0"/>
              <a:t>Put on close monitoring (cardiac monitor, vital signs)</a:t>
            </a:r>
          </a:p>
          <a:p>
            <a:pPr lvl="1"/>
            <a:r>
              <a:rPr lang="en-US" altLang="zh-HK" dirty="0"/>
              <a:t>IV Calcium is indicate in following condition</a:t>
            </a:r>
          </a:p>
          <a:p>
            <a:pPr lvl="2"/>
            <a:r>
              <a:rPr lang="en-US" altLang="zh-HK" dirty="0" smtClean="0"/>
              <a:t>1. Symptoms </a:t>
            </a:r>
            <a:r>
              <a:rPr lang="en-US" altLang="zh-HK" dirty="0"/>
              <a:t>(carpopedal spasm, tetany, seizures)</a:t>
            </a:r>
          </a:p>
          <a:p>
            <a:pPr lvl="2"/>
            <a:r>
              <a:rPr lang="en-US" altLang="zh-HK" dirty="0" smtClean="0"/>
              <a:t>2. A </a:t>
            </a:r>
            <a:r>
              <a:rPr lang="en-US" altLang="zh-HK" dirty="0"/>
              <a:t>prolonged QT interval</a:t>
            </a:r>
          </a:p>
          <a:p>
            <a:pPr lvl="2"/>
            <a:r>
              <a:rPr lang="en-US" altLang="zh-HK" dirty="0" smtClean="0"/>
              <a:t>3. In </a:t>
            </a:r>
            <a:r>
              <a:rPr lang="en-US" altLang="zh-HK" dirty="0"/>
              <a:t>asymptomatic patients with an acute decrease in serum corrected calcium to ≤ 1.9 mmol/L</a:t>
            </a:r>
          </a:p>
          <a:p>
            <a:pPr lvl="2"/>
            <a:r>
              <a:rPr lang="en-US" altLang="zh-HK" dirty="0"/>
              <a:t>IV calcium 1 or 2 g of calcium </a:t>
            </a:r>
            <a:r>
              <a:rPr lang="en-US" altLang="zh-HK" dirty="0" err="1" smtClean="0"/>
              <a:t>gluconate</a:t>
            </a:r>
            <a:r>
              <a:rPr lang="en-US" altLang="zh-HK" dirty="0" smtClean="0"/>
              <a:t>/chloride, infused </a:t>
            </a:r>
            <a:r>
              <a:rPr lang="en-US" altLang="zh-HK" dirty="0"/>
              <a:t>over 10 to 20 </a:t>
            </a:r>
            <a:r>
              <a:rPr lang="en-US" altLang="zh-HK" dirty="0" smtClean="0"/>
              <a:t>minutes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9199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22/M</a:t>
            </a:r>
          </a:p>
          <a:p>
            <a:r>
              <a:rPr lang="en-US" altLang="zh-TW" dirty="0" smtClean="0"/>
              <a:t>Good past health</a:t>
            </a:r>
          </a:p>
          <a:p>
            <a:r>
              <a:rPr lang="en-US" altLang="zh-HK" dirty="0" smtClean="0"/>
              <a:t>vomiting then collapsed at home </a:t>
            </a:r>
          </a:p>
          <a:p>
            <a:r>
              <a:rPr lang="en-US" altLang="zh-HK" dirty="0" smtClean="0"/>
              <a:t>taken unknown med, unknown time of ingestion</a:t>
            </a:r>
          </a:p>
          <a:p>
            <a:r>
              <a:rPr lang="en-US" altLang="zh-HK" dirty="0"/>
              <a:t>arrived at your emergency department with the following vital signs</a:t>
            </a:r>
            <a:r>
              <a:rPr lang="en-US" altLang="zh-HK" dirty="0" smtClean="0"/>
              <a:t>:</a:t>
            </a:r>
          </a:p>
          <a:p>
            <a:pPr lvl="1"/>
            <a:r>
              <a:rPr lang="en-US" altLang="zh-HK" dirty="0" smtClean="0"/>
              <a:t>Temp 37</a:t>
            </a:r>
          </a:p>
          <a:p>
            <a:pPr lvl="1"/>
            <a:r>
              <a:rPr lang="en-US" altLang="zh-HK" dirty="0" smtClean="0"/>
              <a:t>BP 120/70</a:t>
            </a:r>
          </a:p>
          <a:p>
            <a:pPr lvl="1"/>
            <a:r>
              <a:rPr lang="en-US" altLang="zh-HK" dirty="0" smtClean="0"/>
              <a:t>P 100 in sinus rhythm</a:t>
            </a:r>
          </a:p>
          <a:p>
            <a:pPr lvl="1"/>
            <a:r>
              <a:rPr lang="en-US" altLang="zh-HK" dirty="0" smtClean="0"/>
              <a:t>RR 14</a:t>
            </a:r>
          </a:p>
          <a:p>
            <a:pPr lvl="1"/>
            <a:r>
              <a:rPr lang="en-US" altLang="zh-HK" dirty="0" smtClean="0"/>
              <a:t>SaO2 98% on non-breathing mask</a:t>
            </a:r>
          </a:p>
          <a:p>
            <a:pPr lvl="1"/>
            <a:r>
              <a:rPr lang="en-US" altLang="zh-HK" dirty="0" smtClean="0"/>
              <a:t>GCS 3/15 with pin-point pupils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18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initial management plan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After the initial management in 1, the ECG suddenly changed. 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/>
          </a:p>
          <a:p>
            <a:r>
              <a:rPr lang="en-US" altLang="zh-TW" smtClean="0"/>
              <a:t>Please </a:t>
            </a:r>
            <a:r>
              <a:rPr lang="en-US" altLang="zh-TW" dirty="0" smtClean="0"/>
              <a:t>describe the ECG</a:t>
            </a:r>
          </a:p>
          <a:p>
            <a:r>
              <a:rPr lang="en-US" altLang="zh-TW" dirty="0" smtClean="0"/>
              <a:t>What is the subsequent management?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0"/>
          <a:stretch/>
        </p:blipFill>
        <p:spPr>
          <a:xfrm>
            <a:off x="752979" y="2583666"/>
            <a:ext cx="6840760" cy="12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AXR showed radio-opaque substance in stomach.</a:t>
            </a:r>
          </a:p>
          <a:p>
            <a:r>
              <a:rPr lang="en-US" altLang="zh-HK" dirty="0" smtClean="0"/>
              <a:t>Please list 3 </a:t>
            </a:r>
            <a:r>
              <a:rPr lang="en-US" altLang="zh-HK" dirty="0"/>
              <a:t>drugs are radiopaque on </a:t>
            </a:r>
            <a:r>
              <a:rPr lang="en-US" altLang="zh-HK" dirty="0" smtClean="0"/>
              <a:t>x-ray.</a:t>
            </a:r>
          </a:p>
          <a:p>
            <a:r>
              <a:rPr lang="en-US" altLang="zh-HK" dirty="0" smtClean="0"/>
              <a:t>What is the likely drug in this patient?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03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What is the initial management plan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altLang="zh-HK" dirty="0" smtClean="0"/>
              <a:t>Airway, </a:t>
            </a:r>
            <a:r>
              <a:rPr lang="en-US" altLang="zh-HK" dirty="0"/>
              <a:t>Breathing </a:t>
            </a:r>
            <a:r>
              <a:rPr lang="en-US" altLang="zh-HK" dirty="0" smtClean="0"/>
              <a:t>: assess the airway patency, provide oxygen consider to intubate this patient in term of low GCS and history of vomiting</a:t>
            </a:r>
          </a:p>
          <a:p>
            <a:pPr lvl="1"/>
            <a:r>
              <a:rPr lang="en-US" altLang="zh-HK" dirty="0" smtClean="0"/>
              <a:t>Circulation: IV assess, IVF</a:t>
            </a:r>
          </a:p>
          <a:p>
            <a:pPr lvl="1"/>
            <a:r>
              <a:rPr lang="en-US" altLang="zh-HK" dirty="0" smtClean="0"/>
              <a:t>Continuous monitor: BP/P, SaO2, cardiac monitor</a:t>
            </a:r>
          </a:p>
          <a:p>
            <a:pPr lvl="1"/>
            <a:r>
              <a:rPr lang="en-US" altLang="zh-HK" dirty="0" smtClean="0"/>
              <a:t>Ix: </a:t>
            </a:r>
          </a:p>
          <a:p>
            <a:pPr lvl="2"/>
            <a:r>
              <a:rPr lang="en-US" altLang="zh-HK" dirty="0" smtClean="0"/>
              <a:t>H’stix</a:t>
            </a:r>
            <a:endParaRPr lang="en-US" altLang="zh-HK" dirty="0"/>
          </a:p>
          <a:p>
            <a:pPr lvl="2"/>
            <a:r>
              <a:rPr lang="en-US" altLang="zh-HK" dirty="0" smtClean="0"/>
              <a:t>ECG – rhythm, rate, QT, QRS complex</a:t>
            </a:r>
            <a:endParaRPr lang="en-US" altLang="zh-HK" dirty="0"/>
          </a:p>
          <a:p>
            <a:pPr lvl="2"/>
            <a:r>
              <a:rPr lang="en-US" altLang="zh-HK" dirty="0"/>
              <a:t>CXR </a:t>
            </a:r>
            <a:r>
              <a:rPr lang="en-US" altLang="zh-HK" dirty="0" smtClean="0"/>
              <a:t>- </a:t>
            </a:r>
            <a:r>
              <a:rPr lang="en-US" altLang="zh-HK" dirty="0"/>
              <a:t>pulmonary edema or pneumonitis</a:t>
            </a:r>
          </a:p>
          <a:p>
            <a:pPr lvl="2"/>
            <a:r>
              <a:rPr lang="en-US" altLang="zh-HK" dirty="0" smtClean="0"/>
              <a:t>ABG - </a:t>
            </a:r>
            <a:r>
              <a:rPr lang="en-US" altLang="zh-HK" dirty="0"/>
              <a:t>confirm hypoxia, metabolic </a:t>
            </a:r>
            <a:r>
              <a:rPr lang="en-US" altLang="zh-HK" dirty="0" smtClean="0"/>
              <a:t>acidosis</a:t>
            </a:r>
          </a:p>
          <a:p>
            <a:pPr lvl="2"/>
            <a:r>
              <a:rPr lang="en-US" altLang="zh-HK" dirty="0" smtClean="0"/>
              <a:t>R/LFT - </a:t>
            </a:r>
            <a:endParaRPr lang="en-US" altLang="zh-HK" dirty="0"/>
          </a:p>
          <a:p>
            <a:pPr lvl="2"/>
            <a:r>
              <a:rPr lang="en-US" altLang="zh-HK" dirty="0" smtClean="0"/>
              <a:t>urinalysis </a:t>
            </a:r>
            <a:r>
              <a:rPr lang="en-US" altLang="zh-HK" dirty="0"/>
              <a:t>– proteinuria, </a:t>
            </a:r>
            <a:r>
              <a:rPr lang="en-US" altLang="zh-HK" dirty="0" smtClean="0"/>
              <a:t>myoglobin</a:t>
            </a:r>
            <a:endParaRPr lang="en-US" altLang="zh-HK" dirty="0"/>
          </a:p>
          <a:p>
            <a:pPr lvl="1"/>
            <a:r>
              <a:rPr lang="en-US" altLang="zh-HK" dirty="0" smtClean="0"/>
              <a:t>Decontamination: nil, unknown drug and time of ingestion</a:t>
            </a:r>
          </a:p>
          <a:p>
            <a:pPr lvl="1"/>
            <a:r>
              <a:rPr lang="en-US" altLang="zh-HK" dirty="0" smtClean="0"/>
              <a:t>Antidote: nil, unknown drug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0393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After the management in 1, the ECG suddenly changed. </a:t>
            </a:r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Please </a:t>
            </a:r>
            <a:r>
              <a:rPr lang="en-US" altLang="zh-HK" dirty="0"/>
              <a:t>describe the </a:t>
            </a:r>
            <a:r>
              <a:rPr lang="en-US" altLang="zh-HK" dirty="0" smtClean="0"/>
              <a:t>ECG</a:t>
            </a:r>
          </a:p>
          <a:p>
            <a:pPr lvl="1"/>
            <a:r>
              <a:rPr lang="en-US" altLang="zh-HK" dirty="0"/>
              <a:t>Polymorphic </a:t>
            </a:r>
            <a:r>
              <a:rPr lang="en-US" altLang="zh-HK" dirty="0" smtClean="0"/>
              <a:t>ventricular rhythm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the </a:t>
            </a:r>
            <a:r>
              <a:rPr lang="en-US" altLang="zh-HK" dirty="0"/>
              <a:t>QRS complexes “twist” around the isoelectric </a:t>
            </a:r>
            <a:r>
              <a:rPr lang="en-US" altLang="zh-HK" dirty="0" smtClean="0"/>
              <a:t>line</a:t>
            </a:r>
          </a:p>
          <a:p>
            <a:pPr lvl="1"/>
            <a:r>
              <a:rPr lang="en-US" altLang="zh-HK" dirty="0" smtClean="0"/>
              <a:t>Torsade's </a:t>
            </a:r>
            <a:r>
              <a:rPr lang="en-US" altLang="zh-HK" dirty="0"/>
              <a:t>de </a:t>
            </a:r>
            <a:r>
              <a:rPr lang="en-US" altLang="zh-HK" dirty="0"/>
              <a:t>pointes </a:t>
            </a:r>
            <a:r>
              <a:rPr lang="en-US" altLang="zh-HK" dirty="0" smtClean="0"/>
              <a:t>rhythm</a:t>
            </a:r>
            <a:endParaRPr lang="en-US" altLang="zh-HK" dirty="0"/>
          </a:p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84053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3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What is the subsequent management?</a:t>
            </a:r>
          </a:p>
          <a:p>
            <a:r>
              <a:rPr lang="en-US" altLang="zh-HK" dirty="0" smtClean="0"/>
              <a:t>Assess the pulse</a:t>
            </a:r>
          </a:p>
          <a:p>
            <a:pPr lvl="1"/>
            <a:r>
              <a:rPr lang="en-US" altLang="zh-HK" dirty="0" smtClean="0"/>
              <a:t>No pulse – defibrillation</a:t>
            </a:r>
          </a:p>
          <a:p>
            <a:pPr lvl="1"/>
            <a:r>
              <a:rPr lang="en-US" altLang="zh-HK" dirty="0" smtClean="0"/>
              <a:t>Pulse with lowish BP or no BP – cardioversion</a:t>
            </a:r>
          </a:p>
          <a:p>
            <a:pPr lvl="1"/>
            <a:r>
              <a:rPr lang="en-US" altLang="zh-HK" dirty="0" smtClean="0"/>
              <a:t>Heamodynamically stable – </a:t>
            </a:r>
          </a:p>
          <a:p>
            <a:pPr lvl="2"/>
            <a:r>
              <a:rPr lang="en-US" altLang="zh-HK" b="1" dirty="0"/>
              <a:t>Magnesium</a:t>
            </a:r>
            <a:r>
              <a:rPr lang="en-US" altLang="zh-HK" dirty="0"/>
              <a:t> – IV </a:t>
            </a:r>
            <a:r>
              <a:rPr lang="en-US" altLang="zh-HK" dirty="0" smtClean="0"/>
              <a:t>MgSO4 </a:t>
            </a:r>
            <a:r>
              <a:rPr lang="en-US" altLang="zh-HK" dirty="0"/>
              <a:t>first-line therapy, being highly effective for both the treatment and </a:t>
            </a:r>
            <a:r>
              <a:rPr lang="en-US" altLang="zh-HK" dirty="0" smtClean="0"/>
              <a:t>prevention, 2g over 1 min</a:t>
            </a:r>
          </a:p>
          <a:p>
            <a:pPr lvl="2"/>
            <a:r>
              <a:rPr lang="en-US" altLang="zh-HK" dirty="0"/>
              <a:t>Isoproterenol – </a:t>
            </a:r>
            <a:r>
              <a:rPr lang="en-US" altLang="zh-HK" dirty="0" smtClean="0"/>
              <a:t>Isoproterenol, 2 </a:t>
            </a:r>
            <a:r>
              <a:rPr lang="en-US" altLang="zh-HK" dirty="0"/>
              <a:t>mcg/min in adults, </a:t>
            </a:r>
            <a:r>
              <a:rPr lang="en-US" altLang="zh-HK" dirty="0" smtClean="0"/>
              <a:t>titrated </a:t>
            </a:r>
            <a:r>
              <a:rPr lang="en-US" altLang="zh-HK" dirty="0"/>
              <a:t>to achieve a heart rate of 100 beats per </a:t>
            </a:r>
            <a:r>
              <a:rPr lang="en-US" altLang="zh-HK" dirty="0" smtClean="0"/>
              <a:t>minute</a:t>
            </a:r>
          </a:p>
          <a:p>
            <a:pPr lvl="2"/>
            <a:r>
              <a:rPr lang="en-US" altLang="zh-HK" dirty="0" smtClean="0"/>
              <a:t>Correct the underlying electrolyte abnormality if any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75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3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The AXR showed radio-opaque substance in stomach.</a:t>
            </a:r>
          </a:p>
          <a:p>
            <a:r>
              <a:rPr lang="en-US" altLang="zh-HK" dirty="0">
                <a:solidFill>
                  <a:srgbClr val="FF0000"/>
                </a:solidFill>
              </a:rPr>
              <a:t>Please list 3 drugs are radiopaque on </a:t>
            </a:r>
            <a:r>
              <a:rPr lang="en-US" altLang="zh-HK" dirty="0" smtClean="0">
                <a:solidFill>
                  <a:srgbClr val="FF0000"/>
                </a:solidFill>
              </a:rPr>
              <a:t>x-ray.</a:t>
            </a:r>
          </a:p>
          <a:p>
            <a:pPr lvl="1"/>
            <a:r>
              <a:rPr lang="en-US" altLang="zh-HK" dirty="0" smtClean="0"/>
              <a:t>the </a:t>
            </a:r>
            <a:r>
              <a:rPr lang="en-US" altLang="zh-HK" dirty="0" smtClean="0"/>
              <a:t>mnemonic CHIPES:</a:t>
            </a:r>
            <a:endParaRPr lang="en-US" altLang="zh-HK" dirty="0"/>
          </a:p>
          <a:p>
            <a:pPr lvl="1"/>
            <a:r>
              <a:rPr lang="en-US" altLang="zh-HK" dirty="0"/>
              <a:t>C </a:t>
            </a:r>
            <a:r>
              <a:rPr lang="en-US" altLang="zh-HK" dirty="0" smtClean="0"/>
              <a:t>- </a:t>
            </a:r>
            <a:r>
              <a:rPr lang="en-US" altLang="zh-HK" dirty="0"/>
              <a:t>Calcium Carbonate, chloral </a:t>
            </a:r>
            <a:r>
              <a:rPr lang="en-US" altLang="zh-HK" dirty="0" smtClean="0"/>
              <a:t>hydrate</a:t>
            </a:r>
            <a:endParaRPr lang="en-US" altLang="zh-HK" dirty="0"/>
          </a:p>
          <a:p>
            <a:pPr lvl="1"/>
            <a:r>
              <a:rPr lang="en-US" altLang="zh-HK" dirty="0"/>
              <a:t>H </a:t>
            </a:r>
            <a:r>
              <a:rPr lang="en-US" altLang="zh-HK" dirty="0" smtClean="0"/>
              <a:t>- </a:t>
            </a:r>
            <a:r>
              <a:rPr lang="en-US" altLang="zh-HK" dirty="0"/>
              <a:t>Heavy metals – mercury, </a:t>
            </a:r>
            <a:r>
              <a:rPr lang="en-US" altLang="zh-HK" dirty="0" smtClean="0"/>
              <a:t>lead</a:t>
            </a:r>
            <a:endParaRPr lang="en-US" altLang="zh-HK" dirty="0"/>
          </a:p>
          <a:p>
            <a:pPr lvl="1"/>
            <a:r>
              <a:rPr lang="en-US" altLang="zh-HK" dirty="0"/>
              <a:t>I -</a:t>
            </a:r>
            <a:r>
              <a:rPr lang="en-US" altLang="zh-HK" dirty="0" smtClean="0"/>
              <a:t> </a:t>
            </a:r>
            <a:r>
              <a:rPr lang="en-US" altLang="zh-HK" dirty="0"/>
              <a:t>Iron and </a:t>
            </a:r>
            <a:r>
              <a:rPr lang="en-US" altLang="zh-HK" dirty="0" smtClean="0"/>
              <a:t>Iodine</a:t>
            </a:r>
            <a:endParaRPr lang="en-US" altLang="zh-HK" dirty="0"/>
          </a:p>
          <a:p>
            <a:pPr lvl="1"/>
            <a:r>
              <a:rPr lang="en-US" altLang="zh-HK" dirty="0"/>
              <a:t>P -</a:t>
            </a:r>
            <a:r>
              <a:rPr lang="en-US" altLang="zh-HK" dirty="0" smtClean="0"/>
              <a:t> </a:t>
            </a:r>
            <a:r>
              <a:rPr lang="en-US" altLang="zh-HK" dirty="0"/>
              <a:t>Phenothiazines (includes antipsychotics like chlorpromazine </a:t>
            </a:r>
            <a:r>
              <a:rPr lang="en-US" altLang="zh-HK" dirty="0" smtClean="0"/>
              <a:t>  	(</a:t>
            </a:r>
            <a:r>
              <a:rPr lang="en-US" altLang="zh-HK" dirty="0"/>
              <a:t>thorazine) and antiemetics like prochlorperazine (</a:t>
            </a:r>
            <a:r>
              <a:rPr lang="en-US" altLang="zh-HK" dirty="0" err="1"/>
              <a:t>compazine</a:t>
            </a:r>
            <a:r>
              <a:rPr lang="en-US" altLang="zh-HK" dirty="0" smtClean="0"/>
              <a:t>))</a:t>
            </a:r>
          </a:p>
          <a:p>
            <a:pPr lvl="1"/>
            <a:r>
              <a:rPr lang="en-US" altLang="zh-HK" dirty="0"/>
              <a:t>E - Enteric coated pills</a:t>
            </a:r>
          </a:p>
          <a:p>
            <a:pPr lvl="1"/>
            <a:r>
              <a:rPr lang="en-US" altLang="zh-HK" dirty="0"/>
              <a:t>S - Solvents [halogenated ones like chloroform] </a:t>
            </a:r>
          </a:p>
          <a:p>
            <a:pPr lvl="1"/>
            <a:endParaRPr lang="en-US" altLang="zh-HK" dirty="0"/>
          </a:p>
          <a:p>
            <a:r>
              <a:rPr lang="en-US" altLang="zh-HK" dirty="0" smtClean="0">
                <a:solidFill>
                  <a:srgbClr val="FF0000"/>
                </a:solidFill>
              </a:rPr>
              <a:t>What </a:t>
            </a:r>
            <a:r>
              <a:rPr lang="en-US" altLang="zh-HK" dirty="0">
                <a:solidFill>
                  <a:srgbClr val="FF0000"/>
                </a:solidFill>
              </a:rPr>
              <a:t>is the likely drug in this patient</a:t>
            </a:r>
            <a:r>
              <a:rPr lang="en-US" altLang="zh-HK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altLang="zh-HK" dirty="0"/>
              <a:t>chloral </a:t>
            </a:r>
            <a:r>
              <a:rPr lang="en-US" altLang="zh-HK" dirty="0" smtClean="0"/>
              <a:t>hydrate (ventricular arrhythmia and coma)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25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10/Boy</a:t>
            </a:r>
          </a:p>
          <a:p>
            <a:r>
              <a:rPr lang="en-US" altLang="zh-HK" dirty="0" smtClean="0"/>
              <a:t>PMHx: asthma</a:t>
            </a:r>
          </a:p>
          <a:p>
            <a:r>
              <a:rPr lang="en-US" altLang="zh-HK" dirty="0" smtClean="0"/>
              <a:t>Mild URTI symptoms x 1 week</a:t>
            </a:r>
          </a:p>
          <a:p>
            <a:r>
              <a:rPr lang="en-US" altLang="zh-HK" dirty="0" smtClean="0"/>
              <a:t>Sudden onset of SOB at home</a:t>
            </a:r>
          </a:p>
          <a:p>
            <a:r>
              <a:rPr lang="en-US" altLang="zh-HK" dirty="0" smtClean="0"/>
              <a:t>Increasing in severity</a:t>
            </a:r>
          </a:p>
          <a:p>
            <a:r>
              <a:rPr lang="en-US" altLang="zh-HK" dirty="0" smtClean="0"/>
              <a:t>Given ventolin puff at home but no improve</a:t>
            </a:r>
          </a:p>
          <a:p>
            <a:r>
              <a:rPr lang="en-US" altLang="zh-HK" dirty="0" smtClean="0"/>
              <a:t>Upon AED arrival</a:t>
            </a:r>
          </a:p>
          <a:p>
            <a:r>
              <a:rPr lang="en-US" altLang="zh-HK" dirty="0" smtClean="0"/>
              <a:t>Lethargic, obey command, CR &lt;2 sec</a:t>
            </a:r>
          </a:p>
          <a:p>
            <a:r>
              <a:rPr lang="en-US" altLang="zh-HK" dirty="0" smtClean="0"/>
              <a:t>HR 150, SaO2: 98% on non rebreathing mask</a:t>
            </a:r>
          </a:p>
          <a:p>
            <a:r>
              <a:rPr lang="en-US" altLang="zh-HK" dirty="0" smtClean="0"/>
              <a:t>RR:44-50</a:t>
            </a:r>
          </a:p>
          <a:p>
            <a:r>
              <a:rPr lang="en-US" altLang="zh-HK" dirty="0" smtClean="0"/>
              <a:t>Chest: poor AE with expiratory wheeze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478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27 Male</a:t>
            </a:r>
          </a:p>
          <a:p>
            <a:r>
              <a:rPr lang="en-US" altLang="zh-HK" dirty="0" smtClean="0"/>
              <a:t>Complained of right 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thumb pain when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practicing boxing</a:t>
            </a: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9905" r="13740" b="9840"/>
          <a:stretch/>
        </p:blipFill>
        <p:spPr>
          <a:xfrm>
            <a:off x="3779913" y="332092"/>
            <a:ext cx="4680520" cy="62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Please describes the x-ray finding</a:t>
            </a:r>
          </a:p>
          <a:p>
            <a:r>
              <a:rPr lang="en-US" altLang="zh-HK" dirty="0" smtClean="0"/>
              <a:t>What is the named of the fracture?</a:t>
            </a:r>
          </a:p>
          <a:p>
            <a:r>
              <a:rPr lang="en-US" altLang="zh-HK" dirty="0" smtClean="0"/>
              <a:t>What is the common mechanism of injury?</a:t>
            </a:r>
          </a:p>
          <a:p>
            <a:r>
              <a:rPr lang="en-US" altLang="zh-HK" dirty="0" smtClean="0"/>
              <a:t>What is the management plan?</a:t>
            </a:r>
          </a:p>
        </p:txBody>
      </p:sp>
    </p:spTree>
    <p:extLst>
      <p:ext uri="{BB962C8B-B14F-4D97-AF65-F5344CB8AC3E}">
        <p14:creationId xmlns:p14="http://schemas.microsoft.com/office/powerpoint/2010/main" val="13853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</a:rPr>
              <a:t>Please describes the x-ray finding.</a:t>
            </a:r>
          </a:p>
          <a:p>
            <a:pPr lvl="1"/>
            <a:r>
              <a:rPr lang="en-US" altLang="zh-HK" dirty="0"/>
              <a:t>displaced fracture involving the articular surface of the base of the right thumb metacarpal.</a:t>
            </a:r>
          </a:p>
          <a:p>
            <a:pPr lvl="1"/>
            <a:r>
              <a:rPr lang="en-US" altLang="zh-HK" dirty="0" smtClean="0"/>
              <a:t>subluxed </a:t>
            </a:r>
            <a:r>
              <a:rPr lang="en-US" altLang="zh-HK" dirty="0"/>
              <a:t>carpo-metacarpal </a:t>
            </a:r>
            <a:r>
              <a:rPr lang="en-US" altLang="zh-HK" dirty="0" smtClean="0"/>
              <a:t>joint</a:t>
            </a:r>
            <a:endParaRPr lang="zh-HK" altLang="en-US" dirty="0"/>
          </a:p>
          <a:p>
            <a:r>
              <a:rPr lang="en-US" altLang="zh-HK" dirty="0" smtClean="0">
                <a:solidFill>
                  <a:srgbClr val="FF0000"/>
                </a:solidFill>
              </a:rPr>
              <a:t>What is the named of the fracture?</a:t>
            </a:r>
          </a:p>
          <a:p>
            <a:pPr lvl="1"/>
            <a:r>
              <a:rPr lang="en-US" altLang="zh-HK" dirty="0" smtClean="0"/>
              <a:t>Bennett fracture</a:t>
            </a:r>
          </a:p>
        </p:txBody>
      </p:sp>
    </p:spTree>
    <p:extLst>
      <p:ext uri="{BB962C8B-B14F-4D97-AF65-F5344CB8AC3E}">
        <p14:creationId xmlns:p14="http://schemas.microsoft.com/office/powerpoint/2010/main" val="11461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4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</a:rPr>
              <a:t>What is the common mechanism of injury?</a:t>
            </a:r>
          </a:p>
          <a:p>
            <a:r>
              <a:rPr lang="en-US" altLang="zh-HK" dirty="0" smtClean="0"/>
              <a:t>The common injury mechanism is an axial </a:t>
            </a:r>
            <a:r>
              <a:rPr lang="en-US" altLang="zh-HK" dirty="0"/>
              <a:t>loading onto a </a:t>
            </a:r>
            <a:r>
              <a:rPr lang="en-US" altLang="zh-HK" dirty="0" smtClean="0"/>
              <a:t>flexed </a:t>
            </a:r>
            <a:r>
              <a:rPr lang="en-US" altLang="zh-HK" dirty="0"/>
              <a:t>thumb </a:t>
            </a:r>
            <a:r>
              <a:rPr lang="en-US" altLang="zh-HK" dirty="0" smtClean="0"/>
              <a:t>metacarpal joint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56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Case </a:t>
            </a:r>
            <a:r>
              <a:rPr lang="en-US" altLang="zh-HK"/>
              <a:t>4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What is the management plan</a:t>
            </a:r>
            <a:r>
              <a:rPr lang="en-US" altLang="zh-HK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altLang="zh-HK" dirty="0" smtClean="0"/>
              <a:t>Analgesics e.g. NSAID</a:t>
            </a:r>
          </a:p>
          <a:p>
            <a:pPr lvl="1"/>
            <a:r>
              <a:rPr lang="en-US" altLang="zh-HK" dirty="0" smtClean="0"/>
              <a:t>Immobilization e.g. thumb Spica</a:t>
            </a:r>
          </a:p>
          <a:p>
            <a:pPr lvl="1"/>
            <a:r>
              <a:rPr lang="en-US" altLang="zh-HK" dirty="0" smtClean="0"/>
              <a:t>early orthopedics referral for definitive treatment</a:t>
            </a:r>
          </a:p>
          <a:p>
            <a:pPr lvl="2"/>
            <a:r>
              <a:rPr lang="en-US" altLang="zh-HK" dirty="0"/>
              <a:t>closed reduction alone is unlikely to be successful as CMC stability is compromised by the pull of APL</a:t>
            </a:r>
          </a:p>
          <a:p>
            <a:pPr lvl="2"/>
            <a:r>
              <a:rPr lang="en-US" altLang="zh-HK" dirty="0"/>
              <a:t>closed reduction </a:t>
            </a:r>
            <a:r>
              <a:rPr lang="en-US" altLang="zh-HK" dirty="0" smtClean="0"/>
              <a:t>with K-wire fixation</a:t>
            </a:r>
            <a:endParaRPr lang="en-US" altLang="zh-HK" dirty="0"/>
          </a:p>
          <a:p>
            <a:pPr lvl="2"/>
            <a:r>
              <a:rPr lang="en-US" altLang="zh-HK" dirty="0"/>
              <a:t>open reduction and internal fixation</a:t>
            </a:r>
          </a:p>
          <a:p>
            <a:pPr lvl="1"/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151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1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How do you classify the severity of acute exacerbation of asthma? </a:t>
            </a:r>
          </a:p>
          <a:p>
            <a:r>
              <a:rPr lang="en-US" altLang="zh-HK" dirty="0" smtClean="0"/>
              <a:t>What is the severity of this patient?</a:t>
            </a:r>
          </a:p>
          <a:p>
            <a:r>
              <a:rPr lang="en-US" altLang="zh-HK" dirty="0" smtClean="0"/>
              <a:t>What is the management plan?</a:t>
            </a:r>
          </a:p>
          <a:p>
            <a:r>
              <a:rPr lang="en-US" altLang="zh-HK" dirty="0" smtClean="0"/>
              <a:t>If you decided to intubate the patient, </a:t>
            </a:r>
            <a:r>
              <a:rPr lang="en-US" altLang="zh-HK" dirty="0"/>
              <a:t>w</a:t>
            </a:r>
            <a:r>
              <a:rPr lang="en-US" altLang="zh-HK" dirty="0" smtClean="0"/>
              <a:t>hat induction agent you would use?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/>
              <a:t>ventilation </a:t>
            </a:r>
            <a:r>
              <a:rPr lang="en-US" altLang="zh-HK" dirty="0" smtClean="0"/>
              <a:t>strategy would be use in the patient?</a:t>
            </a:r>
          </a:p>
        </p:txBody>
      </p:sp>
    </p:spTree>
    <p:extLst>
      <p:ext uri="{BB962C8B-B14F-4D97-AF65-F5344CB8AC3E}">
        <p14:creationId xmlns:p14="http://schemas.microsoft.com/office/powerpoint/2010/main" val="28141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003232" cy="4925144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How do you classify the severity of acute exacerbation of asthma? What is the severity of this patient?</a:t>
            </a:r>
          </a:p>
          <a:p>
            <a:r>
              <a:rPr lang="en-US" altLang="zh-HK" dirty="0" smtClean="0"/>
              <a:t>The severity of asthma can be classified into</a:t>
            </a:r>
          </a:p>
          <a:p>
            <a:pPr lvl="1"/>
            <a:r>
              <a:rPr lang="en-US" altLang="zh-HK" dirty="0" smtClean="0"/>
              <a:t>Mild: SOB when walking, SaO2 &gt;95%, no respiratory distress</a:t>
            </a:r>
          </a:p>
          <a:p>
            <a:pPr lvl="1"/>
            <a:r>
              <a:rPr lang="en-US" altLang="zh-HK" dirty="0"/>
              <a:t>Moderate: </a:t>
            </a:r>
            <a:r>
              <a:rPr lang="en-US" altLang="zh-HK" dirty="0" smtClean="0"/>
              <a:t>SOB at rest, Sao2 </a:t>
            </a:r>
            <a:r>
              <a:rPr lang="en-US" altLang="zh-HK" dirty="0"/>
              <a:t>&gt;</a:t>
            </a:r>
            <a:r>
              <a:rPr lang="en-US" altLang="zh-HK" dirty="0" smtClean="0"/>
              <a:t>92%, </a:t>
            </a:r>
            <a:r>
              <a:rPr lang="en-US" altLang="zh-HK" dirty="0"/>
              <a:t>PER &gt;50</a:t>
            </a:r>
            <a:r>
              <a:rPr lang="en-US" altLang="zh-HK" dirty="0" smtClean="0"/>
              <a:t>%, talk in full sentence</a:t>
            </a:r>
            <a:endParaRPr lang="zh-TW" altLang="zh-HK" dirty="0"/>
          </a:p>
          <a:p>
            <a:pPr lvl="1"/>
            <a:r>
              <a:rPr lang="en-US" altLang="zh-HK" dirty="0"/>
              <a:t>Severe: SaO2 &lt;</a:t>
            </a:r>
            <a:r>
              <a:rPr lang="en-US" altLang="zh-HK" dirty="0" smtClean="0"/>
              <a:t>92% </a:t>
            </a:r>
            <a:r>
              <a:rPr lang="en-US" altLang="zh-HK" dirty="0"/>
              <a:t>PER &lt;</a:t>
            </a:r>
            <a:r>
              <a:rPr lang="en-US" altLang="zh-HK" dirty="0" smtClean="0"/>
              <a:t>50%, use of accessory </a:t>
            </a:r>
            <a:r>
              <a:rPr lang="en-US" altLang="zh-HK" dirty="0"/>
              <a:t>muscle, HR&gt;130, RR&gt;50, </a:t>
            </a:r>
            <a:r>
              <a:rPr lang="en-US" altLang="zh-HK" dirty="0" smtClean="0"/>
              <a:t>too breathless to talk</a:t>
            </a:r>
            <a:endParaRPr lang="zh-TW" altLang="zh-HK" dirty="0"/>
          </a:p>
          <a:p>
            <a:pPr lvl="1"/>
            <a:r>
              <a:rPr lang="en-US" altLang="zh-HK" dirty="0" smtClean="0"/>
              <a:t>Life-threatening: </a:t>
            </a:r>
            <a:r>
              <a:rPr lang="en-US" altLang="zh-HK" dirty="0"/>
              <a:t>SAO2&lt;92%, PER &lt;33%, cyanosis, altered mental, </a:t>
            </a:r>
            <a:r>
              <a:rPr lang="en-US" altLang="zh-HK" dirty="0" smtClean="0"/>
              <a:t>silent </a:t>
            </a:r>
            <a:r>
              <a:rPr lang="en-US" altLang="zh-HK" dirty="0"/>
              <a:t>chest, poor </a:t>
            </a:r>
            <a:r>
              <a:rPr lang="en-US" altLang="zh-HK" dirty="0" smtClean="0"/>
              <a:t>respiratory effort</a:t>
            </a:r>
          </a:p>
          <a:p>
            <a:r>
              <a:rPr lang="en-US" altLang="zh-TW" dirty="0" smtClean="0"/>
              <a:t>The patient is in severe exacerbation of asthma and progressing to life-threatening asthma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65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1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7992888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sz="2600" dirty="0" smtClean="0">
                <a:solidFill>
                  <a:srgbClr val="FF0000"/>
                </a:solidFill>
              </a:rPr>
              <a:t>What is the management plan?</a:t>
            </a:r>
          </a:p>
          <a:p>
            <a:r>
              <a:rPr lang="en-US" altLang="zh-HK" dirty="0" smtClean="0"/>
              <a:t>Goal of management:</a:t>
            </a:r>
          </a:p>
          <a:p>
            <a:pPr lvl="1"/>
            <a:r>
              <a:rPr lang="en-US" altLang="zh-HK" dirty="0"/>
              <a:t>Rapid reversal of airflow </a:t>
            </a:r>
            <a:r>
              <a:rPr lang="en-US" altLang="zh-HK" dirty="0" smtClean="0"/>
              <a:t>obstruction – bronchodilator/steroid</a:t>
            </a:r>
          </a:p>
          <a:p>
            <a:pPr lvl="1"/>
            <a:r>
              <a:rPr lang="en-US" altLang="zh-HK" dirty="0" smtClean="0"/>
              <a:t>Correction of </a:t>
            </a:r>
            <a:r>
              <a:rPr lang="en-US" altLang="zh-HK" dirty="0" smtClean="0"/>
              <a:t>hypoxemia – </a:t>
            </a:r>
            <a:r>
              <a:rPr lang="en-US" altLang="zh-HK" dirty="0" smtClean="0"/>
              <a:t>O</a:t>
            </a:r>
            <a:r>
              <a:rPr lang="en-US" altLang="zh-HK" baseline="-25000" dirty="0" smtClean="0"/>
              <a:t>2</a:t>
            </a:r>
          </a:p>
          <a:p>
            <a:r>
              <a:rPr lang="en-US" altLang="zh-HK" dirty="0" smtClean="0"/>
              <a:t>Manage in resuscitation room</a:t>
            </a:r>
          </a:p>
          <a:p>
            <a:pPr lvl="1"/>
            <a:r>
              <a:rPr lang="en-US" altLang="zh-HK" dirty="0" smtClean="0"/>
              <a:t>Monitoring </a:t>
            </a:r>
            <a:r>
              <a:rPr lang="en-US" altLang="zh-HK" dirty="0"/>
              <a:t>of respiratory rate, heart rate, oxygen saturation, degree of </a:t>
            </a:r>
            <a:r>
              <a:rPr lang="en-US" altLang="zh-HK" dirty="0" smtClean="0"/>
              <a:t>alertness with regular reassessment</a:t>
            </a:r>
          </a:p>
          <a:p>
            <a:pPr lvl="1"/>
            <a:r>
              <a:rPr lang="en-US" altLang="zh-HK" dirty="0" smtClean="0"/>
              <a:t>ABG CXR</a:t>
            </a:r>
          </a:p>
          <a:p>
            <a:pPr lvl="1"/>
            <a:r>
              <a:rPr lang="en-US" altLang="zh-HK" dirty="0" smtClean="0"/>
              <a:t>O</a:t>
            </a:r>
            <a:r>
              <a:rPr lang="en-US" altLang="zh-HK" baseline="-25000" dirty="0" smtClean="0"/>
              <a:t>2</a:t>
            </a:r>
          </a:p>
          <a:p>
            <a:r>
              <a:rPr lang="en-US" altLang="zh-HK" dirty="0"/>
              <a:t>Medication: </a:t>
            </a:r>
          </a:p>
          <a:p>
            <a:pPr lvl="1"/>
            <a:r>
              <a:rPr lang="en-US" altLang="zh-HK" dirty="0"/>
              <a:t>Bronchodilator (Ventolin) nebulized or inhaler</a:t>
            </a:r>
          </a:p>
          <a:p>
            <a:pPr lvl="1"/>
            <a:r>
              <a:rPr lang="en-US" altLang="zh-HK" dirty="0"/>
              <a:t>Steroid – methylprednisolone 1 to 2 mg/kg</a:t>
            </a:r>
          </a:p>
          <a:p>
            <a:pPr lvl="1"/>
            <a:r>
              <a:rPr lang="en-US" altLang="zh-HK" dirty="0"/>
              <a:t>magnesium sulfate - (75 mg/kg, maximum 2.5 g administered over 20 minutes if still no improvement</a:t>
            </a:r>
          </a:p>
          <a:p>
            <a:pPr marL="342900" lvl="1">
              <a:buClr>
                <a:schemeClr val="accent1"/>
              </a:buClr>
            </a:pPr>
            <a:r>
              <a:rPr lang="en-US" altLang="zh-HK" dirty="0"/>
              <a:t>O</a:t>
            </a:r>
            <a:r>
              <a:rPr lang="en-US" altLang="zh-HK" dirty="0" smtClean="0"/>
              <a:t>bvious </a:t>
            </a:r>
            <a:r>
              <a:rPr lang="en-US" altLang="zh-HK" dirty="0"/>
              <a:t>respiratory distress that the clinician judges to be unsustainable require prompt </a:t>
            </a:r>
            <a:r>
              <a:rPr lang="en-US" altLang="zh-HK" dirty="0" smtClean="0"/>
              <a:t>intubation</a:t>
            </a:r>
          </a:p>
          <a:p>
            <a:pPr lvl="1"/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6097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1 (Answer)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If you decided to intubate the patient, what induction agent you would use?</a:t>
            </a:r>
          </a:p>
          <a:p>
            <a:r>
              <a:rPr lang="en-US" altLang="zh-HK" dirty="0"/>
              <a:t>Induction agent: </a:t>
            </a:r>
          </a:p>
          <a:p>
            <a:pPr lvl="1"/>
            <a:r>
              <a:rPr lang="en-US" altLang="zh-HK" dirty="0"/>
              <a:t>ketamine (</a:t>
            </a:r>
            <a:r>
              <a:rPr lang="en-US" altLang="zh-HK" dirty="0" err="1"/>
              <a:t>bronchodilation</a:t>
            </a:r>
            <a:r>
              <a:rPr lang="en-US" altLang="zh-HK" dirty="0"/>
              <a:t>) </a:t>
            </a:r>
            <a:r>
              <a:rPr lang="en-HK" altLang="zh-HK" dirty="0"/>
              <a:t>1-2 mg/kg</a:t>
            </a:r>
            <a:endParaRPr lang="en-US" altLang="zh-HK" dirty="0"/>
          </a:p>
          <a:p>
            <a:r>
              <a:rPr lang="en-US" altLang="zh-HK" dirty="0" smtClean="0">
                <a:solidFill>
                  <a:srgbClr val="FF0000"/>
                </a:solidFill>
              </a:rPr>
              <a:t>What </a:t>
            </a:r>
            <a:r>
              <a:rPr lang="en-US" altLang="zh-HK" dirty="0">
                <a:solidFill>
                  <a:srgbClr val="FF0000"/>
                </a:solidFill>
              </a:rPr>
              <a:t>ventilation strategy would be use in the patient?</a:t>
            </a:r>
          </a:p>
          <a:p>
            <a:pPr marL="708660" lvl="2">
              <a:buClr>
                <a:schemeClr val="accent1"/>
              </a:buClr>
            </a:pPr>
            <a:r>
              <a:rPr lang="en-US" altLang="zh-HK" sz="2000" dirty="0" smtClean="0"/>
              <a:t>Permissive </a:t>
            </a:r>
            <a:r>
              <a:rPr lang="en-US" altLang="zh-HK" sz="2000" dirty="0" err="1"/>
              <a:t>hypercarbia</a:t>
            </a:r>
            <a:r>
              <a:rPr lang="en-US" altLang="zh-HK" sz="2000" dirty="0"/>
              <a:t> to avoid </a:t>
            </a:r>
            <a:r>
              <a:rPr lang="en-US" altLang="zh-HK" sz="2000" dirty="0" smtClean="0"/>
              <a:t>barotrauma/auto-Peep</a:t>
            </a:r>
          </a:p>
          <a:p>
            <a:pPr marL="708660" lvl="2">
              <a:buClr>
                <a:schemeClr val="accent1"/>
              </a:buClr>
            </a:pPr>
            <a:r>
              <a:rPr lang="en-US" altLang="zh-HK" dirty="0" smtClean="0"/>
              <a:t>Ventilator </a:t>
            </a:r>
            <a:r>
              <a:rPr lang="en-US" altLang="zh-HK" dirty="0" smtClean="0"/>
              <a:t>setting:</a:t>
            </a:r>
          </a:p>
          <a:p>
            <a:pPr lvl="2"/>
            <a:r>
              <a:rPr lang="en-US" altLang="zh-HK" dirty="0" smtClean="0"/>
              <a:t>small vital volume: 6ml/kg</a:t>
            </a:r>
          </a:p>
          <a:p>
            <a:pPr lvl="2"/>
            <a:r>
              <a:rPr lang="en-US" altLang="zh-HK" dirty="0" smtClean="0"/>
              <a:t>low RR: 8-10/minute</a:t>
            </a:r>
          </a:p>
          <a:p>
            <a:pPr lvl="2"/>
            <a:r>
              <a:rPr lang="en-US" altLang="zh-HK" dirty="0" smtClean="0"/>
              <a:t>Longer I:E ratio 1:4-5</a:t>
            </a:r>
          </a:p>
          <a:p>
            <a:pPr lvl="2"/>
            <a:r>
              <a:rPr lang="en-US" altLang="zh-HK" dirty="0" smtClean="0"/>
              <a:t>Peep: 0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72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62/M</a:t>
            </a:r>
          </a:p>
          <a:p>
            <a:r>
              <a:rPr lang="en-US" altLang="zh-HK" dirty="0" smtClean="0"/>
              <a:t>History of ESRF, thyrotoxicosis with recently thyroidectomy done</a:t>
            </a:r>
          </a:p>
          <a:p>
            <a:r>
              <a:rPr lang="en-US" altLang="zh-HK" dirty="0" smtClean="0"/>
              <a:t>C/O dizziness</a:t>
            </a:r>
            <a:r>
              <a:rPr lang="en-US" altLang="zh-TW" dirty="0" smtClean="0"/>
              <a:t>, both hands and feet numbness</a:t>
            </a:r>
            <a:r>
              <a:rPr lang="en-US" altLang="zh-HK" dirty="0" smtClean="0"/>
              <a:t> and generalized weakness</a:t>
            </a:r>
          </a:p>
          <a:p>
            <a:r>
              <a:rPr lang="en-US" altLang="zh-HK" dirty="0" smtClean="0"/>
              <a:t>Muscle </a:t>
            </a:r>
            <a:r>
              <a:rPr lang="en-US" altLang="zh-HK" dirty="0"/>
              <a:t>spasm and twitching, brisk reflexes</a:t>
            </a:r>
          </a:p>
          <a:p>
            <a:r>
              <a:rPr lang="en-US" altLang="zh-HK" dirty="0" smtClean="0"/>
              <a:t>Chest/CVS/Abdomen: NAD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11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0932" y="1412776"/>
            <a:ext cx="7215404" cy="48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3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2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provisional diagnosis?</a:t>
            </a:r>
          </a:p>
          <a:p>
            <a:r>
              <a:rPr lang="en-US" altLang="zh-HK" dirty="0" smtClean="0"/>
              <a:t>What further </a:t>
            </a:r>
            <a:r>
              <a:rPr lang="en-US" altLang="zh-HK" dirty="0" smtClean="0"/>
              <a:t>examinations and investigations </a:t>
            </a:r>
            <a:r>
              <a:rPr lang="en-US" altLang="zh-HK" dirty="0" smtClean="0"/>
              <a:t>you would like to do?</a:t>
            </a:r>
          </a:p>
          <a:p>
            <a:r>
              <a:rPr lang="en-US" altLang="zh-HK" dirty="0" smtClean="0"/>
              <a:t>From the ECG, what do you worry about?</a:t>
            </a:r>
          </a:p>
          <a:p>
            <a:r>
              <a:rPr lang="en-US" altLang="zh-HK" dirty="0" smtClean="0"/>
              <a:t>How do you manage this patient?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979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635</TotalTime>
  <Words>1034</Words>
  <Application>Microsoft Office PowerPoint</Application>
  <PresentationFormat>如螢幕大小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相鄰</vt:lpstr>
      <vt:lpstr>Joint Clinical Meeting OSCE</vt:lpstr>
      <vt:lpstr>Case 1</vt:lpstr>
      <vt:lpstr>Case 1 (Questions)</vt:lpstr>
      <vt:lpstr>Case 1 (Answer)</vt:lpstr>
      <vt:lpstr>Case 1 (Answer)</vt:lpstr>
      <vt:lpstr>Case 1 (Answer)</vt:lpstr>
      <vt:lpstr>Case 2</vt:lpstr>
      <vt:lpstr>Case 2</vt:lpstr>
      <vt:lpstr>Case 2 (Questions)</vt:lpstr>
      <vt:lpstr>Case 2 (Answer)</vt:lpstr>
      <vt:lpstr>Case 2</vt:lpstr>
      <vt:lpstr>Case 2 (Answer)</vt:lpstr>
      <vt:lpstr>Case 3</vt:lpstr>
      <vt:lpstr>Case 3</vt:lpstr>
      <vt:lpstr>Case 3</vt:lpstr>
      <vt:lpstr>Case 3 (Answer)</vt:lpstr>
      <vt:lpstr>Case 3 (Answer)</vt:lpstr>
      <vt:lpstr>Case 3 (Answer)</vt:lpstr>
      <vt:lpstr>Case 3 (Answer)</vt:lpstr>
      <vt:lpstr>Case 4</vt:lpstr>
      <vt:lpstr>Case 4</vt:lpstr>
      <vt:lpstr>Case 4 (answer)</vt:lpstr>
      <vt:lpstr>Case 4 (answer)</vt:lpstr>
      <vt:lpstr>Case 4 (answer)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Clinical Meeting OSCE</dc:title>
  <dc:creator>Samuel</dc:creator>
  <cp:lastModifiedBy>Samuel</cp:lastModifiedBy>
  <cp:revision>48</cp:revision>
  <dcterms:created xsi:type="dcterms:W3CDTF">2018-10-20T07:37:33Z</dcterms:created>
  <dcterms:modified xsi:type="dcterms:W3CDTF">2018-11-04T14:59:31Z</dcterms:modified>
</cp:coreProperties>
</file>