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6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53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40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54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0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64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11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8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59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1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62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68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1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98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0672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54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19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2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07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4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6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7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6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786A3-C0BA-4292-B857-DD6416C8B3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C7CF3-EE68-40CC-9EA9-26BCB573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114FB9-CA0D-40E4-89BA-400F3D2BFA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CAD8-9EE7-4E7F-922C-14FFEC80E9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OSCE 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RTSKH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Q4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A. </a:t>
            </a:r>
            <a:r>
              <a:rPr lang="en-CA" sz="2800" dirty="0" smtClean="0"/>
              <a:t>What is the rhythm diagnosis and mechanism behind it? (1 </a:t>
            </a:r>
            <a:r>
              <a:rPr lang="en-CA" sz="2800" dirty="0"/>
              <a:t>mark)</a:t>
            </a:r>
          </a:p>
          <a:p>
            <a:endParaRPr lang="en-CA" sz="2800" dirty="0"/>
          </a:p>
          <a:p>
            <a:r>
              <a:rPr lang="en-CA" sz="2800" dirty="0"/>
              <a:t>B. What </a:t>
            </a:r>
            <a:r>
              <a:rPr lang="en-CA" sz="2800" dirty="0" smtClean="0"/>
              <a:t>is </a:t>
            </a:r>
            <a:r>
              <a:rPr lang="en-CA" sz="2800" dirty="0"/>
              <a:t>the specific treatment? (2 marks)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53896"/>
            <a:ext cx="8946541" cy="4794503"/>
          </a:xfrm>
        </p:spPr>
        <p:txBody>
          <a:bodyPr>
            <a:normAutofit/>
          </a:bodyPr>
          <a:lstStyle/>
          <a:p>
            <a:r>
              <a:rPr lang="en-US" dirty="0"/>
              <a:t>A 42 years old lady complained of twisting injury to her left ankle after jumping from a rock about 1 meter from the ground during </a:t>
            </a:r>
            <a:r>
              <a:rPr lang="en-US" dirty="0" smtClean="0"/>
              <a:t>hiking</a:t>
            </a:r>
            <a:endParaRPr lang="en-US" dirty="0"/>
          </a:p>
          <a:p>
            <a:r>
              <a:rPr lang="en-US" dirty="0"/>
              <a:t>Managed to walk immediately but called GFS later because of increasing </a:t>
            </a:r>
            <a:r>
              <a:rPr lang="en-US" dirty="0" smtClean="0"/>
              <a:t>pain</a:t>
            </a:r>
            <a:endParaRPr lang="en-US" dirty="0"/>
          </a:p>
          <a:p>
            <a:r>
              <a:rPr lang="en-US" dirty="0"/>
              <a:t>No other injury </a:t>
            </a:r>
            <a:r>
              <a:rPr lang="en-US" dirty="0" smtClean="0"/>
              <a:t>complained</a:t>
            </a:r>
          </a:p>
          <a:p>
            <a:endParaRPr lang="en-US" dirty="0"/>
          </a:p>
          <a:p>
            <a:r>
              <a:rPr lang="en-US" dirty="0"/>
              <a:t>Examination showed tenderness and swelling over the medial and anterior aspect of left ankle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X-rays of her left ankle were taken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7" y="1344168"/>
            <a:ext cx="3995396" cy="551383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8" y="1344168"/>
            <a:ext cx="3814626" cy="5513831"/>
          </a:xfrm>
        </p:spPr>
      </p:pic>
    </p:spTree>
    <p:extLst>
      <p:ext uri="{BB962C8B-B14F-4D97-AF65-F5344CB8AC3E}">
        <p14:creationId xmlns:p14="http://schemas.microsoft.com/office/powerpoint/2010/main" val="26996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Describe the x-rays findings. (1 mark)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significance of this fracture? (1 mark)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Name 2 clinical tests you may want to perform? ( 2 marks)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25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other view of the left ankle you may </a:t>
            </a:r>
            <a:r>
              <a:rPr lang="en-US" sz="2800" dirty="0" smtClean="0"/>
              <a:t>order? ( 1 mark)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03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Radiography of what other region you may also want to take</a:t>
            </a:r>
            <a:r>
              <a:rPr lang="en-US" sz="2800" dirty="0" smtClean="0"/>
              <a:t>? ( 1 mark)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6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1389888"/>
            <a:ext cx="3538729" cy="546811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68" y="1389888"/>
            <a:ext cx="3943866" cy="5468112"/>
          </a:xfrm>
        </p:spPr>
      </p:pic>
    </p:spTree>
    <p:extLst>
      <p:ext uri="{BB962C8B-B14F-4D97-AF65-F5344CB8AC3E}">
        <p14:creationId xmlns:p14="http://schemas.microsoft.com/office/powerpoint/2010/main" val="11329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the name of this kind of fracture</a:t>
            </a:r>
            <a:r>
              <a:rPr lang="en-US" sz="2800" dirty="0" smtClean="0"/>
              <a:t>? (1mark)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2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 -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 Questions. 10 points each.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32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CT scan of left lower leg was performed. Describe the CT findings. (1 mark)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29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5" y="1417320"/>
            <a:ext cx="5126304" cy="544067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1417321"/>
            <a:ext cx="5046758" cy="5440678"/>
          </a:xfrm>
        </p:spPr>
      </p:pic>
    </p:spTree>
    <p:extLst>
      <p:ext uri="{BB962C8B-B14F-4D97-AF65-F5344CB8AC3E}">
        <p14:creationId xmlns:p14="http://schemas.microsoft.com/office/powerpoint/2010/main" val="41448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0"/>
            <a:ext cx="3136392" cy="6858000"/>
          </a:xfrm>
        </p:spPr>
      </p:pic>
    </p:spTree>
    <p:extLst>
      <p:ext uri="{BB962C8B-B14F-4D97-AF65-F5344CB8AC3E}">
        <p14:creationId xmlns:p14="http://schemas.microsoft.com/office/powerpoint/2010/main" val="6893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Q8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Name the 2 important ligaments that were injured according to the CT </a:t>
            </a:r>
            <a:r>
              <a:rPr lang="en-US" sz="2800" dirty="0" smtClean="0"/>
              <a:t>findings. ( 2 marks)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20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Male 84</a:t>
            </a:r>
          </a:p>
          <a:p>
            <a:r>
              <a:rPr lang="en-US" sz="2400" dirty="0" err="1" smtClean="0"/>
              <a:t>Hx</a:t>
            </a:r>
            <a:r>
              <a:rPr lang="en-US" sz="2400" dirty="0" smtClean="0"/>
              <a:t> of HT</a:t>
            </a:r>
          </a:p>
          <a:p>
            <a:r>
              <a:rPr lang="en-US" sz="2400" dirty="0" smtClean="0"/>
              <a:t>Accidentally fell backward in HK Stadium, down 2-3 steps of stairs</a:t>
            </a:r>
          </a:p>
          <a:p>
            <a:r>
              <a:rPr lang="en-US" sz="2400" dirty="0" smtClean="0"/>
              <a:t>On arrival, E1V1M5, BP 134/84mmHg P86/min, RR18/min, SpO2 100%</a:t>
            </a:r>
          </a:p>
          <a:p>
            <a:r>
              <a:rPr lang="en-US" sz="2400" dirty="0" smtClean="0"/>
              <a:t>Pupils 4mm equal sluggish response to light</a:t>
            </a:r>
          </a:p>
          <a:p>
            <a:r>
              <a:rPr lang="en-US" sz="2400" dirty="0" smtClean="0"/>
              <a:t>Large hematoma with wound over posterior scalp</a:t>
            </a:r>
          </a:p>
          <a:p>
            <a:r>
              <a:rPr lang="en-US" sz="2400" dirty="0" smtClean="0"/>
              <a:t>CT brain was performed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2060575"/>
            <a:ext cx="4195763" cy="41957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21357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2060575"/>
            <a:ext cx="4195763" cy="41957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34858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2060575"/>
            <a:ext cx="4195763" cy="41957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22175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 Q1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 4 significant CT findings. </a:t>
            </a:r>
            <a:r>
              <a:rPr lang="en-US" sz="2800" dirty="0" smtClean="0"/>
              <a:t>(4 marks)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77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 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You decided for intubation.</a:t>
            </a:r>
          </a:p>
          <a:p>
            <a:r>
              <a:rPr lang="en-US" sz="2800" dirty="0" smtClean="0"/>
              <a:t>A. What precaution you have to consider while performing intubation? (1 mark)</a:t>
            </a:r>
          </a:p>
          <a:p>
            <a:endParaRPr lang="en-US" sz="2800" dirty="0"/>
          </a:p>
          <a:p>
            <a:r>
              <a:rPr lang="en-US" sz="2800" dirty="0" smtClean="0"/>
              <a:t>B. What is the critical value of monitoring parameter to prevent hyperventilation? (1 mark)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1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30 year old lady</a:t>
            </a:r>
          </a:p>
          <a:p>
            <a:r>
              <a:rPr lang="en-CA" sz="2400" dirty="0"/>
              <a:t>Requested by a friend to binge drink in order to exchange for a loan</a:t>
            </a:r>
          </a:p>
          <a:p>
            <a:r>
              <a:rPr lang="en-CA" sz="2400" dirty="0"/>
              <a:t>1 bottle of whisky, 1 bottle of champagne, and red wine</a:t>
            </a:r>
          </a:p>
          <a:p>
            <a:r>
              <a:rPr lang="en-CA" sz="2400" dirty="0"/>
              <a:t>Vomited multiple times</a:t>
            </a:r>
          </a:p>
          <a:p>
            <a:r>
              <a:rPr lang="en-CA" sz="2400" dirty="0"/>
              <a:t>Called 999 by 7 year old son</a:t>
            </a:r>
          </a:p>
          <a:p>
            <a:r>
              <a:rPr lang="en-CA" sz="2400" dirty="0"/>
              <a:t>In cubicle, too drunk and weak to provide </a:t>
            </a:r>
            <a:r>
              <a:rPr lang="en-CA" sz="2400" dirty="0" smtClean="0"/>
              <a:t>history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085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 Q3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Name 4</a:t>
            </a:r>
            <a:r>
              <a:rPr lang="en-US" sz="2800" dirty="0" smtClean="0"/>
              <a:t> mode of </a:t>
            </a:r>
            <a:r>
              <a:rPr lang="en-US" sz="2800" dirty="0" smtClean="0"/>
              <a:t>bedside clinical</a:t>
            </a:r>
            <a:r>
              <a:rPr lang="en-US" sz="2800" dirty="0"/>
              <a:t> </a:t>
            </a:r>
            <a:r>
              <a:rPr lang="en-US" sz="2800" dirty="0" smtClean="0"/>
              <a:t>investigations you may consider for this </a:t>
            </a:r>
            <a:r>
              <a:rPr lang="en-US" sz="2800" dirty="0" smtClean="0"/>
              <a:t>patient. </a:t>
            </a:r>
            <a:r>
              <a:rPr lang="en-US" sz="2800" dirty="0" smtClean="0"/>
              <a:t>(0.5 marks x 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41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 Q4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prophylactic measures you may consider for this patient? (2 marks)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4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4286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50 years old gentleman went to play paragliding. When he was about to land,  he lost his balance and sustained hyper-plantarflexion injury to his right ankle then landed onto his left shoulder.</a:t>
            </a:r>
          </a:p>
          <a:p>
            <a:r>
              <a:rPr lang="en-US" sz="2400" dirty="0" smtClean="0"/>
              <a:t>He complained of severe pain over his right ankle and left shoulder. </a:t>
            </a:r>
          </a:p>
          <a:p>
            <a:r>
              <a:rPr lang="en-US" sz="2400" dirty="0" smtClean="0"/>
              <a:t>He was not able to walk as his right ankle was clearly deformed. He was able to move his left shoulder, although there was tenderness over his left acromioclavicular joint.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82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Q1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968" y="1636776"/>
            <a:ext cx="9774935" cy="45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Q1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diagnosis? (1 mark)</a:t>
            </a:r>
          </a:p>
          <a:p>
            <a:endParaRPr lang="en-US" sz="2800" dirty="0"/>
          </a:p>
          <a:p>
            <a:r>
              <a:rPr lang="en-US" sz="2800" dirty="0" smtClean="0"/>
              <a:t>What is the classification system to the above injury? (1 mark)</a:t>
            </a:r>
          </a:p>
          <a:p>
            <a:endParaRPr lang="en-US" sz="2800" dirty="0"/>
          </a:p>
          <a:p>
            <a:r>
              <a:rPr lang="en-US" sz="2800" dirty="0" smtClean="0"/>
              <a:t>What is the normal width of the ACJ in adults? (1 mark)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86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CA" sz="1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r>
              <a:rPr lang="en-US" sz="2800" dirty="0" smtClean="0"/>
              <a:t>Name 2 other views of the shoulder you may also want to order if fracture of the coracoid process is suspected. </a:t>
            </a:r>
            <a:r>
              <a:rPr lang="en-US" sz="2800" dirty="0" smtClean="0"/>
              <a:t>(2 marks)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28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Q3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X-rays of patient’s right ankle and foot were taken.</a:t>
            </a:r>
          </a:p>
        </p:txBody>
      </p:sp>
    </p:spTree>
    <p:extLst>
      <p:ext uri="{BB962C8B-B14F-4D97-AF65-F5344CB8AC3E}">
        <p14:creationId xmlns:p14="http://schemas.microsoft.com/office/powerpoint/2010/main" val="3285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Q3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298448"/>
            <a:ext cx="4050791" cy="555955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29" y="1298450"/>
            <a:ext cx="4035423" cy="5559550"/>
          </a:xfrm>
        </p:spPr>
      </p:pic>
    </p:spTree>
    <p:extLst>
      <p:ext uri="{BB962C8B-B14F-4D97-AF65-F5344CB8AC3E}">
        <p14:creationId xmlns:p14="http://schemas.microsoft.com/office/powerpoint/2010/main" val="42850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Q3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" y="1234440"/>
            <a:ext cx="3867911" cy="56235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12" y="1234440"/>
            <a:ext cx="3511295" cy="5623559"/>
          </a:xfrm>
        </p:spPr>
      </p:pic>
    </p:spTree>
    <p:extLst>
      <p:ext uri="{BB962C8B-B14F-4D97-AF65-F5344CB8AC3E}">
        <p14:creationId xmlns:p14="http://schemas.microsoft.com/office/powerpoint/2010/main" val="29832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Q3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Describe the radiological findings. (1 marks)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2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BP </a:t>
            </a:r>
            <a:r>
              <a:rPr lang="en-CA" sz="2400" dirty="0"/>
              <a:t>stable</a:t>
            </a:r>
          </a:p>
          <a:p>
            <a:r>
              <a:rPr lang="en-CA" sz="2400" dirty="0"/>
              <a:t>Pulse 103</a:t>
            </a:r>
          </a:p>
          <a:p>
            <a:r>
              <a:rPr lang="en-CA" sz="2400" dirty="0"/>
              <a:t>E3V3M5</a:t>
            </a:r>
          </a:p>
          <a:p>
            <a:r>
              <a:rPr lang="en-CA" sz="2400" dirty="0" smtClean="0"/>
              <a:t>Afebrile</a:t>
            </a:r>
            <a:endParaRPr lang="en-CA" sz="2400" dirty="0"/>
          </a:p>
          <a:p>
            <a:r>
              <a:rPr lang="en-CA" sz="2400" dirty="0"/>
              <a:t>Alcohol smell</a:t>
            </a:r>
          </a:p>
          <a:p>
            <a:r>
              <a:rPr lang="en-CA" sz="2400" dirty="0"/>
              <a:t>Chest clear</a:t>
            </a:r>
          </a:p>
          <a:p>
            <a:r>
              <a:rPr lang="en-CA" sz="2400" dirty="0"/>
              <a:t>Abdomen soft and </a:t>
            </a:r>
            <a:r>
              <a:rPr lang="en-CA" sz="2400" dirty="0" err="1" smtClean="0"/>
              <a:t>nontender</a:t>
            </a:r>
            <a:endParaRPr lang="en-CA" sz="2400" dirty="0" smtClean="0"/>
          </a:p>
          <a:p>
            <a:r>
              <a:rPr lang="en-CA" sz="2400" dirty="0" smtClean="0"/>
              <a:t>An ECG was taken</a:t>
            </a:r>
            <a:endParaRPr lang="en-CA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Q4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proposed performing closed reduction to his right ankle under procedural sedation, and </a:t>
            </a:r>
            <a:r>
              <a:rPr lang="en-US" sz="2800" dirty="0" err="1" smtClean="0"/>
              <a:t>propofol</a:t>
            </a:r>
            <a:r>
              <a:rPr lang="en-US" sz="2800" dirty="0" smtClean="0"/>
              <a:t> was the agent you had chosen. </a:t>
            </a:r>
          </a:p>
          <a:p>
            <a:r>
              <a:rPr lang="en-US" sz="2800" dirty="0" smtClean="0"/>
              <a:t>What is the normal dosage of </a:t>
            </a:r>
            <a:r>
              <a:rPr lang="en-US" sz="2800" dirty="0" err="1" smtClean="0"/>
              <a:t>propofol</a:t>
            </a:r>
            <a:r>
              <a:rPr lang="en-US" sz="2800" dirty="0" smtClean="0"/>
              <a:t> you will give? </a:t>
            </a:r>
            <a:r>
              <a:rPr lang="en-US" sz="2800" dirty="0" smtClean="0"/>
              <a:t>(</a:t>
            </a:r>
            <a:r>
              <a:rPr lang="en-US" sz="2800" dirty="0"/>
              <a:t>1</a:t>
            </a:r>
            <a:r>
              <a:rPr lang="en-US" sz="2800" dirty="0" smtClean="0"/>
              <a:t> </a:t>
            </a:r>
            <a:r>
              <a:rPr lang="en-US" sz="2800" dirty="0" smtClean="0"/>
              <a:t>mark)</a:t>
            </a:r>
          </a:p>
          <a:p>
            <a:r>
              <a:rPr lang="en-US" sz="2800" dirty="0" smtClean="0"/>
              <a:t>Name 2 parameters you would like to monitor during the procedure? </a:t>
            </a:r>
            <a:r>
              <a:rPr lang="en-US" sz="2800" dirty="0" smtClean="0"/>
              <a:t>(1 </a:t>
            </a:r>
            <a:r>
              <a:rPr lang="en-US" sz="2800" dirty="0" smtClean="0"/>
              <a:t>mark)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64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Q5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Under adequate sedation and correct technique, you tried to perform closed reduction of his right ankle for the patient. However the procedure was unsuccessful. What is the likely cause? </a:t>
            </a:r>
            <a:r>
              <a:rPr lang="en-US" sz="2800" dirty="0" smtClean="0"/>
              <a:t>(1 mark)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37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Q5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2" y="1289304"/>
            <a:ext cx="4526280" cy="553097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289304"/>
            <a:ext cx="4015794" cy="5530977"/>
          </a:xfrm>
        </p:spPr>
      </p:pic>
    </p:spTree>
    <p:extLst>
      <p:ext uri="{BB962C8B-B14F-4D97-AF65-F5344CB8AC3E}">
        <p14:creationId xmlns:p14="http://schemas.microsoft.com/office/powerpoint/2010/main" val="21876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Q6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diagnosis with respect to the condition in his right ankle? (1 mark)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66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1 - ECG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07592"/>
            <a:ext cx="10482137" cy="54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Q1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Besides sinus tachycardia, list 4 ECG features </a:t>
            </a:r>
            <a:r>
              <a:rPr lang="en-CA" sz="2800" dirty="0" smtClean="0"/>
              <a:t>seen. </a:t>
            </a:r>
            <a:r>
              <a:rPr lang="en-CA" sz="2800" dirty="0"/>
              <a:t>(2 marks</a:t>
            </a:r>
            <a:r>
              <a:rPr lang="en-CA" sz="2800" dirty="0" smtClean="0"/>
              <a:t>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325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A. What is the diagnosis? (1 mark)</a:t>
            </a:r>
          </a:p>
          <a:p>
            <a:endParaRPr lang="en-CA" sz="2800" dirty="0"/>
          </a:p>
          <a:p>
            <a:r>
              <a:rPr lang="en-CA" sz="2800" dirty="0"/>
              <a:t>B. Name 4 blood tests you would consider to conduct as related to the above diagnosis. (2 marks)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Q3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Give your management to the patient. </a:t>
            </a:r>
            <a:r>
              <a:rPr lang="en-CA" sz="2800" dirty="0" smtClean="0"/>
              <a:t>(2 marks)</a:t>
            </a:r>
            <a:endParaRPr lang="en-CA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Q4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51166"/>
            <a:ext cx="8946541" cy="4195481"/>
          </a:xfrm>
        </p:spPr>
        <p:txBody>
          <a:bodyPr/>
          <a:lstStyle/>
          <a:p>
            <a:r>
              <a:rPr lang="en-US" sz="2400" dirty="0" smtClean="0"/>
              <a:t>While the patient is being monitored and was under treatment, she suddenly collapsed . Cardiac monitor rhythm  strip showed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07" y="3627184"/>
            <a:ext cx="8796527" cy="16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890</Words>
  <Application>Microsoft Office PowerPoint</Application>
  <PresentationFormat>Widescreen</PresentationFormat>
  <Paragraphs>115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Wingdings 3</vt:lpstr>
      <vt:lpstr>Office Theme</vt:lpstr>
      <vt:lpstr>Ion</vt:lpstr>
      <vt:lpstr>OSCE Presentation</vt:lpstr>
      <vt:lpstr>OSCE - format</vt:lpstr>
      <vt:lpstr>Case 1</vt:lpstr>
      <vt:lpstr>Case 1</vt:lpstr>
      <vt:lpstr>Case 1 - ECG</vt:lpstr>
      <vt:lpstr>Case 1 Q1</vt:lpstr>
      <vt:lpstr>Case 1 Q2</vt:lpstr>
      <vt:lpstr>Case 1 Q3</vt:lpstr>
      <vt:lpstr>Case 1 Q4</vt:lpstr>
      <vt:lpstr>Case 1 Q4</vt:lpstr>
      <vt:lpstr>Case 2</vt:lpstr>
      <vt:lpstr>Case 2 Q1</vt:lpstr>
      <vt:lpstr>Case 2 Q1</vt:lpstr>
      <vt:lpstr>Case 2 Q2</vt:lpstr>
      <vt:lpstr>Case 2 Q3</vt:lpstr>
      <vt:lpstr>Case 2 Q4</vt:lpstr>
      <vt:lpstr>Case 2 Q5</vt:lpstr>
      <vt:lpstr>Case 2 Q6</vt:lpstr>
      <vt:lpstr>Case 2 Q6</vt:lpstr>
      <vt:lpstr>Case 2 Q7</vt:lpstr>
      <vt:lpstr>Case 2 Q7</vt:lpstr>
      <vt:lpstr>Case 2 Q7</vt:lpstr>
      <vt:lpstr>Case 2 Q8</vt:lpstr>
      <vt:lpstr>Case 3</vt:lpstr>
      <vt:lpstr>Case 3</vt:lpstr>
      <vt:lpstr>Case 3</vt:lpstr>
      <vt:lpstr>Case 3</vt:lpstr>
      <vt:lpstr>Case 3 Q1</vt:lpstr>
      <vt:lpstr>Case 3 Q2</vt:lpstr>
      <vt:lpstr>Case 3 Q3 </vt:lpstr>
      <vt:lpstr>Case 3 Q4</vt:lpstr>
      <vt:lpstr>Case 4 </vt:lpstr>
      <vt:lpstr>Case 4 Q1</vt:lpstr>
      <vt:lpstr>Case 4 Q1</vt:lpstr>
      <vt:lpstr>Case 4 Q2</vt:lpstr>
      <vt:lpstr>Case 4 Q3</vt:lpstr>
      <vt:lpstr>Case 4 Q3</vt:lpstr>
      <vt:lpstr>Case 4 Q3</vt:lpstr>
      <vt:lpstr>Case 4 Q3</vt:lpstr>
      <vt:lpstr>Case 4 Q4</vt:lpstr>
      <vt:lpstr>Case 4 Q5</vt:lpstr>
      <vt:lpstr>Case 4 Q5</vt:lpstr>
      <vt:lpstr>Case 4 Q6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Presentation</dc:title>
  <dc:creator>J Lam</dc:creator>
  <cp:lastModifiedBy>J Lam</cp:lastModifiedBy>
  <cp:revision>4</cp:revision>
  <dcterms:created xsi:type="dcterms:W3CDTF">2018-12-03T01:32:20Z</dcterms:created>
  <dcterms:modified xsi:type="dcterms:W3CDTF">2018-12-03T02:27:04Z</dcterms:modified>
</cp:coreProperties>
</file>