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media/image14.jpg" ContentType="image/jpeg"/>
  <Override PartName="/ppt/media/image15.jpg" ContentType="image/jpeg"/>
  <Override PartName="/ppt/media/image18.jpg" ContentType="image/jpeg"/>
  <Override PartName="/ppt/media/image19.jpg" ContentType="image/jpeg"/>
  <Override PartName="/ppt/media/image20.jpg" ContentType="image/jpeg"/>
  <Override PartName="/ppt/media/image21.jpg" ContentType="image/jpeg"/>
  <Override PartName="/ppt/media/image22.jpg" ContentType="image/jpeg"/>
  <Override PartName="/ppt/media/image23.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10" r:id="rId2"/>
    <p:sldMasterId id="2147483828" r:id="rId3"/>
    <p:sldMasterId id="2147483846" r:id="rId4"/>
    <p:sldMasterId id="2147483864" r:id="rId5"/>
    <p:sldMasterId id="2147483882" r:id="rId6"/>
    <p:sldMasterId id="2147483900" r:id="rId7"/>
    <p:sldMasterId id="2147483918" r:id="rId8"/>
    <p:sldMasterId id="2147483936" r:id="rId9"/>
  </p:sldMasterIdLst>
  <p:notesMasterIdLst>
    <p:notesMasterId r:id="rId88"/>
  </p:notesMasterIdLst>
  <p:handoutMasterIdLst>
    <p:handoutMasterId r:id="rId89"/>
  </p:handoutMasterIdLst>
  <p:sldIdLst>
    <p:sldId id="297" r:id="rId10"/>
    <p:sldId id="360" r:id="rId11"/>
    <p:sldId id="298" r:id="rId12"/>
    <p:sldId id="299" r:id="rId13"/>
    <p:sldId id="300" r:id="rId14"/>
    <p:sldId id="301" r:id="rId15"/>
    <p:sldId id="302" r:id="rId16"/>
    <p:sldId id="303" r:id="rId17"/>
    <p:sldId id="304" r:id="rId18"/>
    <p:sldId id="307" r:id="rId19"/>
    <p:sldId id="309" r:id="rId20"/>
    <p:sldId id="359" r:id="rId21"/>
    <p:sldId id="305" r:id="rId22"/>
    <p:sldId id="306" r:id="rId23"/>
    <p:sldId id="310" r:id="rId24"/>
    <p:sldId id="311" r:id="rId25"/>
    <p:sldId id="312" r:id="rId26"/>
    <p:sldId id="313" r:id="rId27"/>
    <p:sldId id="314" r:id="rId28"/>
    <p:sldId id="315" r:id="rId29"/>
    <p:sldId id="316" r:id="rId30"/>
    <p:sldId id="317" r:id="rId31"/>
    <p:sldId id="333" r:id="rId32"/>
    <p:sldId id="318" r:id="rId33"/>
    <p:sldId id="319" r:id="rId34"/>
    <p:sldId id="320" r:id="rId35"/>
    <p:sldId id="321" r:id="rId36"/>
    <p:sldId id="322" r:id="rId37"/>
    <p:sldId id="323" r:id="rId38"/>
    <p:sldId id="324" r:id="rId39"/>
    <p:sldId id="325" r:id="rId40"/>
    <p:sldId id="327" r:id="rId41"/>
    <p:sldId id="328" r:id="rId42"/>
    <p:sldId id="329" r:id="rId43"/>
    <p:sldId id="330" r:id="rId44"/>
    <p:sldId id="331" r:id="rId45"/>
    <p:sldId id="332" r:id="rId46"/>
    <p:sldId id="272" r:id="rId47"/>
    <p:sldId id="275" r:id="rId48"/>
    <p:sldId id="276" r:id="rId49"/>
    <p:sldId id="277" r:id="rId50"/>
    <p:sldId id="278" r:id="rId51"/>
    <p:sldId id="279" r:id="rId52"/>
    <p:sldId id="280" r:id="rId53"/>
    <p:sldId id="281" r:id="rId54"/>
    <p:sldId id="282" r:id="rId55"/>
    <p:sldId id="283" r:id="rId56"/>
    <p:sldId id="284" r:id="rId57"/>
    <p:sldId id="286" r:id="rId58"/>
    <p:sldId id="287" r:id="rId59"/>
    <p:sldId id="288" r:id="rId60"/>
    <p:sldId id="289" r:id="rId61"/>
    <p:sldId id="290" r:id="rId62"/>
    <p:sldId id="291" r:id="rId63"/>
    <p:sldId id="334" r:id="rId64"/>
    <p:sldId id="335" r:id="rId65"/>
    <p:sldId id="337" r:id="rId66"/>
    <p:sldId id="336" r:id="rId67"/>
    <p:sldId id="338" r:id="rId68"/>
    <p:sldId id="340" r:id="rId69"/>
    <p:sldId id="339" r:id="rId70"/>
    <p:sldId id="341" r:id="rId71"/>
    <p:sldId id="343" r:id="rId72"/>
    <p:sldId id="342" r:id="rId73"/>
    <p:sldId id="344" r:id="rId74"/>
    <p:sldId id="346" r:id="rId75"/>
    <p:sldId id="345" r:id="rId76"/>
    <p:sldId id="348" r:id="rId77"/>
    <p:sldId id="347" r:id="rId78"/>
    <p:sldId id="349" r:id="rId79"/>
    <p:sldId id="350" r:id="rId80"/>
    <p:sldId id="351" r:id="rId81"/>
    <p:sldId id="352" r:id="rId82"/>
    <p:sldId id="353" r:id="rId83"/>
    <p:sldId id="354" r:id="rId84"/>
    <p:sldId id="355" r:id="rId85"/>
    <p:sldId id="356" r:id="rId86"/>
    <p:sldId id="358"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B5C371-ED18-4258-87F6-B278D06562E9}" type="datetimeFigureOut">
              <a:rPr lang="en-US" smtClean="0"/>
              <a:t>12/5/2018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9BB8ED-79BD-4D8F-9D3A-1F5B24CC9560}" type="slidenum">
              <a:rPr lang="en-US" smtClean="0"/>
              <a:t>‹#›</a:t>
            </a:fld>
            <a:endParaRPr lang="en-US"/>
          </a:p>
        </p:txBody>
      </p:sp>
    </p:spTree>
    <p:extLst>
      <p:ext uri="{BB962C8B-B14F-4D97-AF65-F5344CB8AC3E}">
        <p14:creationId xmlns:p14="http://schemas.microsoft.com/office/powerpoint/2010/main" val="326615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E24AD-0807-43B7-A654-E1EB983E0F7F}"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72468-CA91-40AC-AF79-27AACF20F18F}" type="slidenum">
              <a:rPr lang="en-US" smtClean="0"/>
              <a:t>‹#›</a:t>
            </a:fld>
            <a:endParaRPr lang="en-US"/>
          </a:p>
        </p:txBody>
      </p:sp>
    </p:spTree>
    <p:extLst>
      <p:ext uri="{BB962C8B-B14F-4D97-AF65-F5344CB8AC3E}">
        <p14:creationId xmlns:p14="http://schemas.microsoft.com/office/powerpoint/2010/main" val="73728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Mannitol may not reduce mortality in patients with acute traumatic brain injury (level 2 [mid-level] evidence)</a:t>
            </a:r>
          </a:p>
          <a:p>
            <a:r>
              <a:rPr lang="en-US" dirty="0" smtClean="0"/>
              <a:t>based on Cochrane review with limited evidence</a:t>
            </a:r>
            <a:endParaRPr lang="en-US" dirty="0"/>
          </a:p>
        </p:txBody>
      </p:sp>
      <p:sp>
        <p:nvSpPr>
          <p:cNvPr id="4" name="Slide Number Placeholder 3"/>
          <p:cNvSpPr>
            <a:spLocks noGrp="1"/>
          </p:cNvSpPr>
          <p:nvPr>
            <p:ph type="sldNum" sz="quarter" idx="10"/>
          </p:nvPr>
        </p:nvSpPr>
        <p:spPr/>
        <p:txBody>
          <a:bodyPr/>
          <a:lstStyle/>
          <a:p>
            <a:fld id="{2DDA442C-EB01-46D0-9B74-6E82B599A61F}"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24404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A442C-EB01-46D0-9B74-6E82B599A61F}"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42184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a:t>
            </a:r>
            <a:r>
              <a:rPr lang="en-US" baseline="0" dirty="0" smtClean="0"/>
              <a:t> AP view, Lower: </a:t>
            </a:r>
            <a:r>
              <a:rPr lang="en-US" baseline="0" dirty="0" err="1" smtClean="0"/>
              <a:t>Zanca</a:t>
            </a:r>
            <a:r>
              <a:rPr lang="en-US" baseline="0" dirty="0" smtClean="0"/>
              <a:t> view</a:t>
            </a:r>
            <a:endParaRPr lang="en-US" dirty="0"/>
          </a:p>
        </p:txBody>
      </p:sp>
      <p:sp>
        <p:nvSpPr>
          <p:cNvPr id="4" name="Slide Number Placeholder 3"/>
          <p:cNvSpPr>
            <a:spLocks noGrp="1"/>
          </p:cNvSpPr>
          <p:nvPr>
            <p:ph type="sldNum" sz="quarter" idx="10"/>
          </p:nvPr>
        </p:nvSpPr>
        <p:spPr/>
        <p:txBody>
          <a:bodyPr/>
          <a:lstStyle/>
          <a:p>
            <a:fld id="{F7672468-CA91-40AC-AF79-27AACF20F18F}" type="slidenum">
              <a:rPr lang="en-US" smtClean="0"/>
              <a:t>64</a:t>
            </a:fld>
            <a:endParaRPr lang="en-US"/>
          </a:p>
        </p:txBody>
      </p:sp>
    </p:spTree>
    <p:extLst>
      <p:ext uri="{BB962C8B-B14F-4D97-AF65-F5344CB8AC3E}">
        <p14:creationId xmlns:p14="http://schemas.microsoft.com/office/powerpoint/2010/main" val="71648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364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978349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60804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36299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085385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07389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755850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171954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404714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440201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598426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3352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984148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739196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88763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422511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547536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16117195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288499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46567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576637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11355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2338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38945055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901550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501572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958912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023510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509254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625341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44636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331058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223200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24080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49348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488668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15190421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038751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50072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53193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557993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042197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355817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91655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3262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347581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15268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765335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41824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58876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847783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760268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27112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855089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20519525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1098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813920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964364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12231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325293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9507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4489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4616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6810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5705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54858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25838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37636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85422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6373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5531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22936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98991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7221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55050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305269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0021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2803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31454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39061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71336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64246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8725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42633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37070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34355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483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07400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9275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9230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2347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42828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3472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27142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1917077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85826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1744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0840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2607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61111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36167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5638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12608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9403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68376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29037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90975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704219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154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81092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821748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073522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76258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16605980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72235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754623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9901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990409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38109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5329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651064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773016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49401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649830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469876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050613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239314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970682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544778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359670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0409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723768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19910102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840264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13606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078745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262533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94023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090137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986802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874268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6063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791737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303911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83998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229377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1637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901616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818984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183832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14097741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403464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9607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21" Type="http://schemas.openxmlformats.org/officeDocument/2006/relationships/image" Target="../media/image4.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3.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2.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21" Type="http://schemas.openxmlformats.org/officeDocument/2006/relationships/image" Target="../media/image4.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3.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2.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21" Type="http://schemas.openxmlformats.org/officeDocument/2006/relationships/image" Target="../media/image4.png"/><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image" Target="../media/image3.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21" Type="http://schemas.openxmlformats.org/officeDocument/2006/relationships/image" Target="../media/image4.png"/><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image" Target="../media/image3.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image" Target="../media/image2.png"/><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theme" Target="../theme/theme8.xml"/><Relationship Id="rId3" Type="http://schemas.openxmlformats.org/officeDocument/2006/relationships/slideLayout" Target="../slideLayouts/slideLayout122.xml"/><Relationship Id="rId21" Type="http://schemas.openxmlformats.org/officeDocument/2006/relationships/image" Target="../media/image4.png"/><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image" Target="../media/image3.pn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image" Target="../media/image2.png"/><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heme" Target="../theme/theme9.xml"/><Relationship Id="rId3" Type="http://schemas.openxmlformats.org/officeDocument/2006/relationships/slideLayout" Target="../slideLayouts/slideLayout139.xml"/><Relationship Id="rId21" Type="http://schemas.openxmlformats.org/officeDocument/2006/relationships/image" Target="../media/image4.png"/><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image" Target="../media/image3.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image" Target="../media/image2.png"/><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354915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4197918"/>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83960418"/>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5564253"/>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1212292"/>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38171167"/>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1893062"/>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69901679"/>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114FB9-CA0D-40E4-89BA-400F3D2BFA97}" type="datetimeFigureOut">
              <a:rPr lang="en-US" smtClean="0">
                <a:solidFill>
                  <a:prstClr val="white">
                    <a:tint val="75000"/>
                    <a:alpha val="60000"/>
                  </a:prstClr>
                </a:solidFill>
              </a:rPr>
              <a:pPr/>
              <a:t>12/4/2018</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74CAD8-9EE7-4E7F-922C-14FFEC80E9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969446"/>
      </p:ext>
    </p:extLst>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adiopaedia.org/articles/distal-tibiofibular-syndesmosis" TargetMode="External"/><Relationship Id="rId2" Type="http://schemas.openxmlformats.org/officeDocument/2006/relationships/hyperlink" Target="https://radiopaedia.org/articles/fibula" TargetMode="External"/><Relationship Id="rId1" Type="http://schemas.openxmlformats.org/officeDocument/2006/relationships/slideLayout" Target="../slideLayouts/slideLayout2.xml"/><Relationship Id="rId4" Type="http://schemas.openxmlformats.org/officeDocument/2006/relationships/hyperlink" Target="https://radiopaedia.org/articles/deltoid-ligament-of-the-ankle-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4.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38.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0.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FF00"/>
                </a:solidFill>
              </a:rPr>
              <a:t>OSCE Presentation</a:t>
            </a:r>
            <a:endParaRPr lang="en-US" dirty="0">
              <a:solidFill>
                <a:srgbClr val="FFFF00"/>
              </a:solidFill>
            </a:endParaRPr>
          </a:p>
        </p:txBody>
      </p:sp>
      <p:sp>
        <p:nvSpPr>
          <p:cNvPr id="5" name="Subtitle 4"/>
          <p:cNvSpPr>
            <a:spLocks noGrp="1"/>
          </p:cNvSpPr>
          <p:nvPr>
            <p:ph type="subTitle" idx="1"/>
          </p:nvPr>
        </p:nvSpPr>
        <p:spPr/>
        <p:txBody>
          <a:bodyPr/>
          <a:lstStyle/>
          <a:p>
            <a:pPr algn="ctr"/>
            <a:r>
              <a:rPr lang="en-US" dirty="0" smtClean="0">
                <a:solidFill>
                  <a:srgbClr val="FF0000"/>
                </a:solidFill>
              </a:rPr>
              <a:t>RTSKH</a:t>
            </a:r>
            <a:endParaRPr lang="en-US" dirty="0">
              <a:solidFill>
                <a:srgbClr val="FF0000"/>
              </a:solidFill>
            </a:endParaRPr>
          </a:p>
        </p:txBody>
      </p:sp>
    </p:spTree>
    <p:extLst>
      <p:ext uri="{BB962C8B-B14F-4D97-AF65-F5344CB8AC3E}">
        <p14:creationId xmlns:p14="http://schemas.microsoft.com/office/powerpoint/2010/main" val="1377811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Q3</a:t>
            </a:r>
            <a:endParaRPr lang="en-US" dirty="0"/>
          </a:p>
        </p:txBody>
      </p:sp>
      <p:sp>
        <p:nvSpPr>
          <p:cNvPr id="3" name="Content Placeholder 2"/>
          <p:cNvSpPr>
            <a:spLocks noGrp="1"/>
          </p:cNvSpPr>
          <p:nvPr>
            <p:ph idx="1"/>
          </p:nvPr>
        </p:nvSpPr>
        <p:spPr/>
        <p:txBody>
          <a:bodyPr/>
          <a:lstStyle/>
          <a:p>
            <a:r>
              <a:rPr lang="en-CA" sz="2800" dirty="0"/>
              <a:t>Give your management to the patient. </a:t>
            </a:r>
            <a:r>
              <a:rPr lang="en-CA" sz="2800" dirty="0" smtClean="0"/>
              <a:t>(2 marks)</a:t>
            </a:r>
            <a:endParaRPr lang="en-CA" sz="2800" dirty="0"/>
          </a:p>
          <a:p>
            <a:endParaRPr lang="en-US" dirty="0"/>
          </a:p>
        </p:txBody>
      </p:sp>
    </p:spTree>
    <p:extLst>
      <p:ext uri="{BB962C8B-B14F-4D97-AF65-F5344CB8AC3E}">
        <p14:creationId xmlns:p14="http://schemas.microsoft.com/office/powerpoint/2010/main" val="2030346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Q3</a:t>
            </a:r>
            <a:endParaRPr lang="en-US" dirty="0"/>
          </a:p>
        </p:txBody>
      </p:sp>
      <p:sp>
        <p:nvSpPr>
          <p:cNvPr id="3" name="Content Placeholder 2"/>
          <p:cNvSpPr>
            <a:spLocks noGrp="1"/>
          </p:cNvSpPr>
          <p:nvPr>
            <p:ph idx="1"/>
          </p:nvPr>
        </p:nvSpPr>
        <p:spPr>
          <a:xfrm>
            <a:off x="1103312" y="1234440"/>
            <a:ext cx="8946541" cy="5413248"/>
          </a:xfrm>
        </p:spPr>
        <p:txBody>
          <a:bodyPr>
            <a:normAutofit/>
          </a:bodyPr>
          <a:lstStyle/>
          <a:p>
            <a:pPr marL="0" indent="0">
              <a:buNone/>
            </a:pPr>
            <a:r>
              <a:rPr lang="en-CA" sz="2400" dirty="0"/>
              <a:t>Any 4 of the below, 0.5 marks each</a:t>
            </a:r>
          </a:p>
          <a:p>
            <a:r>
              <a:rPr lang="en-CA" sz="2400" dirty="0"/>
              <a:t>R room, IV access, oxygen, </a:t>
            </a:r>
            <a:r>
              <a:rPr lang="en-CA" sz="2400" dirty="0">
                <a:solidFill>
                  <a:srgbClr val="FF0000"/>
                </a:solidFill>
              </a:rPr>
              <a:t>cardiac monitor</a:t>
            </a:r>
          </a:p>
          <a:p>
            <a:r>
              <a:rPr lang="en-CA" sz="2400" dirty="0">
                <a:solidFill>
                  <a:srgbClr val="FF0000"/>
                </a:solidFill>
              </a:rPr>
              <a:t>Consider intubation </a:t>
            </a:r>
            <a:r>
              <a:rPr lang="en-CA" sz="2400" dirty="0"/>
              <a:t>for decreased GCS and repeated vomiting</a:t>
            </a:r>
          </a:p>
          <a:p>
            <a:r>
              <a:rPr lang="en-CA" sz="2400" dirty="0">
                <a:solidFill>
                  <a:srgbClr val="FF0000"/>
                </a:solidFill>
              </a:rPr>
              <a:t>K supplement</a:t>
            </a:r>
          </a:p>
          <a:p>
            <a:pPr lvl="1"/>
            <a:r>
              <a:rPr lang="en-CA" sz="2400" dirty="0"/>
              <a:t>IVF K (10mmol K in 100ml NS in 30 min, max via P line)</a:t>
            </a:r>
          </a:p>
          <a:p>
            <a:r>
              <a:rPr lang="en-CA" sz="2400" dirty="0" smtClean="0"/>
              <a:t>Blood tests including alcohol </a:t>
            </a:r>
            <a:r>
              <a:rPr lang="en-CA" sz="2400" dirty="0"/>
              <a:t>/ </a:t>
            </a:r>
            <a:r>
              <a:rPr lang="en-CA" sz="2400" dirty="0">
                <a:solidFill>
                  <a:srgbClr val="FF0000"/>
                </a:solidFill>
              </a:rPr>
              <a:t>toxicology </a:t>
            </a:r>
            <a:r>
              <a:rPr lang="en-CA" sz="2400" dirty="0" smtClean="0">
                <a:solidFill>
                  <a:srgbClr val="FF0000"/>
                </a:solidFill>
              </a:rPr>
              <a:t>level </a:t>
            </a:r>
            <a:r>
              <a:rPr lang="en-CA" sz="2400" dirty="0" smtClean="0"/>
              <a:t>– drugs will prolong QT</a:t>
            </a:r>
            <a:endParaRPr lang="en-CA" sz="2400" dirty="0"/>
          </a:p>
          <a:p>
            <a:r>
              <a:rPr lang="en-CA" sz="2400" dirty="0">
                <a:solidFill>
                  <a:srgbClr val="FF0000"/>
                </a:solidFill>
              </a:rPr>
              <a:t>ICU consultation</a:t>
            </a:r>
          </a:p>
          <a:p>
            <a:r>
              <a:rPr lang="en-CA" sz="2400" dirty="0"/>
              <a:t>Psychiatric consultation</a:t>
            </a:r>
          </a:p>
          <a:p>
            <a:r>
              <a:rPr lang="en-CA" sz="2400" dirty="0"/>
              <a:t>Refer MSW</a:t>
            </a:r>
          </a:p>
          <a:p>
            <a:endParaRPr lang="en-US" dirty="0"/>
          </a:p>
        </p:txBody>
      </p:sp>
    </p:spTree>
    <p:extLst>
      <p:ext uri="{BB962C8B-B14F-4D97-AF65-F5344CB8AC3E}">
        <p14:creationId xmlns:p14="http://schemas.microsoft.com/office/powerpoint/2010/main" val="3298551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Q4</a:t>
            </a:r>
            <a:endParaRPr lang="en-US" dirty="0"/>
          </a:p>
        </p:txBody>
      </p:sp>
      <p:sp>
        <p:nvSpPr>
          <p:cNvPr id="3" name="Content Placeholder 2"/>
          <p:cNvSpPr>
            <a:spLocks noGrp="1"/>
          </p:cNvSpPr>
          <p:nvPr>
            <p:ph idx="1"/>
          </p:nvPr>
        </p:nvSpPr>
        <p:spPr>
          <a:xfrm>
            <a:off x="1104293" y="1751166"/>
            <a:ext cx="8946541" cy="4195481"/>
          </a:xfrm>
        </p:spPr>
        <p:txBody>
          <a:bodyPr/>
          <a:lstStyle/>
          <a:p>
            <a:r>
              <a:rPr lang="en-US" sz="2400" dirty="0" smtClean="0"/>
              <a:t>While the patient is being monitored and was under treatment, she suddenly collapsed . Cardiac monitor rhythm  strip showed</a:t>
            </a:r>
            <a:r>
              <a:rPr lang="en-US" dirty="0" smtClean="0"/>
              <a:t>:</a:t>
            </a:r>
            <a:endParaRPr lang="en-US" dirty="0"/>
          </a:p>
        </p:txBody>
      </p:sp>
      <p:pic>
        <p:nvPicPr>
          <p:cNvPr id="4" name="Picture 3"/>
          <p:cNvPicPr>
            <a:picLocks noChangeAspect="1"/>
          </p:cNvPicPr>
          <p:nvPr/>
        </p:nvPicPr>
        <p:blipFill>
          <a:blip r:embed="rId2"/>
          <a:stretch>
            <a:fillRect/>
          </a:stretch>
        </p:blipFill>
        <p:spPr>
          <a:xfrm>
            <a:off x="1254307" y="3627184"/>
            <a:ext cx="8796527" cy="1670093"/>
          </a:xfrm>
          <a:prstGeom prst="rect">
            <a:avLst/>
          </a:prstGeom>
        </p:spPr>
      </p:pic>
    </p:spTree>
    <p:extLst>
      <p:ext uri="{BB962C8B-B14F-4D97-AF65-F5344CB8AC3E}">
        <p14:creationId xmlns:p14="http://schemas.microsoft.com/office/powerpoint/2010/main" val="3446113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Q4</a:t>
            </a:r>
            <a:endParaRPr lang="en-US" dirty="0"/>
          </a:p>
        </p:txBody>
      </p:sp>
      <p:sp>
        <p:nvSpPr>
          <p:cNvPr id="3" name="Content Placeholder 2"/>
          <p:cNvSpPr>
            <a:spLocks noGrp="1"/>
          </p:cNvSpPr>
          <p:nvPr>
            <p:ph idx="1"/>
          </p:nvPr>
        </p:nvSpPr>
        <p:spPr/>
        <p:txBody>
          <a:bodyPr/>
          <a:lstStyle/>
          <a:p>
            <a:r>
              <a:rPr lang="en-CA" sz="2800" dirty="0"/>
              <a:t>A. </a:t>
            </a:r>
            <a:r>
              <a:rPr lang="en-CA" sz="2800" dirty="0" smtClean="0"/>
              <a:t>What is the rhythm diagnosis and mechanism behind it? (1 </a:t>
            </a:r>
            <a:r>
              <a:rPr lang="en-CA" sz="2800" dirty="0"/>
              <a:t>mark)</a:t>
            </a:r>
          </a:p>
          <a:p>
            <a:endParaRPr lang="en-CA" sz="2800" dirty="0"/>
          </a:p>
          <a:p>
            <a:r>
              <a:rPr lang="en-CA" sz="2800" dirty="0"/>
              <a:t>B. What </a:t>
            </a:r>
            <a:r>
              <a:rPr lang="en-CA" sz="2800" dirty="0" smtClean="0"/>
              <a:t>is </a:t>
            </a:r>
            <a:r>
              <a:rPr lang="en-CA" sz="2800" dirty="0"/>
              <a:t>the specific treatment? (2 marks)</a:t>
            </a:r>
          </a:p>
          <a:p>
            <a:endParaRPr lang="en-US" dirty="0"/>
          </a:p>
        </p:txBody>
      </p:sp>
    </p:spTree>
    <p:extLst>
      <p:ext uri="{BB962C8B-B14F-4D97-AF65-F5344CB8AC3E}">
        <p14:creationId xmlns:p14="http://schemas.microsoft.com/office/powerpoint/2010/main" val="2056348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Q4</a:t>
            </a:r>
            <a:endParaRPr lang="en-US" dirty="0"/>
          </a:p>
        </p:txBody>
      </p:sp>
      <p:sp>
        <p:nvSpPr>
          <p:cNvPr id="3" name="Content Placeholder 2"/>
          <p:cNvSpPr>
            <a:spLocks noGrp="1"/>
          </p:cNvSpPr>
          <p:nvPr>
            <p:ph idx="1"/>
          </p:nvPr>
        </p:nvSpPr>
        <p:spPr/>
        <p:txBody>
          <a:bodyPr/>
          <a:lstStyle/>
          <a:p>
            <a:pPr>
              <a:buFont typeface="Century Gothic" panose="020B0502020202020204" pitchFamily="34" charset="0"/>
              <a:buChar char="►"/>
            </a:pPr>
            <a:r>
              <a:rPr lang="en-CA" sz="3200" dirty="0" smtClean="0"/>
              <a:t>A	-R </a:t>
            </a:r>
            <a:r>
              <a:rPr lang="en-CA" sz="3200" dirty="0"/>
              <a:t>on T leading to Torsade de Pointes </a:t>
            </a:r>
            <a:endParaRPr lang="en-CA" sz="3200" dirty="0" smtClean="0"/>
          </a:p>
          <a:p>
            <a:pPr>
              <a:buFont typeface="Century Gothic" panose="020B0502020202020204" pitchFamily="34" charset="0"/>
              <a:buChar char="►"/>
            </a:pPr>
            <a:endParaRPr lang="en-CA" sz="3200" dirty="0"/>
          </a:p>
          <a:p>
            <a:pPr>
              <a:buFont typeface="Century Gothic" panose="020B0502020202020204" pitchFamily="34" charset="0"/>
              <a:buChar char="►"/>
            </a:pPr>
            <a:r>
              <a:rPr lang="en-CA" sz="3200" dirty="0" smtClean="0"/>
              <a:t>B	-</a:t>
            </a:r>
            <a:r>
              <a:rPr lang="en-CA" sz="3200" dirty="0"/>
              <a:t>Defibrillation </a:t>
            </a:r>
          </a:p>
          <a:p>
            <a:pPr>
              <a:buFont typeface="Century Gothic" panose="020B0502020202020204" pitchFamily="34" charset="0"/>
              <a:buChar char="►"/>
            </a:pPr>
            <a:r>
              <a:rPr lang="en-CA" sz="3200" dirty="0"/>
              <a:t>	</a:t>
            </a:r>
            <a:r>
              <a:rPr lang="en-CA" sz="3200" dirty="0" smtClean="0"/>
              <a:t>	-</a:t>
            </a:r>
            <a:r>
              <a:rPr lang="en-CA" sz="3200" dirty="0"/>
              <a:t>Magnesium sulfate 1-2g in 30-60 seconds, can be repeated in 5 minutes</a:t>
            </a:r>
          </a:p>
          <a:p>
            <a:endParaRPr lang="en-US" dirty="0"/>
          </a:p>
        </p:txBody>
      </p:sp>
    </p:spTree>
    <p:extLst>
      <p:ext uri="{BB962C8B-B14F-4D97-AF65-F5344CB8AC3E}">
        <p14:creationId xmlns:p14="http://schemas.microsoft.com/office/powerpoint/2010/main" val="1619380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a:xfrm>
            <a:off x="1103312" y="1453896"/>
            <a:ext cx="8946541" cy="4794503"/>
          </a:xfrm>
        </p:spPr>
        <p:txBody>
          <a:bodyPr>
            <a:normAutofit/>
          </a:bodyPr>
          <a:lstStyle/>
          <a:p>
            <a:r>
              <a:rPr lang="en-US" dirty="0"/>
              <a:t>A 42 years old lady complained of twisting injury to her left ankle after jumping from a rock about 1 meter from the ground during </a:t>
            </a:r>
            <a:r>
              <a:rPr lang="en-US" dirty="0" smtClean="0"/>
              <a:t>hiking</a:t>
            </a:r>
            <a:endParaRPr lang="en-US" dirty="0"/>
          </a:p>
          <a:p>
            <a:r>
              <a:rPr lang="en-US" dirty="0"/>
              <a:t>Managed to walk immediately but called GFS later because of increasing </a:t>
            </a:r>
            <a:r>
              <a:rPr lang="en-US" dirty="0" smtClean="0"/>
              <a:t>pain</a:t>
            </a:r>
            <a:endParaRPr lang="en-US" dirty="0"/>
          </a:p>
          <a:p>
            <a:r>
              <a:rPr lang="en-US" dirty="0"/>
              <a:t>No other injury </a:t>
            </a:r>
            <a:r>
              <a:rPr lang="en-US" dirty="0" smtClean="0"/>
              <a:t>complained</a:t>
            </a:r>
          </a:p>
          <a:p>
            <a:endParaRPr lang="en-US" dirty="0"/>
          </a:p>
          <a:p>
            <a:r>
              <a:rPr lang="en-US" dirty="0"/>
              <a:t>Examination showed tenderness and swelling over the medial and anterior aspect of left ankle </a:t>
            </a:r>
            <a:endParaRPr lang="en-US" dirty="0" smtClean="0"/>
          </a:p>
          <a:p>
            <a:endParaRPr lang="en-US" dirty="0" smtClean="0"/>
          </a:p>
          <a:p>
            <a:r>
              <a:rPr lang="en-US" dirty="0" smtClean="0"/>
              <a:t>X-rays of her left ankle were taken</a:t>
            </a:r>
            <a:endParaRPr lang="en-US" dirty="0"/>
          </a:p>
          <a:p>
            <a:endParaRPr lang="en-US" dirty="0"/>
          </a:p>
        </p:txBody>
      </p:sp>
    </p:spTree>
    <p:extLst>
      <p:ext uri="{BB962C8B-B14F-4D97-AF65-F5344CB8AC3E}">
        <p14:creationId xmlns:p14="http://schemas.microsoft.com/office/powerpoint/2010/main" val="2907873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Q1</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8097" y="1344168"/>
            <a:ext cx="3995396" cy="551383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36208" y="1344168"/>
            <a:ext cx="3814626" cy="5513831"/>
          </a:xfrm>
        </p:spPr>
      </p:pic>
    </p:spTree>
    <p:extLst>
      <p:ext uri="{BB962C8B-B14F-4D97-AF65-F5344CB8AC3E}">
        <p14:creationId xmlns:p14="http://schemas.microsoft.com/office/powerpoint/2010/main" val="2240435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2 Q1</a:t>
            </a:r>
            <a:endParaRPr lang="en-US" dirty="0"/>
          </a:p>
        </p:txBody>
      </p:sp>
      <p:sp>
        <p:nvSpPr>
          <p:cNvPr id="6" name="Content Placeholder 5"/>
          <p:cNvSpPr>
            <a:spLocks noGrp="1"/>
          </p:cNvSpPr>
          <p:nvPr>
            <p:ph idx="1"/>
          </p:nvPr>
        </p:nvSpPr>
        <p:spPr/>
        <p:txBody>
          <a:bodyPr/>
          <a:lstStyle/>
          <a:p>
            <a:r>
              <a:rPr lang="en-US" sz="2800" dirty="0"/>
              <a:t>Describe the x-rays findings. (1 mark)</a:t>
            </a:r>
          </a:p>
          <a:p>
            <a:pPr marL="0" indent="0">
              <a:buNone/>
            </a:pPr>
            <a:endParaRPr lang="en-US" dirty="0"/>
          </a:p>
        </p:txBody>
      </p:sp>
    </p:spTree>
    <p:extLst>
      <p:ext uri="{BB962C8B-B14F-4D97-AF65-F5344CB8AC3E}">
        <p14:creationId xmlns:p14="http://schemas.microsoft.com/office/powerpoint/2010/main" val="2254339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Q1</a:t>
            </a:r>
            <a:endParaRPr lang="en-US" dirty="0"/>
          </a:p>
        </p:txBody>
      </p:sp>
      <p:sp>
        <p:nvSpPr>
          <p:cNvPr id="3" name="Content Placeholder 2"/>
          <p:cNvSpPr>
            <a:spLocks noGrp="1"/>
          </p:cNvSpPr>
          <p:nvPr>
            <p:ph idx="1"/>
          </p:nvPr>
        </p:nvSpPr>
        <p:spPr/>
        <p:txBody>
          <a:bodyPr/>
          <a:lstStyle/>
          <a:p>
            <a:r>
              <a:rPr lang="en-US" sz="2800" dirty="0" err="1" smtClean="0"/>
              <a:t>Tibial</a:t>
            </a:r>
            <a:r>
              <a:rPr lang="en-US" sz="2800" dirty="0" smtClean="0"/>
              <a:t> </a:t>
            </a:r>
            <a:r>
              <a:rPr lang="en-US" sz="2800" dirty="0" err="1" smtClean="0"/>
              <a:t>pilon</a:t>
            </a:r>
            <a:r>
              <a:rPr lang="en-US" sz="2800" dirty="0" smtClean="0"/>
              <a:t> fracture ( fracture of distal tibia with intra-articular involvement)</a:t>
            </a:r>
          </a:p>
          <a:p>
            <a:pPr marL="0" indent="0">
              <a:buNone/>
            </a:pPr>
            <a:endParaRPr lang="en-US" sz="2800" dirty="0" smtClean="0"/>
          </a:p>
          <a:p>
            <a:pPr marL="0" indent="0">
              <a:buNone/>
            </a:pPr>
            <a:r>
              <a:rPr lang="en-US" sz="2800" dirty="0" smtClean="0"/>
              <a:t>Or</a:t>
            </a:r>
          </a:p>
          <a:p>
            <a:endParaRPr lang="en-US" sz="2800" dirty="0"/>
          </a:p>
          <a:p>
            <a:r>
              <a:rPr lang="en-US" sz="2800" dirty="0" smtClean="0"/>
              <a:t>Fracture of anterolateral tubercle of tibia</a:t>
            </a:r>
            <a:endParaRPr lang="en-US" sz="2800" dirty="0"/>
          </a:p>
          <a:p>
            <a:endParaRPr lang="en-US" dirty="0"/>
          </a:p>
        </p:txBody>
      </p:sp>
    </p:spTree>
    <p:extLst>
      <p:ext uri="{BB962C8B-B14F-4D97-AF65-F5344CB8AC3E}">
        <p14:creationId xmlns:p14="http://schemas.microsoft.com/office/powerpoint/2010/main" val="2284412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Q2</a:t>
            </a:r>
            <a:endParaRPr lang="en-US" dirty="0"/>
          </a:p>
        </p:txBody>
      </p:sp>
      <p:sp>
        <p:nvSpPr>
          <p:cNvPr id="3" name="Content Placeholder 2"/>
          <p:cNvSpPr>
            <a:spLocks noGrp="1"/>
          </p:cNvSpPr>
          <p:nvPr>
            <p:ph idx="1"/>
          </p:nvPr>
        </p:nvSpPr>
        <p:spPr/>
        <p:txBody>
          <a:bodyPr>
            <a:normAutofit/>
          </a:bodyPr>
          <a:lstStyle/>
          <a:p>
            <a:r>
              <a:rPr lang="en-US" sz="2800" dirty="0" smtClean="0"/>
              <a:t>What is the significance of this fracture? (1 mark)</a:t>
            </a:r>
            <a:endParaRPr lang="en-US" sz="2800" dirty="0"/>
          </a:p>
        </p:txBody>
      </p:sp>
    </p:spTree>
    <p:extLst>
      <p:ext uri="{BB962C8B-B14F-4D97-AF65-F5344CB8AC3E}">
        <p14:creationId xmlns:p14="http://schemas.microsoft.com/office/powerpoint/2010/main" val="1451433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OSCE - format</a:t>
            </a:r>
            <a:endParaRPr lang="en-US" dirty="0"/>
          </a:p>
        </p:txBody>
      </p:sp>
      <p:sp>
        <p:nvSpPr>
          <p:cNvPr id="3" name="Content Placeholder 2"/>
          <p:cNvSpPr>
            <a:spLocks noGrp="1"/>
          </p:cNvSpPr>
          <p:nvPr>
            <p:ph idx="1"/>
          </p:nvPr>
        </p:nvSpPr>
        <p:spPr/>
        <p:txBody>
          <a:bodyPr>
            <a:normAutofit/>
          </a:bodyPr>
          <a:lstStyle/>
          <a:p>
            <a:r>
              <a:rPr lang="en-US" sz="3600" dirty="0" smtClean="0"/>
              <a:t>4 Questions. 10 points each.</a:t>
            </a:r>
            <a:endParaRPr lang="en-US" sz="3600" dirty="0"/>
          </a:p>
        </p:txBody>
      </p:sp>
    </p:spTree>
    <p:extLst>
      <p:ext uri="{BB962C8B-B14F-4D97-AF65-F5344CB8AC3E}">
        <p14:creationId xmlns:p14="http://schemas.microsoft.com/office/powerpoint/2010/main" val="1948268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Q2</a:t>
            </a:r>
            <a:endParaRPr lang="en-US" dirty="0"/>
          </a:p>
        </p:txBody>
      </p:sp>
      <p:sp>
        <p:nvSpPr>
          <p:cNvPr id="3" name="Content Placeholder 2"/>
          <p:cNvSpPr>
            <a:spLocks noGrp="1"/>
          </p:cNvSpPr>
          <p:nvPr>
            <p:ph idx="1"/>
          </p:nvPr>
        </p:nvSpPr>
        <p:spPr/>
        <p:txBody>
          <a:bodyPr>
            <a:normAutofit/>
          </a:bodyPr>
          <a:lstStyle/>
          <a:p>
            <a:r>
              <a:rPr lang="en-US" sz="2800" dirty="0" smtClean="0"/>
              <a:t>Syndesmosis injury or instability</a:t>
            </a:r>
            <a:endParaRPr lang="en-US" sz="2800" dirty="0"/>
          </a:p>
        </p:txBody>
      </p:sp>
    </p:spTree>
    <p:extLst>
      <p:ext uri="{BB962C8B-B14F-4D97-AF65-F5344CB8AC3E}">
        <p14:creationId xmlns:p14="http://schemas.microsoft.com/office/powerpoint/2010/main" val="3950879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Q3</a:t>
            </a:r>
            <a:endParaRPr lang="en-US" dirty="0"/>
          </a:p>
        </p:txBody>
      </p:sp>
      <p:sp>
        <p:nvSpPr>
          <p:cNvPr id="3" name="Content Placeholder 2"/>
          <p:cNvSpPr>
            <a:spLocks noGrp="1"/>
          </p:cNvSpPr>
          <p:nvPr>
            <p:ph idx="1"/>
          </p:nvPr>
        </p:nvSpPr>
        <p:spPr/>
        <p:txBody>
          <a:bodyPr>
            <a:normAutofit/>
          </a:bodyPr>
          <a:lstStyle/>
          <a:p>
            <a:r>
              <a:rPr lang="en-US" sz="2800" dirty="0" smtClean="0"/>
              <a:t>Name 2 clinical tests you may want to perform? ( 2 marks)</a:t>
            </a:r>
            <a:endParaRPr lang="en-US" sz="2800" dirty="0"/>
          </a:p>
        </p:txBody>
      </p:sp>
    </p:spTree>
    <p:extLst>
      <p:ext uri="{BB962C8B-B14F-4D97-AF65-F5344CB8AC3E}">
        <p14:creationId xmlns:p14="http://schemas.microsoft.com/office/powerpoint/2010/main" val="1526475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Q3</a:t>
            </a:r>
            <a:endParaRPr lang="en-US" dirty="0"/>
          </a:p>
        </p:txBody>
      </p:sp>
      <p:sp>
        <p:nvSpPr>
          <p:cNvPr id="3" name="Content Placeholder 2"/>
          <p:cNvSpPr>
            <a:spLocks noGrp="1"/>
          </p:cNvSpPr>
          <p:nvPr>
            <p:ph idx="1"/>
          </p:nvPr>
        </p:nvSpPr>
        <p:spPr/>
        <p:txBody>
          <a:bodyPr/>
          <a:lstStyle/>
          <a:p>
            <a:r>
              <a:rPr lang="en-US" sz="2800" dirty="0" err="1" smtClean="0"/>
              <a:t>Midcalf</a:t>
            </a:r>
            <a:r>
              <a:rPr lang="en-US" sz="2800" dirty="0" smtClean="0"/>
              <a:t> squeeze test (Hopkin’s test)</a:t>
            </a:r>
          </a:p>
          <a:p>
            <a:pPr fontAlgn="base">
              <a:buFont typeface="Arial" panose="020B0604020202020204" pitchFamily="34" charset="0"/>
              <a:buChar char="•"/>
            </a:pPr>
            <a:r>
              <a:rPr lang="en-US" dirty="0">
                <a:solidFill>
                  <a:srgbClr val="000000"/>
                </a:solidFill>
                <a:latin typeface="Arial" panose="020B0604020202020204" pitchFamily="34" charset="0"/>
              </a:rPr>
              <a:t>compression of tibia and fibula at</a:t>
            </a:r>
            <a:r>
              <a:rPr lang="en-US" dirty="0">
                <a:solidFill>
                  <a:srgbClr val="0000CC"/>
                </a:solidFill>
                <a:latin typeface="Arial" panose="020B0604020202020204" pitchFamily="34" charset="0"/>
              </a:rPr>
              <a:t> </a:t>
            </a:r>
            <a:r>
              <a:rPr lang="en-US" dirty="0" err="1">
                <a:solidFill>
                  <a:srgbClr val="0000CC"/>
                </a:solidFill>
                <a:latin typeface="Arial" panose="020B0604020202020204" pitchFamily="34" charset="0"/>
              </a:rPr>
              <a:t>midcalf</a:t>
            </a:r>
            <a:r>
              <a:rPr lang="en-US" dirty="0">
                <a:solidFill>
                  <a:srgbClr val="0000CC"/>
                </a:solidFill>
                <a:latin typeface="Arial" panose="020B0604020202020204" pitchFamily="34" charset="0"/>
              </a:rPr>
              <a:t> level</a:t>
            </a:r>
            <a:r>
              <a:rPr lang="en-US" dirty="0">
                <a:solidFill>
                  <a:srgbClr val="000000"/>
                </a:solidFill>
                <a:latin typeface="Arial" panose="020B0604020202020204" pitchFamily="34" charset="0"/>
              </a:rPr>
              <a:t> causes pain at syndesmosis</a:t>
            </a:r>
          </a:p>
          <a:p>
            <a:pPr marL="0" indent="0">
              <a:buNone/>
            </a:pPr>
            <a:endParaRPr lang="en-US" dirty="0"/>
          </a:p>
          <a:p>
            <a:r>
              <a:rPr lang="en-US" sz="2800" dirty="0" smtClean="0"/>
              <a:t>External rotation stress test</a:t>
            </a:r>
          </a:p>
          <a:p>
            <a:pPr fontAlgn="base">
              <a:buFont typeface="Arial" panose="020B0604020202020204" pitchFamily="34" charset="0"/>
              <a:buChar char="•"/>
            </a:pPr>
            <a:r>
              <a:rPr lang="en-US" dirty="0">
                <a:solidFill>
                  <a:srgbClr val="000000"/>
                </a:solidFill>
                <a:latin typeface="Arial" panose="020B0604020202020204" pitchFamily="34" charset="0"/>
              </a:rPr>
              <a:t>pain over syndesmosis is elicited with external rotation/dorsiflexion of the foot with knee and hip flexed to 90 degrees</a:t>
            </a:r>
          </a:p>
          <a:p>
            <a:pPr marL="0" indent="0">
              <a:buNone/>
            </a:pPr>
            <a:endParaRPr lang="en-US" dirty="0"/>
          </a:p>
        </p:txBody>
      </p:sp>
    </p:spTree>
    <p:extLst>
      <p:ext uri="{BB962C8B-B14F-4D97-AF65-F5344CB8AC3E}">
        <p14:creationId xmlns:p14="http://schemas.microsoft.com/office/powerpoint/2010/main" val="3928417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Q3</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1761" y="2060575"/>
            <a:ext cx="3738891" cy="4195763"/>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00967" y="2055813"/>
            <a:ext cx="4303204" cy="4200525"/>
          </a:xfrm>
        </p:spPr>
      </p:pic>
    </p:spTree>
    <p:extLst>
      <p:ext uri="{BB962C8B-B14F-4D97-AF65-F5344CB8AC3E}">
        <p14:creationId xmlns:p14="http://schemas.microsoft.com/office/powerpoint/2010/main" val="294530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Q4</a:t>
            </a:r>
            <a:endParaRPr lang="en-US" dirty="0"/>
          </a:p>
        </p:txBody>
      </p:sp>
      <p:sp>
        <p:nvSpPr>
          <p:cNvPr id="3" name="Content Placeholder 2"/>
          <p:cNvSpPr>
            <a:spLocks noGrp="1"/>
          </p:cNvSpPr>
          <p:nvPr>
            <p:ph idx="1"/>
          </p:nvPr>
        </p:nvSpPr>
        <p:spPr/>
        <p:txBody>
          <a:bodyPr>
            <a:normAutofit/>
          </a:bodyPr>
          <a:lstStyle/>
          <a:p>
            <a:r>
              <a:rPr lang="en-US" sz="2800" dirty="0"/>
              <a:t>What other view of the left ankle you may </a:t>
            </a:r>
            <a:r>
              <a:rPr lang="en-US" sz="2800" dirty="0" smtClean="0"/>
              <a:t>order? ( 1 mark)</a:t>
            </a:r>
            <a:endParaRPr lang="en-US" sz="2800" dirty="0"/>
          </a:p>
        </p:txBody>
      </p:sp>
    </p:spTree>
    <p:extLst>
      <p:ext uri="{BB962C8B-B14F-4D97-AF65-F5344CB8AC3E}">
        <p14:creationId xmlns:p14="http://schemas.microsoft.com/office/powerpoint/2010/main" val="685258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Q4</a:t>
            </a:r>
            <a:endParaRPr lang="en-US" dirty="0"/>
          </a:p>
        </p:txBody>
      </p:sp>
      <p:sp>
        <p:nvSpPr>
          <p:cNvPr id="3" name="Content Placeholder 2"/>
          <p:cNvSpPr>
            <a:spLocks noGrp="1"/>
          </p:cNvSpPr>
          <p:nvPr>
            <p:ph idx="1"/>
          </p:nvPr>
        </p:nvSpPr>
        <p:spPr/>
        <p:txBody>
          <a:bodyPr/>
          <a:lstStyle/>
          <a:p>
            <a:r>
              <a:rPr lang="en-US" sz="2800" dirty="0"/>
              <a:t>External rotation stress </a:t>
            </a:r>
            <a:r>
              <a:rPr lang="en-US" sz="2800" dirty="0" smtClean="0"/>
              <a:t>view</a:t>
            </a:r>
          </a:p>
          <a:p>
            <a:endParaRPr lang="en-US" sz="2800" dirty="0" smtClean="0"/>
          </a:p>
          <a:p>
            <a:pPr marL="0" indent="0">
              <a:buNone/>
            </a:pPr>
            <a:r>
              <a:rPr lang="en-US" sz="2800" dirty="0"/>
              <a:t>O</a:t>
            </a:r>
            <a:r>
              <a:rPr lang="en-US" sz="2800" dirty="0" smtClean="0"/>
              <a:t>r </a:t>
            </a:r>
          </a:p>
          <a:p>
            <a:pPr marL="0" indent="0">
              <a:buNone/>
            </a:pPr>
            <a:endParaRPr lang="en-US" sz="2800" dirty="0" smtClean="0"/>
          </a:p>
          <a:p>
            <a:r>
              <a:rPr lang="en-US" sz="2800" dirty="0"/>
              <a:t>W</a:t>
            </a:r>
            <a:r>
              <a:rPr lang="en-US" sz="2800" dirty="0" smtClean="0"/>
              <a:t>eight </a:t>
            </a:r>
            <a:r>
              <a:rPr lang="en-US" sz="2800" dirty="0"/>
              <a:t>bearing mortise view</a:t>
            </a:r>
          </a:p>
          <a:p>
            <a:endParaRPr lang="en-US" dirty="0"/>
          </a:p>
        </p:txBody>
      </p:sp>
    </p:spTree>
    <p:extLst>
      <p:ext uri="{BB962C8B-B14F-4D97-AF65-F5344CB8AC3E}">
        <p14:creationId xmlns:p14="http://schemas.microsoft.com/office/powerpoint/2010/main" val="4026624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Q5</a:t>
            </a:r>
            <a:endParaRPr lang="en-US" dirty="0"/>
          </a:p>
        </p:txBody>
      </p:sp>
      <p:sp>
        <p:nvSpPr>
          <p:cNvPr id="3" name="Content Placeholder 2"/>
          <p:cNvSpPr>
            <a:spLocks noGrp="1"/>
          </p:cNvSpPr>
          <p:nvPr>
            <p:ph idx="1"/>
          </p:nvPr>
        </p:nvSpPr>
        <p:spPr/>
        <p:txBody>
          <a:bodyPr>
            <a:normAutofit/>
          </a:bodyPr>
          <a:lstStyle/>
          <a:p>
            <a:r>
              <a:rPr lang="en-US" sz="2800" dirty="0"/>
              <a:t>Radiography of what other region you may also want to take</a:t>
            </a:r>
            <a:r>
              <a:rPr lang="en-US" sz="2800" dirty="0" smtClean="0"/>
              <a:t>? ( 1 mark)</a:t>
            </a:r>
            <a:endParaRPr lang="en-US" sz="2800" dirty="0"/>
          </a:p>
        </p:txBody>
      </p:sp>
    </p:spTree>
    <p:extLst>
      <p:ext uri="{BB962C8B-B14F-4D97-AF65-F5344CB8AC3E}">
        <p14:creationId xmlns:p14="http://schemas.microsoft.com/office/powerpoint/2010/main" val="3758967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Q5</a:t>
            </a:r>
            <a:endParaRPr lang="en-US" dirty="0"/>
          </a:p>
        </p:txBody>
      </p:sp>
      <p:sp>
        <p:nvSpPr>
          <p:cNvPr id="3" name="Content Placeholder 2"/>
          <p:cNvSpPr>
            <a:spLocks noGrp="1"/>
          </p:cNvSpPr>
          <p:nvPr>
            <p:ph idx="1"/>
          </p:nvPr>
        </p:nvSpPr>
        <p:spPr/>
        <p:txBody>
          <a:bodyPr>
            <a:normAutofit/>
          </a:bodyPr>
          <a:lstStyle/>
          <a:p>
            <a:r>
              <a:rPr lang="en-US" sz="2800" dirty="0" smtClean="0"/>
              <a:t>Whole left lower leg / whole left tibia and fibula</a:t>
            </a:r>
            <a:endParaRPr lang="en-US" sz="2800" dirty="0"/>
          </a:p>
        </p:txBody>
      </p:sp>
    </p:spTree>
    <p:extLst>
      <p:ext uri="{BB962C8B-B14F-4D97-AF65-F5344CB8AC3E}">
        <p14:creationId xmlns:p14="http://schemas.microsoft.com/office/powerpoint/2010/main" val="372925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Q6</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43584" y="1389888"/>
            <a:ext cx="3538729" cy="5468112"/>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06968" y="1389888"/>
            <a:ext cx="3943866" cy="5468112"/>
          </a:xfrm>
        </p:spPr>
      </p:pic>
    </p:spTree>
    <p:extLst>
      <p:ext uri="{BB962C8B-B14F-4D97-AF65-F5344CB8AC3E}">
        <p14:creationId xmlns:p14="http://schemas.microsoft.com/office/powerpoint/2010/main" val="1455588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Q6</a:t>
            </a:r>
            <a:endParaRPr lang="en-US" dirty="0"/>
          </a:p>
        </p:txBody>
      </p:sp>
      <p:sp>
        <p:nvSpPr>
          <p:cNvPr id="5" name="Content Placeholder 4"/>
          <p:cNvSpPr>
            <a:spLocks noGrp="1"/>
          </p:cNvSpPr>
          <p:nvPr>
            <p:ph idx="1"/>
          </p:nvPr>
        </p:nvSpPr>
        <p:spPr/>
        <p:txBody>
          <a:bodyPr>
            <a:normAutofit/>
          </a:bodyPr>
          <a:lstStyle/>
          <a:p>
            <a:r>
              <a:rPr lang="en-US" sz="2800" dirty="0"/>
              <a:t>What is the name of this kind of fracture</a:t>
            </a:r>
            <a:r>
              <a:rPr lang="en-US" sz="2800" dirty="0" smtClean="0"/>
              <a:t>? (1mark)</a:t>
            </a:r>
            <a:endParaRPr lang="en-US" sz="2800" dirty="0"/>
          </a:p>
        </p:txBody>
      </p:sp>
    </p:spTree>
    <p:extLst>
      <p:ext uri="{BB962C8B-B14F-4D97-AF65-F5344CB8AC3E}">
        <p14:creationId xmlns:p14="http://schemas.microsoft.com/office/powerpoint/2010/main" val="3009157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normAutofit/>
          </a:bodyPr>
          <a:lstStyle/>
          <a:p>
            <a:r>
              <a:rPr lang="en-CA" sz="2400" dirty="0"/>
              <a:t>30 year old lady</a:t>
            </a:r>
          </a:p>
          <a:p>
            <a:r>
              <a:rPr lang="en-CA" sz="2400" dirty="0"/>
              <a:t>Requested by a friend to binge drink in order to exchange for a loan</a:t>
            </a:r>
          </a:p>
          <a:p>
            <a:r>
              <a:rPr lang="en-CA" sz="2400" dirty="0"/>
              <a:t>1 bottle of whisky, 1 bottle of champagne, and red wine</a:t>
            </a:r>
          </a:p>
          <a:p>
            <a:r>
              <a:rPr lang="en-CA" sz="2400" dirty="0"/>
              <a:t>Vomited multiple times</a:t>
            </a:r>
          </a:p>
          <a:p>
            <a:r>
              <a:rPr lang="en-CA" sz="2400" dirty="0"/>
              <a:t>Called 999 by 7 year old son</a:t>
            </a:r>
          </a:p>
          <a:p>
            <a:r>
              <a:rPr lang="en-CA" sz="2400" dirty="0"/>
              <a:t>In cubicle, too drunk and weak to provide </a:t>
            </a:r>
            <a:r>
              <a:rPr lang="en-CA" sz="2400" dirty="0" smtClean="0"/>
              <a:t>history</a:t>
            </a:r>
            <a:endParaRPr lang="en-CA" sz="2400" dirty="0"/>
          </a:p>
        </p:txBody>
      </p:sp>
    </p:spTree>
    <p:extLst>
      <p:ext uri="{BB962C8B-B14F-4D97-AF65-F5344CB8AC3E}">
        <p14:creationId xmlns:p14="http://schemas.microsoft.com/office/powerpoint/2010/main" val="2517509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Q6</a:t>
            </a:r>
            <a:endParaRPr lang="en-US" dirty="0"/>
          </a:p>
        </p:txBody>
      </p:sp>
      <p:sp>
        <p:nvSpPr>
          <p:cNvPr id="3" name="Content Placeholder 2"/>
          <p:cNvSpPr>
            <a:spLocks noGrp="1"/>
          </p:cNvSpPr>
          <p:nvPr>
            <p:ph idx="1"/>
          </p:nvPr>
        </p:nvSpPr>
        <p:spPr/>
        <p:txBody>
          <a:bodyPr>
            <a:normAutofit/>
          </a:bodyPr>
          <a:lstStyle/>
          <a:p>
            <a:r>
              <a:rPr lang="en-US" sz="2800" dirty="0" smtClean="0"/>
              <a:t>Maisonneuve fracture of left lower leg </a:t>
            </a:r>
          </a:p>
          <a:p>
            <a:pPr>
              <a:buFont typeface="Arial" panose="020B0604020202020204" pitchFamily="34" charset="0"/>
              <a:buChar char="•"/>
            </a:pPr>
            <a:r>
              <a:rPr lang="en-US" sz="1800" b="1" dirty="0"/>
              <a:t>Maisonneuve fracture</a:t>
            </a:r>
            <a:r>
              <a:rPr lang="en-US" sz="1800" dirty="0"/>
              <a:t> is the combination of a spiral fracture of the proximal </a:t>
            </a:r>
            <a:r>
              <a:rPr lang="en-US" sz="1800" dirty="0">
                <a:hlinkClick r:id="rId2"/>
              </a:rPr>
              <a:t>fibula</a:t>
            </a:r>
            <a:r>
              <a:rPr lang="en-US" sz="1800" dirty="0"/>
              <a:t> and unstable ankle injury which could manifest radiographically by widening of the ankle joint due to distal </a:t>
            </a:r>
            <a:r>
              <a:rPr lang="en-US" sz="1800" dirty="0">
                <a:hlinkClick r:id="rId3"/>
              </a:rPr>
              <a:t>tibiofibular syndesmosis</a:t>
            </a:r>
            <a:r>
              <a:rPr lang="en-US" sz="1800" dirty="0"/>
              <a:t> and/or </a:t>
            </a:r>
            <a:r>
              <a:rPr lang="en-US" sz="1800" dirty="0">
                <a:hlinkClick r:id="rId4"/>
              </a:rPr>
              <a:t>deltoid ligament</a:t>
            </a:r>
            <a:r>
              <a:rPr lang="en-US" sz="1800" dirty="0"/>
              <a:t> disruption, or fracture of the medial malleolus.</a:t>
            </a:r>
          </a:p>
        </p:txBody>
      </p:sp>
    </p:spTree>
    <p:extLst>
      <p:ext uri="{BB962C8B-B14F-4D97-AF65-F5344CB8AC3E}">
        <p14:creationId xmlns:p14="http://schemas.microsoft.com/office/powerpoint/2010/main" val="2461614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Q7</a:t>
            </a:r>
            <a:endParaRPr lang="en-US" dirty="0"/>
          </a:p>
        </p:txBody>
      </p:sp>
      <p:sp>
        <p:nvSpPr>
          <p:cNvPr id="3" name="Content Placeholder 2"/>
          <p:cNvSpPr>
            <a:spLocks noGrp="1"/>
          </p:cNvSpPr>
          <p:nvPr>
            <p:ph idx="1"/>
          </p:nvPr>
        </p:nvSpPr>
        <p:spPr/>
        <p:txBody>
          <a:bodyPr>
            <a:normAutofit/>
          </a:bodyPr>
          <a:lstStyle/>
          <a:p>
            <a:r>
              <a:rPr lang="en-US" sz="2800" dirty="0" smtClean="0"/>
              <a:t>CT scan of left lower leg was performed. Describe the CT findings. (1 mark)</a:t>
            </a:r>
            <a:endParaRPr lang="en-US" sz="2800" dirty="0"/>
          </a:p>
        </p:txBody>
      </p:sp>
    </p:spTree>
    <p:extLst>
      <p:ext uri="{BB962C8B-B14F-4D97-AF65-F5344CB8AC3E}">
        <p14:creationId xmlns:p14="http://schemas.microsoft.com/office/powerpoint/2010/main" val="3871921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Q7</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2785" y="1417320"/>
            <a:ext cx="5126304" cy="5440679"/>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52306" y="1417321"/>
            <a:ext cx="5046758" cy="5440678"/>
          </a:xfrm>
        </p:spPr>
      </p:pic>
    </p:spTree>
    <p:extLst>
      <p:ext uri="{BB962C8B-B14F-4D97-AF65-F5344CB8AC3E}">
        <p14:creationId xmlns:p14="http://schemas.microsoft.com/office/powerpoint/2010/main" val="2360808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2 Q7</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98848" y="0"/>
            <a:ext cx="3136392" cy="6858000"/>
          </a:xfrm>
        </p:spPr>
      </p:pic>
    </p:spTree>
    <p:extLst>
      <p:ext uri="{BB962C8B-B14F-4D97-AF65-F5344CB8AC3E}">
        <p14:creationId xmlns:p14="http://schemas.microsoft.com/office/powerpoint/2010/main" val="2501176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Q7</a:t>
            </a:r>
            <a:endParaRPr lang="en-US" dirty="0"/>
          </a:p>
        </p:txBody>
      </p:sp>
      <p:sp>
        <p:nvSpPr>
          <p:cNvPr id="3" name="Content Placeholder 2"/>
          <p:cNvSpPr>
            <a:spLocks noGrp="1"/>
          </p:cNvSpPr>
          <p:nvPr>
            <p:ph idx="1"/>
          </p:nvPr>
        </p:nvSpPr>
        <p:spPr/>
        <p:txBody>
          <a:bodyPr>
            <a:normAutofit/>
          </a:bodyPr>
          <a:lstStyle/>
          <a:p>
            <a:r>
              <a:rPr lang="en-US" sz="2800" dirty="0" smtClean="0"/>
              <a:t>Fracture of proximal fibula</a:t>
            </a:r>
          </a:p>
          <a:p>
            <a:endParaRPr lang="en-US" sz="2800" dirty="0" smtClean="0"/>
          </a:p>
          <a:p>
            <a:r>
              <a:rPr lang="en-US" sz="2800" dirty="0" smtClean="0"/>
              <a:t>Fracture of anterolateral tubercle of tibia</a:t>
            </a:r>
          </a:p>
          <a:p>
            <a:endParaRPr lang="en-US" sz="2800" dirty="0" smtClean="0"/>
          </a:p>
          <a:p>
            <a:r>
              <a:rPr lang="en-US" sz="2800" dirty="0" smtClean="0"/>
              <a:t>Fracture of posterior tubercle of tibia</a:t>
            </a:r>
            <a:endParaRPr lang="en-US" sz="2800" dirty="0"/>
          </a:p>
        </p:txBody>
      </p:sp>
    </p:spTree>
    <p:extLst>
      <p:ext uri="{BB962C8B-B14F-4D97-AF65-F5344CB8AC3E}">
        <p14:creationId xmlns:p14="http://schemas.microsoft.com/office/powerpoint/2010/main" val="2076747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Q8</a:t>
            </a:r>
            <a:endParaRPr lang="en-US" dirty="0"/>
          </a:p>
        </p:txBody>
      </p:sp>
      <p:sp>
        <p:nvSpPr>
          <p:cNvPr id="3" name="Content Placeholder 2"/>
          <p:cNvSpPr>
            <a:spLocks noGrp="1"/>
          </p:cNvSpPr>
          <p:nvPr>
            <p:ph idx="1"/>
          </p:nvPr>
        </p:nvSpPr>
        <p:spPr/>
        <p:txBody>
          <a:bodyPr>
            <a:normAutofit/>
          </a:bodyPr>
          <a:lstStyle/>
          <a:p>
            <a:r>
              <a:rPr lang="en-US" sz="2800" dirty="0"/>
              <a:t>Name the 2 important ligaments that were injured according to the CT </a:t>
            </a:r>
            <a:r>
              <a:rPr lang="en-US" sz="2800" dirty="0" smtClean="0"/>
              <a:t>findings. ( 2 marks)</a:t>
            </a:r>
            <a:endParaRPr lang="en-US" sz="2800" dirty="0"/>
          </a:p>
        </p:txBody>
      </p:sp>
    </p:spTree>
    <p:extLst>
      <p:ext uri="{BB962C8B-B14F-4D97-AF65-F5344CB8AC3E}">
        <p14:creationId xmlns:p14="http://schemas.microsoft.com/office/powerpoint/2010/main" val="3219023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Q8</a:t>
            </a:r>
            <a:endParaRPr lang="en-US" dirty="0"/>
          </a:p>
        </p:txBody>
      </p:sp>
      <p:sp>
        <p:nvSpPr>
          <p:cNvPr id="3" name="Content Placeholder 2"/>
          <p:cNvSpPr>
            <a:spLocks noGrp="1"/>
          </p:cNvSpPr>
          <p:nvPr>
            <p:ph idx="1"/>
          </p:nvPr>
        </p:nvSpPr>
        <p:spPr/>
        <p:txBody>
          <a:bodyPr/>
          <a:lstStyle/>
          <a:p>
            <a:r>
              <a:rPr lang="en-US" sz="2800" dirty="0"/>
              <a:t>Anterior inferior tibiofibular </a:t>
            </a:r>
            <a:r>
              <a:rPr lang="en-US" sz="2800" dirty="0" smtClean="0"/>
              <a:t>ligament</a:t>
            </a:r>
            <a:endParaRPr lang="en-US" sz="2800" dirty="0"/>
          </a:p>
          <a:p>
            <a:endParaRPr lang="en-US" sz="2800" dirty="0" smtClean="0"/>
          </a:p>
          <a:p>
            <a:r>
              <a:rPr lang="en-US" sz="2800" dirty="0" smtClean="0"/>
              <a:t>posterior </a:t>
            </a:r>
            <a:r>
              <a:rPr lang="en-US" sz="2800" dirty="0"/>
              <a:t>inferior tibiofibular </a:t>
            </a:r>
            <a:r>
              <a:rPr lang="en-US" sz="2800" dirty="0" smtClean="0"/>
              <a:t>ligament / transverse tibiofibular ligament </a:t>
            </a:r>
            <a:endParaRPr lang="en-US" sz="2800" dirty="0"/>
          </a:p>
          <a:p>
            <a:endParaRPr lang="en-US" dirty="0"/>
          </a:p>
        </p:txBody>
      </p:sp>
    </p:spTree>
    <p:extLst>
      <p:ext uri="{BB962C8B-B14F-4D97-AF65-F5344CB8AC3E}">
        <p14:creationId xmlns:p14="http://schemas.microsoft.com/office/powerpoint/2010/main" val="3734606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Q8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1289304"/>
            <a:ext cx="9098279" cy="5404104"/>
          </a:xfrm>
        </p:spPr>
      </p:pic>
    </p:spTree>
    <p:extLst>
      <p:ext uri="{BB962C8B-B14F-4D97-AF65-F5344CB8AC3E}">
        <p14:creationId xmlns:p14="http://schemas.microsoft.com/office/powerpoint/2010/main" val="1679338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lstStyle/>
          <a:p>
            <a:r>
              <a:rPr lang="en-US" sz="2400" dirty="0" smtClean="0"/>
              <a:t>Male 84</a:t>
            </a:r>
          </a:p>
          <a:p>
            <a:r>
              <a:rPr lang="en-US" sz="2400" dirty="0" err="1" smtClean="0"/>
              <a:t>Hx</a:t>
            </a:r>
            <a:r>
              <a:rPr lang="en-US" sz="2400" dirty="0" smtClean="0"/>
              <a:t> of HT</a:t>
            </a:r>
          </a:p>
          <a:p>
            <a:r>
              <a:rPr lang="en-US" sz="2400" dirty="0" smtClean="0"/>
              <a:t>Accidentally fell backward in HK Stadium, down 2-3 steps of stairs</a:t>
            </a:r>
          </a:p>
          <a:p>
            <a:r>
              <a:rPr lang="en-US" sz="2400" dirty="0" smtClean="0"/>
              <a:t>On arrival, E1V1M5, BP 134/84mmHg P86/min, RR18/min, SpO2 100%</a:t>
            </a:r>
          </a:p>
          <a:p>
            <a:r>
              <a:rPr lang="en-US" sz="2400" dirty="0" smtClean="0"/>
              <a:t>Pupils 4mm equal sluggish response to light</a:t>
            </a:r>
          </a:p>
          <a:p>
            <a:r>
              <a:rPr lang="en-US" sz="2400" dirty="0" smtClean="0"/>
              <a:t>Large hematoma with wound over posterior scalp</a:t>
            </a:r>
          </a:p>
          <a:p>
            <a:r>
              <a:rPr lang="en-US" sz="2400" dirty="0" smtClean="0"/>
              <a:t>CT brain was performed</a:t>
            </a:r>
          </a:p>
          <a:p>
            <a:pPr marL="0" indent="0">
              <a:buNone/>
            </a:pPr>
            <a:endParaRPr lang="en-US" dirty="0" smtClean="0"/>
          </a:p>
          <a:p>
            <a:endParaRPr lang="en-US" dirty="0"/>
          </a:p>
        </p:txBody>
      </p:sp>
    </p:spTree>
    <p:extLst>
      <p:ext uri="{BB962C8B-B14F-4D97-AF65-F5344CB8AC3E}">
        <p14:creationId xmlns:p14="http://schemas.microsoft.com/office/powerpoint/2010/main" val="1998004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3325" y="2060575"/>
            <a:ext cx="4195763" cy="41957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52306" y="2055813"/>
            <a:ext cx="4200525" cy="4200525"/>
          </a:xfrm>
        </p:spPr>
      </p:pic>
    </p:spTree>
    <p:extLst>
      <p:ext uri="{BB962C8B-B14F-4D97-AF65-F5344CB8AC3E}">
        <p14:creationId xmlns:p14="http://schemas.microsoft.com/office/powerpoint/2010/main" val="4030510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CA" sz="2400" dirty="0" smtClean="0"/>
              <a:t>BP </a:t>
            </a:r>
            <a:r>
              <a:rPr lang="en-CA" sz="2400" dirty="0"/>
              <a:t>stable</a:t>
            </a:r>
          </a:p>
          <a:p>
            <a:r>
              <a:rPr lang="en-CA" sz="2400" dirty="0"/>
              <a:t>Pulse 103</a:t>
            </a:r>
          </a:p>
          <a:p>
            <a:r>
              <a:rPr lang="en-CA" sz="2400" dirty="0"/>
              <a:t>E3V3M5</a:t>
            </a:r>
          </a:p>
          <a:p>
            <a:r>
              <a:rPr lang="en-CA" sz="2400" dirty="0" smtClean="0"/>
              <a:t>Afebrile</a:t>
            </a:r>
            <a:endParaRPr lang="en-CA" sz="2400" dirty="0"/>
          </a:p>
          <a:p>
            <a:r>
              <a:rPr lang="en-CA" sz="2400" dirty="0"/>
              <a:t>Alcohol smell</a:t>
            </a:r>
          </a:p>
          <a:p>
            <a:r>
              <a:rPr lang="en-CA" sz="2400" dirty="0"/>
              <a:t>Chest clear</a:t>
            </a:r>
          </a:p>
          <a:p>
            <a:r>
              <a:rPr lang="en-CA" sz="2400" dirty="0"/>
              <a:t>Abdomen soft and </a:t>
            </a:r>
            <a:r>
              <a:rPr lang="en-CA" sz="2400" dirty="0" err="1" smtClean="0"/>
              <a:t>nontender</a:t>
            </a:r>
            <a:endParaRPr lang="en-CA" sz="2400" dirty="0" smtClean="0"/>
          </a:p>
          <a:p>
            <a:r>
              <a:rPr lang="en-CA" sz="2400" dirty="0" smtClean="0"/>
              <a:t>An ECG was taken</a:t>
            </a:r>
            <a:endParaRPr lang="en-CA" sz="2400" dirty="0"/>
          </a:p>
          <a:p>
            <a:endParaRPr lang="en-US" dirty="0"/>
          </a:p>
        </p:txBody>
      </p:sp>
    </p:spTree>
    <p:extLst>
      <p:ext uri="{BB962C8B-B14F-4D97-AF65-F5344CB8AC3E}">
        <p14:creationId xmlns:p14="http://schemas.microsoft.com/office/powerpoint/2010/main" val="3979062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3325" y="2060575"/>
            <a:ext cx="4195763" cy="4195763"/>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52306" y="2055813"/>
            <a:ext cx="4200525" cy="4200525"/>
          </a:xfrm>
        </p:spPr>
      </p:pic>
    </p:spTree>
    <p:extLst>
      <p:ext uri="{BB962C8B-B14F-4D97-AF65-F5344CB8AC3E}">
        <p14:creationId xmlns:p14="http://schemas.microsoft.com/office/powerpoint/2010/main" val="1871845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3325" y="2060575"/>
            <a:ext cx="4195763" cy="41957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52306" y="2055813"/>
            <a:ext cx="4200525" cy="4200525"/>
          </a:xfrm>
        </p:spPr>
      </p:pic>
    </p:spTree>
    <p:extLst>
      <p:ext uri="{BB962C8B-B14F-4D97-AF65-F5344CB8AC3E}">
        <p14:creationId xmlns:p14="http://schemas.microsoft.com/office/powerpoint/2010/main" val="2021337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Q1</a:t>
            </a:r>
            <a:endParaRPr lang="en-US" dirty="0"/>
          </a:p>
        </p:txBody>
      </p:sp>
      <p:sp>
        <p:nvSpPr>
          <p:cNvPr id="3" name="Content Placeholder 2"/>
          <p:cNvSpPr>
            <a:spLocks noGrp="1"/>
          </p:cNvSpPr>
          <p:nvPr>
            <p:ph idx="1"/>
          </p:nvPr>
        </p:nvSpPr>
        <p:spPr/>
        <p:txBody>
          <a:bodyPr>
            <a:normAutofit/>
          </a:bodyPr>
          <a:lstStyle/>
          <a:p>
            <a:r>
              <a:rPr lang="en-US" sz="2800" dirty="0" smtClean="0"/>
              <a:t>Give 4 significant CT findings. (4 marks)</a:t>
            </a:r>
            <a:endParaRPr lang="en-US" sz="2800" dirty="0"/>
          </a:p>
        </p:txBody>
      </p:sp>
    </p:spTree>
    <p:extLst>
      <p:ext uri="{BB962C8B-B14F-4D97-AF65-F5344CB8AC3E}">
        <p14:creationId xmlns:p14="http://schemas.microsoft.com/office/powerpoint/2010/main" val="3967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Q1</a:t>
            </a:r>
            <a:endParaRPr lang="en-US" dirty="0"/>
          </a:p>
        </p:txBody>
      </p:sp>
      <p:sp>
        <p:nvSpPr>
          <p:cNvPr id="3" name="Content Placeholder 2"/>
          <p:cNvSpPr>
            <a:spLocks noGrp="1"/>
          </p:cNvSpPr>
          <p:nvPr>
            <p:ph idx="1"/>
          </p:nvPr>
        </p:nvSpPr>
        <p:spPr>
          <a:xfrm>
            <a:off x="1103312" y="1344168"/>
            <a:ext cx="8946541" cy="4904231"/>
          </a:xfrm>
        </p:spPr>
        <p:txBody>
          <a:bodyPr>
            <a:normAutofit/>
          </a:bodyPr>
          <a:lstStyle/>
          <a:p>
            <a:pPr marL="0" indent="0">
              <a:buNone/>
            </a:pPr>
            <a:r>
              <a:rPr lang="en-US" sz="2400" dirty="0" smtClean="0"/>
              <a:t>Any 4 of below: </a:t>
            </a:r>
          </a:p>
          <a:p>
            <a:pPr>
              <a:buFontTx/>
              <a:buChar char="-"/>
            </a:pPr>
            <a:r>
              <a:rPr lang="en-US" sz="2400" dirty="0" smtClean="0"/>
              <a:t>Traumatic SAH</a:t>
            </a:r>
          </a:p>
          <a:p>
            <a:pPr>
              <a:buFontTx/>
              <a:buChar char="-"/>
            </a:pPr>
            <a:r>
              <a:rPr lang="en-US" sz="2400" dirty="0" smtClean="0"/>
              <a:t>Traumatic SDH</a:t>
            </a:r>
          </a:p>
          <a:p>
            <a:pPr>
              <a:buFontTx/>
              <a:buChar char="-"/>
            </a:pPr>
            <a:r>
              <a:rPr lang="en-US" sz="2400" dirty="0" smtClean="0"/>
              <a:t>Depressed skull fracture</a:t>
            </a:r>
          </a:p>
          <a:p>
            <a:pPr>
              <a:buFontTx/>
              <a:buChar char="-"/>
            </a:pPr>
            <a:r>
              <a:rPr lang="en-US" sz="2400" dirty="0" smtClean="0"/>
              <a:t>Cerebral contusion</a:t>
            </a:r>
          </a:p>
          <a:p>
            <a:pPr>
              <a:buFontTx/>
              <a:buChar char="-"/>
            </a:pPr>
            <a:r>
              <a:rPr lang="en-US" sz="2400" dirty="0" smtClean="0"/>
              <a:t>Intracranial foreign body</a:t>
            </a:r>
          </a:p>
          <a:p>
            <a:pPr>
              <a:buFontTx/>
              <a:buChar char="-"/>
            </a:pPr>
            <a:r>
              <a:rPr lang="en-US" sz="2400" dirty="0" err="1" smtClean="0"/>
              <a:t>Pneumocephaly</a:t>
            </a:r>
            <a:endParaRPr lang="en-US" sz="2400" dirty="0" smtClean="0"/>
          </a:p>
          <a:p>
            <a:pPr>
              <a:buFontTx/>
              <a:buChar char="-"/>
            </a:pPr>
            <a:r>
              <a:rPr lang="en-US" sz="2400" dirty="0" smtClean="0"/>
              <a:t>Cerebral edema / mid-line shift</a:t>
            </a:r>
          </a:p>
          <a:p>
            <a:pPr>
              <a:buFontTx/>
              <a:buChar char="-"/>
            </a:pPr>
            <a:r>
              <a:rPr lang="en-US" sz="2400" dirty="0" smtClean="0"/>
              <a:t>Extracranial soft tissue swelling</a:t>
            </a:r>
          </a:p>
          <a:p>
            <a:pPr>
              <a:buFontTx/>
              <a:buChar char="-"/>
            </a:pPr>
            <a:endParaRPr lang="en-US" dirty="0"/>
          </a:p>
        </p:txBody>
      </p:sp>
    </p:spTree>
    <p:extLst>
      <p:ext uri="{BB962C8B-B14F-4D97-AF65-F5344CB8AC3E}">
        <p14:creationId xmlns:p14="http://schemas.microsoft.com/office/powerpoint/2010/main" val="4207824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Q2</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You decided for intubation.</a:t>
            </a:r>
          </a:p>
          <a:p>
            <a:r>
              <a:rPr lang="en-US" sz="2800" dirty="0" smtClean="0"/>
              <a:t>A. What precaution you have to consider while performing intubation? (1 mark)</a:t>
            </a:r>
          </a:p>
          <a:p>
            <a:endParaRPr lang="en-US" sz="2800" dirty="0"/>
          </a:p>
          <a:p>
            <a:r>
              <a:rPr lang="en-US" sz="2800" dirty="0" smtClean="0"/>
              <a:t>B. What is the critical value of monitoring parameter to prevent hyperventilation? (1 mark)</a:t>
            </a:r>
            <a:endParaRPr lang="en-US" sz="2800" dirty="0"/>
          </a:p>
        </p:txBody>
      </p:sp>
    </p:spTree>
    <p:extLst>
      <p:ext uri="{BB962C8B-B14F-4D97-AF65-F5344CB8AC3E}">
        <p14:creationId xmlns:p14="http://schemas.microsoft.com/office/powerpoint/2010/main" val="2209852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Q2</a:t>
            </a:r>
            <a:endParaRPr lang="en-US" dirty="0"/>
          </a:p>
        </p:txBody>
      </p:sp>
      <p:sp>
        <p:nvSpPr>
          <p:cNvPr id="3" name="Content Placeholder 2"/>
          <p:cNvSpPr>
            <a:spLocks noGrp="1"/>
          </p:cNvSpPr>
          <p:nvPr>
            <p:ph idx="1"/>
          </p:nvPr>
        </p:nvSpPr>
        <p:spPr/>
        <p:txBody>
          <a:bodyPr>
            <a:normAutofit/>
          </a:bodyPr>
          <a:lstStyle/>
          <a:p>
            <a:r>
              <a:rPr lang="en-US" sz="2800" dirty="0" smtClean="0"/>
              <a:t>A. Endotracheal intubation with cervical in-line immobilization under rapid sequence induction</a:t>
            </a:r>
          </a:p>
          <a:p>
            <a:endParaRPr lang="en-US" sz="2800" dirty="0"/>
          </a:p>
          <a:p>
            <a:endParaRPr lang="en-US" sz="2800" dirty="0" smtClean="0"/>
          </a:p>
          <a:p>
            <a:r>
              <a:rPr lang="en-US" sz="2800" dirty="0" smtClean="0"/>
              <a:t>B. PaCO</a:t>
            </a:r>
            <a:r>
              <a:rPr lang="en-US" sz="2800" baseline="-25000" dirty="0" smtClean="0"/>
              <a:t>2</a:t>
            </a:r>
            <a:r>
              <a:rPr lang="en-US" sz="2800" dirty="0" smtClean="0"/>
              <a:t> / ETCO</a:t>
            </a:r>
            <a:r>
              <a:rPr lang="en-US" sz="2800" baseline="-25000" dirty="0" smtClean="0">
                <a:solidFill>
                  <a:prstClr val="white"/>
                </a:solidFill>
              </a:rPr>
              <a:t>2 </a:t>
            </a:r>
            <a:r>
              <a:rPr lang="en-US" sz="2800" dirty="0" smtClean="0"/>
              <a:t>maintained ≥ 25mmHg</a:t>
            </a:r>
            <a:endParaRPr lang="en-US" sz="2800" dirty="0"/>
          </a:p>
        </p:txBody>
      </p:sp>
    </p:spTree>
    <p:extLst>
      <p:ext uri="{BB962C8B-B14F-4D97-AF65-F5344CB8AC3E}">
        <p14:creationId xmlns:p14="http://schemas.microsoft.com/office/powerpoint/2010/main" val="41878595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Q3 </a:t>
            </a:r>
            <a:endParaRPr lang="en-US" dirty="0"/>
          </a:p>
        </p:txBody>
      </p:sp>
      <p:sp>
        <p:nvSpPr>
          <p:cNvPr id="3" name="Content Placeholder 2"/>
          <p:cNvSpPr>
            <a:spLocks noGrp="1"/>
          </p:cNvSpPr>
          <p:nvPr>
            <p:ph idx="1"/>
          </p:nvPr>
        </p:nvSpPr>
        <p:spPr/>
        <p:txBody>
          <a:bodyPr>
            <a:normAutofit/>
          </a:bodyPr>
          <a:lstStyle/>
          <a:p>
            <a:r>
              <a:rPr lang="en-US" sz="2800" dirty="0" smtClean="0"/>
              <a:t>Name 4 mode of bedside clinical</a:t>
            </a:r>
            <a:r>
              <a:rPr lang="en-US" sz="2800" dirty="0"/>
              <a:t> </a:t>
            </a:r>
            <a:r>
              <a:rPr lang="en-US" sz="2800" dirty="0" smtClean="0"/>
              <a:t>investigations you may consider for this patient. (0.5 marks x 4)</a:t>
            </a:r>
            <a:endParaRPr lang="en-US" sz="2800" dirty="0"/>
          </a:p>
        </p:txBody>
      </p:sp>
    </p:spTree>
    <p:extLst>
      <p:ext uri="{BB962C8B-B14F-4D97-AF65-F5344CB8AC3E}">
        <p14:creationId xmlns:p14="http://schemas.microsoft.com/office/powerpoint/2010/main" val="2497611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88126"/>
            <a:ext cx="9404723" cy="1400530"/>
          </a:xfrm>
        </p:spPr>
        <p:txBody>
          <a:bodyPr/>
          <a:lstStyle/>
          <a:p>
            <a:r>
              <a:rPr lang="en-US" dirty="0" smtClean="0"/>
              <a:t>Case 3 Q3</a:t>
            </a:r>
            <a:endParaRPr lang="en-US" dirty="0"/>
          </a:p>
        </p:txBody>
      </p:sp>
      <p:sp>
        <p:nvSpPr>
          <p:cNvPr id="3" name="Content Placeholder 2"/>
          <p:cNvSpPr>
            <a:spLocks noGrp="1"/>
          </p:cNvSpPr>
          <p:nvPr>
            <p:ph idx="1"/>
          </p:nvPr>
        </p:nvSpPr>
        <p:spPr>
          <a:xfrm>
            <a:off x="1103312" y="1688656"/>
            <a:ext cx="8946541" cy="5032184"/>
          </a:xfrm>
        </p:spPr>
        <p:txBody>
          <a:bodyPr>
            <a:noAutofit/>
          </a:bodyPr>
          <a:lstStyle/>
          <a:p>
            <a:r>
              <a:rPr lang="en-US" sz="2800" dirty="0" smtClean="0"/>
              <a:t>X-rays – trauma series: X-rays chest, cervical spines, pelvis</a:t>
            </a:r>
          </a:p>
          <a:p>
            <a:endParaRPr lang="en-US" sz="2800" dirty="0"/>
          </a:p>
          <a:p>
            <a:r>
              <a:rPr lang="en-US" sz="2800" dirty="0" smtClean="0"/>
              <a:t>USG – </a:t>
            </a:r>
            <a:r>
              <a:rPr lang="en-US" sz="2800" dirty="0" err="1" smtClean="0"/>
              <a:t>eFAST</a:t>
            </a:r>
            <a:endParaRPr lang="en-US" sz="2800" dirty="0" smtClean="0"/>
          </a:p>
          <a:p>
            <a:endParaRPr lang="en-US" sz="2800" dirty="0"/>
          </a:p>
          <a:p>
            <a:r>
              <a:rPr lang="en-US" sz="2800" dirty="0" smtClean="0"/>
              <a:t>ECG</a:t>
            </a:r>
          </a:p>
          <a:p>
            <a:endParaRPr lang="en-US" sz="2800" dirty="0"/>
          </a:p>
          <a:p>
            <a:r>
              <a:rPr lang="en-US" sz="2800" dirty="0" smtClean="0"/>
              <a:t>Blood tests – </a:t>
            </a:r>
            <a:r>
              <a:rPr lang="en-US" sz="2800" dirty="0" err="1" smtClean="0"/>
              <a:t>H’stix</a:t>
            </a:r>
            <a:r>
              <a:rPr lang="en-US" sz="2800" dirty="0" smtClean="0"/>
              <a:t> or blood glucose, CBP, LRFT, clotting profiles, ABG, X-match</a:t>
            </a:r>
            <a:endParaRPr lang="en-US" sz="2800" dirty="0"/>
          </a:p>
        </p:txBody>
      </p:sp>
    </p:spTree>
    <p:extLst>
      <p:ext uri="{BB962C8B-B14F-4D97-AF65-F5344CB8AC3E}">
        <p14:creationId xmlns:p14="http://schemas.microsoft.com/office/powerpoint/2010/main" val="3279001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Q4</a:t>
            </a:r>
            <a:endParaRPr lang="en-US" dirty="0"/>
          </a:p>
        </p:txBody>
      </p:sp>
      <p:sp>
        <p:nvSpPr>
          <p:cNvPr id="3" name="Content Placeholder 2"/>
          <p:cNvSpPr>
            <a:spLocks noGrp="1"/>
          </p:cNvSpPr>
          <p:nvPr>
            <p:ph idx="1"/>
          </p:nvPr>
        </p:nvSpPr>
        <p:spPr/>
        <p:txBody>
          <a:bodyPr>
            <a:normAutofit/>
          </a:bodyPr>
          <a:lstStyle/>
          <a:p>
            <a:r>
              <a:rPr lang="en-US" sz="2800" dirty="0" smtClean="0"/>
              <a:t>What prophylactic measures you may consider for this patient? (2 marks)</a:t>
            </a:r>
            <a:endParaRPr lang="en-US" sz="2800" dirty="0"/>
          </a:p>
        </p:txBody>
      </p:sp>
    </p:spTree>
    <p:extLst>
      <p:ext uri="{BB962C8B-B14F-4D97-AF65-F5344CB8AC3E}">
        <p14:creationId xmlns:p14="http://schemas.microsoft.com/office/powerpoint/2010/main" val="4084342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Q4</a:t>
            </a:r>
            <a:endParaRPr lang="en-US" dirty="0"/>
          </a:p>
        </p:txBody>
      </p:sp>
      <p:sp>
        <p:nvSpPr>
          <p:cNvPr id="3" name="Content Placeholder 2"/>
          <p:cNvSpPr>
            <a:spLocks noGrp="1"/>
          </p:cNvSpPr>
          <p:nvPr>
            <p:ph idx="1"/>
          </p:nvPr>
        </p:nvSpPr>
        <p:spPr>
          <a:xfrm>
            <a:off x="1103312" y="1408176"/>
            <a:ext cx="8946541" cy="5111496"/>
          </a:xfrm>
        </p:spPr>
        <p:txBody>
          <a:bodyPr>
            <a:noAutofit/>
          </a:bodyPr>
          <a:lstStyle/>
          <a:p>
            <a:r>
              <a:rPr lang="en-US" sz="2400" dirty="0" smtClean="0"/>
              <a:t>Any 2 of below:</a:t>
            </a:r>
          </a:p>
          <a:p>
            <a:pPr marL="0" indent="0">
              <a:buNone/>
            </a:pPr>
            <a:endParaRPr lang="en-US" sz="2400" dirty="0"/>
          </a:p>
          <a:p>
            <a:pPr>
              <a:buFontTx/>
              <a:buChar char="-"/>
            </a:pPr>
            <a:r>
              <a:rPr lang="en-US" sz="2400" dirty="0" smtClean="0"/>
              <a:t>Prophylactic antibiotic</a:t>
            </a:r>
          </a:p>
          <a:p>
            <a:pPr>
              <a:buFontTx/>
              <a:buChar char="-"/>
            </a:pPr>
            <a:endParaRPr lang="en-US" sz="2400" dirty="0"/>
          </a:p>
          <a:p>
            <a:pPr>
              <a:buFontTx/>
              <a:buChar char="-"/>
            </a:pPr>
            <a:r>
              <a:rPr lang="en-US" sz="2400" dirty="0" smtClean="0"/>
              <a:t>Prophylactic hypothermia</a:t>
            </a:r>
          </a:p>
          <a:p>
            <a:pPr>
              <a:buFontTx/>
              <a:buChar char="-"/>
            </a:pPr>
            <a:endParaRPr lang="en-US" sz="2400" dirty="0"/>
          </a:p>
          <a:p>
            <a:pPr>
              <a:buFontTx/>
              <a:buChar char="-"/>
            </a:pPr>
            <a:r>
              <a:rPr lang="en-US" sz="2400" dirty="0" smtClean="0"/>
              <a:t>Prophylactic hyperosmolar therapy</a:t>
            </a:r>
          </a:p>
          <a:p>
            <a:pPr>
              <a:buFontTx/>
              <a:buChar char="-"/>
            </a:pPr>
            <a:endParaRPr lang="en-US" sz="2400" dirty="0"/>
          </a:p>
          <a:p>
            <a:pPr>
              <a:buFontTx/>
              <a:buChar char="-"/>
            </a:pPr>
            <a:r>
              <a:rPr lang="en-US" sz="2400" dirty="0" smtClean="0"/>
              <a:t>Prophylactic anti-</a:t>
            </a:r>
            <a:r>
              <a:rPr lang="en-US" sz="2400" dirty="0" err="1" smtClean="0"/>
              <a:t>convulsant</a:t>
            </a:r>
            <a:endParaRPr lang="en-US" sz="2400" dirty="0" smtClean="0"/>
          </a:p>
          <a:p>
            <a:pPr>
              <a:buFontTx/>
              <a:buChar char="-"/>
            </a:pPr>
            <a:endParaRPr lang="en-US" sz="2400" dirty="0"/>
          </a:p>
          <a:p>
            <a:pPr>
              <a:buFontTx/>
              <a:buChar char="-"/>
            </a:pPr>
            <a:r>
              <a:rPr lang="en-US" sz="2400" dirty="0" smtClean="0"/>
              <a:t>Prophylactic </a:t>
            </a:r>
            <a:r>
              <a:rPr lang="en-US" sz="2400" dirty="0" err="1" smtClean="0"/>
              <a:t>transamin</a:t>
            </a:r>
            <a:endParaRPr lang="en-US" sz="2400" dirty="0"/>
          </a:p>
        </p:txBody>
      </p:sp>
    </p:spTree>
    <p:extLst>
      <p:ext uri="{BB962C8B-B14F-4D97-AF65-F5344CB8AC3E}">
        <p14:creationId xmlns:p14="http://schemas.microsoft.com/office/powerpoint/2010/main" val="2225584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 ECG</a:t>
            </a:r>
            <a:endParaRPr lang="en-US" dirty="0"/>
          </a:p>
        </p:txBody>
      </p:sp>
      <p:pic>
        <p:nvPicPr>
          <p:cNvPr id="4" name="Content Placeholder 3"/>
          <p:cNvPicPr>
            <a:picLocks noGrp="1" noChangeAspect="1"/>
          </p:cNvPicPr>
          <p:nvPr>
            <p:ph idx="1"/>
          </p:nvPr>
        </p:nvPicPr>
        <p:blipFill>
          <a:blip r:embed="rId2"/>
          <a:stretch>
            <a:fillRect/>
          </a:stretch>
        </p:blipFill>
        <p:spPr>
          <a:xfrm>
            <a:off x="646111" y="1307592"/>
            <a:ext cx="10482137" cy="5468112"/>
          </a:xfrm>
          <a:prstGeom prst="rect">
            <a:avLst/>
          </a:prstGeom>
        </p:spPr>
      </p:pic>
    </p:spTree>
    <p:extLst>
      <p:ext uri="{BB962C8B-B14F-4D97-AF65-F5344CB8AC3E}">
        <p14:creationId xmlns:p14="http://schemas.microsoft.com/office/powerpoint/2010/main" val="1684850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Q4</a:t>
            </a:r>
            <a:endParaRPr lang="en-US" dirty="0"/>
          </a:p>
        </p:txBody>
      </p:sp>
      <p:sp>
        <p:nvSpPr>
          <p:cNvPr id="3" name="Content Placeholder 2"/>
          <p:cNvSpPr>
            <a:spLocks noGrp="1"/>
          </p:cNvSpPr>
          <p:nvPr>
            <p:ph idx="1"/>
          </p:nvPr>
        </p:nvSpPr>
        <p:spPr>
          <a:xfrm>
            <a:off x="1104293" y="1414731"/>
            <a:ext cx="8946541" cy="5382883"/>
          </a:xfrm>
        </p:spPr>
        <p:txBody>
          <a:bodyPr>
            <a:noAutofit/>
          </a:bodyPr>
          <a:lstStyle/>
          <a:p>
            <a:r>
              <a:rPr lang="en-US" sz="2400" dirty="0" smtClean="0">
                <a:solidFill>
                  <a:srgbClr val="FFFF00"/>
                </a:solidFill>
              </a:rPr>
              <a:t>Prophylactic antibiotics</a:t>
            </a:r>
          </a:p>
          <a:p>
            <a:r>
              <a:rPr lang="en-US" sz="2400" dirty="0" smtClean="0"/>
              <a:t>For </a:t>
            </a:r>
            <a:r>
              <a:rPr lang="en-US" sz="2400" dirty="0" smtClean="0">
                <a:solidFill>
                  <a:srgbClr val="FFFF00"/>
                </a:solidFill>
              </a:rPr>
              <a:t>skull base fracture</a:t>
            </a:r>
            <a:r>
              <a:rPr lang="en-US" sz="2400" dirty="0" smtClean="0"/>
              <a:t>?</a:t>
            </a:r>
          </a:p>
          <a:p>
            <a:pPr marL="0" indent="0">
              <a:buNone/>
            </a:pPr>
            <a:r>
              <a:rPr lang="en-US" sz="2400" dirty="0" smtClean="0"/>
              <a:t>	- Low incidence, not indicated</a:t>
            </a:r>
          </a:p>
          <a:p>
            <a:pPr marL="0" indent="0">
              <a:buNone/>
            </a:pPr>
            <a:r>
              <a:rPr lang="en-US" sz="2400" dirty="0" smtClean="0"/>
              <a:t>	- </a:t>
            </a:r>
            <a:r>
              <a:rPr lang="en-US" sz="2400" dirty="0"/>
              <a:t>Journal of Clinical Neuroscience; Mar2016, Vol. </a:t>
            </a:r>
            <a:r>
              <a:rPr lang="en-US" sz="2400" dirty="0" smtClean="0"/>
              <a:t>25</a:t>
            </a:r>
          </a:p>
          <a:p>
            <a:r>
              <a:rPr lang="en-US" sz="2400" dirty="0" smtClean="0"/>
              <a:t>For </a:t>
            </a:r>
            <a:r>
              <a:rPr lang="en-US" sz="2400" dirty="0" smtClean="0">
                <a:solidFill>
                  <a:srgbClr val="FFFF00"/>
                </a:solidFill>
              </a:rPr>
              <a:t>depressed skull fracture</a:t>
            </a:r>
            <a:r>
              <a:rPr lang="en-US" sz="2400" dirty="0" smtClean="0"/>
              <a:t>?</a:t>
            </a:r>
          </a:p>
          <a:p>
            <a:pPr marL="457200" lvl="1" indent="0">
              <a:buNone/>
            </a:pPr>
            <a:r>
              <a:rPr lang="en-US" sz="2400" dirty="0" smtClean="0"/>
              <a:t>- Open vs closed</a:t>
            </a:r>
          </a:p>
          <a:p>
            <a:pPr marL="457200" lvl="1" indent="0">
              <a:buNone/>
            </a:pPr>
            <a:r>
              <a:rPr lang="en-US" sz="2400" dirty="0" smtClean="0"/>
              <a:t>- Open : one single dose preoperatively</a:t>
            </a:r>
          </a:p>
          <a:p>
            <a:r>
              <a:rPr lang="en-US" sz="2400" dirty="0" smtClean="0"/>
              <a:t>For </a:t>
            </a:r>
            <a:r>
              <a:rPr lang="en-US" sz="2400" dirty="0" smtClean="0">
                <a:solidFill>
                  <a:srgbClr val="FFFF00"/>
                </a:solidFill>
              </a:rPr>
              <a:t>penetrating head injury</a:t>
            </a:r>
            <a:r>
              <a:rPr lang="en-US" sz="2400" dirty="0" smtClean="0"/>
              <a:t>?</a:t>
            </a:r>
          </a:p>
          <a:p>
            <a:pPr marL="457200" lvl="1" indent="0">
              <a:buNone/>
            </a:pPr>
            <a:r>
              <a:rPr lang="en-US" sz="2400" dirty="0" smtClean="0"/>
              <a:t>- no RCT, observational cohort </a:t>
            </a:r>
            <a:r>
              <a:rPr lang="en-US" sz="2400" dirty="0"/>
              <a:t>only, presumptive antibiotic indicated, Journal of Trauma and Acute Care </a:t>
            </a:r>
            <a:r>
              <a:rPr lang="en-US" sz="2400" dirty="0" smtClean="0"/>
              <a:t>Surgery, volume </a:t>
            </a:r>
            <a:r>
              <a:rPr lang="en-US" sz="2400" dirty="0"/>
              <a:t>81(4), October 2016</a:t>
            </a:r>
          </a:p>
        </p:txBody>
      </p:sp>
    </p:spTree>
    <p:extLst>
      <p:ext uri="{BB962C8B-B14F-4D97-AF65-F5344CB8AC3E}">
        <p14:creationId xmlns:p14="http://schemas.microsoft.com/office/powerpoint/2010/main" val="2497885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Q4</a:t>
            </a:r>
            <a:endParaRPr lang="en-US" dirty="0"/>
          </a:p>
        </p:txBody>
      </p:sp>
      <p:sp>
        <p:nvSpPr>
          <p:cNvPr id="3" name="Content Placeholder 2"/>
          <p:cNvSpPr>
            <a:spLocks noGrp="1"/>
          </p:cNvSpPr>
          <p:nvPr>
            <p:ph idx="1"/>
          </p:nvPr>
        </p:nvSpPr>
        <p:spPr>
          <a:xfrm>
            <a:off x="1103312" y="1853248"/>
            <a:ext cx="8946541" cy="4806344"/>
          </a:xfrm>
        </p:spPr>
        <p:txBody>
          <a:bodyPr>
            <a:normAutofit lnSpcReduction="10000"/>
          </a:bodyPr>
          <a:lstStyle/>
          <a:p>
            <a:r>
              <a:rPr lang="en-US" sz="2400" dirty="0" smtClean="0">
                <a:solidFill>
                  <a:srgbClr val="FFFF00"/>
                </a:solidFill>
              </a:rPr>
              <a:t>Prophylactic hypothermia </a:t>
            </a:r>
            <a:r>
              <a:rPr lang="en-US" sz="2400" dirty="0" smtClean="0"/>
              <a:t>– </a:t>
            </a:r>
            <a:r>
              <a:rPr lang="en-US" sz="2400" dirty="0" smtClean="0">
                <a:solidFill>
                  <a:srgbClr val="FFFF00"/>
                </a:solidFill>
              </a:rPr>
              <a:t>when and how</a:t>
            </a:r>
          </a:p>
          <a:p>
            <a:pPr>
              <a:buFont typeface="Wingdings" panose="05000000000000000000" pitchFamily="2" charset="2"/>
              <a:buChar char="§"/>
            </a:pPr>
            <a:r>
              <a:rPr lang="en-US" sz="2400" dirty="0" smtClean="0"/>
              <a:t>Reduce tissue damage related to CNS trauma</a:t>
            </a:r>
          </a:p>
          <a:p>
            <a:pPr>
              <a:buFont typeface="Wingdings" panose="05000000000000000000" pitchFamily="2" charset="2"/>
              <a:buChar char="§"/>
            </a:pPr>
            <a:r>
              <a:rPr lang="en-US" sz="2400" dirty="0" smtClean="0"/>
              <a:t>Reduce ICP – temporizing</a:t>
            </a:r>
          </a:p>
          <a:p>
            <a:pPr>
              <a:buFont typeface="Wingdings" panose="05000000000000000000" pitchFamily="2" charset="2"/>
              <a:buChar char="§"/>
            </a:pPr>
            <a:r>
              <a:rPr lang="en-US" sz="2400" dirty="0" smtClean="0"/>
              <a:t>Prophylactic – apply before ICP elevation</a:t>
            </a:r>
          </a:p>
          <a:p>
            <a:pPr>
              <a:buFont typeface="Wingdings" panose="05000000000000000000" pitchFamily="2" charset="2"/>
              <a:buChar char="§"/>
            </a:pPr>
            <a:r>
              <a:rPr lang="en-US" sz="2400" dirty="0" smtClean="0"/>
              <a:t>Therapeutic – apply after ICP raised</a:t>
            </a:r>
          </a:p>
          <a:p>
            <a:pPr>
              <a:buFont typeface="Wingdings" panose="05000000000000000000" pitchFamily="2" charset="2"/>
              <a:buChar char="§"/>
            </a:pPr>
            <a:r>
              <a:rPr lang="en-US" sz="2400" dirty="0" smtClean="0"/>
              <a:t>Evidence: Level </a:t>
            </a:r>
            <a:r>
              <a:rPr lang="en-US" sz="2400" dirty="0" err="1" smtClean="0"/>
              <a:t>ll</a:t>
            </a:r>
            <a:r>
              <a:rPr lang="en-US" sz="2400" dirty="0" smtClean="0"/>
              <a:t> b – Early (&lt;2.5hours after onset) and short-term (&lt;48 hours post injury) prophylactic hypothermia is not recommended to improve outcomes in patients with diffuse TBI</a:t>
            </a:r>
          </a:p>
          <a:p>
            <a:pPr>
              <a:buFont typeface="Wingdings" panose="05000000000000000000" pitchFamily="2" charset="2"/>
              <a:buChar char="§"/>
            </a:pPr>
            <a:r>
              <a:rPr lang="en-US" sz="2400" dirty="0" smtClean="0"/>
              <a:t>Prophylactic hypothermia: may consider </a:t>
            </a:r>
            <a:r>
              <a:rPr lang="en-US" sz="2400" dirty="0" smtClean="0">
                <a:solidFill>
                  <a:srgbClr val="FF0000"/>
                </a:solidFill>
              </a:rPr>
              <a:t>after 2.5 hours post injury</a:t>
            </a:r>
            <a:r>
              <a:rPr lang="en-US" sz="2400" dirty="0" smtClean="0"/>
              <a:t> for </a:t>
            </a:r>
            <a:r>
              <a:rPr lang="en-US" sz="2400" dirty="0" smtClean="0">
                <a:solidFill>
                  <a:srgbClr val="FF0000"/>
                </a:solidFill>
              </a:rPr>
              <a:t>at least 48 hours, 32-35C</a:t>
            </a:r>
          </a:p>
        </p:txBody>
      </p:sp>
    </p:spTree>
    <p:extLst>
      <p:ext uri="{BB962C8B-B14F-4D97-AF65-F5344CB8AC3E}">
        <p14:creationId xmlns:p14="http://schemas.microsoft.com/office/powerpoint/2010/main" val="6362544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94" y="0"/>
            <a:ext cx="9404723" cy="1400530"/>
          </a:xfrm>
        </p:spPr>
        <p:txBody>
          <a:bodyPr/>
          <a:lstStyle/>
          <a:p>
            <a:r>
              <a:rPr lang="en-US" dirty="0" smtClean="0"/>
              <a:t>Case 3 Q4</a:t>
            </a:r>
            <a:endParaRPr lang="en-US" dirty="0"/>
          </a:p>
        </p:txBody>
      </p:sp>
      <p:sp>
        <p:nvSpPr>
          <p:cNvPr id="3" name="Content Placeholder 2"/>
          <p:cNvSpPr>
            <a:spLocks noGrp="1"/>
          </p:cNvSpPr>
          <p:nvPr>
            <p:ph idx="1"/>
          </p:nvPr>
        </p:nvSpPr>
        <p:spPr>
          <a:xfrm>
            <a:off x="1103312" y="974785"/>
            <a:ext cx="8946541" cy="5624423"/>
          </a:xfrm>
        </p:spPr>
        <p:txBody>
          <a:bodyPr>
            <a:normAutofit/>
          </a:bodyPr>
          <a:lstStyle/>
          <a:p>
            <a:r>
              <a:rPr lang="en-US" sz="2400" dirty="0" smtClean="0">
                <a:solidFill>
                  <a:srgbClr val="FFFF00"/>
                </a:solidFill>
              </a:rPr>
              <a:t>Prophylactic hyperosmolar therapy </a:t>
            </a:r>
            <a:r>
              <a:rPr lang="en-US" sz="2400" dirty="0" smtClean="0"/>
              <a:t>(normal serum 287mOsmol/L)</a:t>
            </a:r>
          </a:p>
          <a:p>
            <a:r>
              <a:rPr lang="en-US" sz="2400" dirty="0" smtClean="0"/>
              <a:t>For increased ICP (maintain ICP &lt;20mmHg)</a:t>
            </a:r>
          </a:p>
          <a:p>
            <a:r>
              <a:rPr lang="en-US" sz="2400" dirty="0" smtClean="0">
                <a:solidFill>
                  <a:srgbClr val="FF0000"/>
                </a:solidFill>
              </a:rPr>
              <a:t>Mannitol bolus </a:t>
            </a:r>
            <a:r>
              <a:rPr lang="en-US" sz="2400" dirty="0" smtClean="0"/>
              <a:t>(0.25-1g/kg)</a:t>
            </a:r>
          </a:p>
          <a:p>
            <a:pPr marL="400050" lvl="1" indent="0">
              <a:buNone/>
            </a:pPr>
            <a:r>
              <a:rPr lang="en-US" sz="2600" dirty="0"/>
              <a:t>F</a:t>
            </a:r>
            <a:r>
              <a:rPr lang="en-US" sz="2600" dirty="0" smtClean="0"/>
              <a:t>ast onset, no need for central line, requires </a:t>
            </a:r>
            <a:r>
              <a:rPr lang="en-US" sz="2600" dirty="0" err="1" smtClean="0"/>
              <a:t>foley</a:t>
            </a:r>
            <a:endParaRPr lang="en-US" sz="2600" dirty="0" smtClean="0"/>
          </a:p>
          <a:p>
            <a:pPr marL="400050" lvl="1" indent="0">
              <a:buNone/>
            </a:pPr>
            <a:r>
              <a:rPr lang="en-US" sz="2600" dirty="0" err="1" smtClean="0"/>
              <a:t>HypoK</a:t>
            </a:r>
            <a:r>
              <a:rPr lang="en-US" sz="2600" dirty="0" smtClean="0"/>
              <a:t>, alkalosis, hyperglycemia, renal failure</a:t>
            </a:r>
          </a:p>
          <a:p>
            <a:r>
              <a:rPr lang="en-US" sz="2400" dirty="0">
                <a:solidFill>
                  <a:srgbClr val="FF0000"/>
                </a:solidFill>
              </a:rPr>
              <a:t>H</a:t>
            </a:r>
            <a:r>
              <a:rPr lang="en-US" sz="2400" dirty="0" smtClean="0">
                <a:solidFill>
                  <a:srgbClr val="FF0000"/>
                </a:solidFill>
              </a:rPr>
              <a:t>ypertonic saline </a:t>
            </a:r>
            <a:r>
              <a:rPr lang="en-US" sz="2400" dirty="0" smtClean="0"/>
              <a:t>(2%-23% saline), bolus and continuous infusion</a:t>
            </a:r>
          </a:p>
          <a:p>
            <a:pPr marL="400050" lvl="1" indent="0">
              <a:buNone/>
            </a:pPr>
            <a:r>
              <a:rPr lang="en-US" sz="2600" dirty="0" smtClean="0"/>
              <a:t>Requires central line, beware of fluid overload</a:t>
            </a:r>
          </a:p>
          <a:p>
            <a:pPr marL="400050" lvl="1" indent="0">
              <a:buNone/>
            </a:pPr>
            <a:r>
              <a:rPr lang="en-US" sz="2600" dirty="0" smtClean="0"/>
              <a:t>Current trend: favors hypertonic saline</a:t>
            </a:r>
          </a:p>
          <a:p>
            <a:pPr marL="400050" lvl="1" indent="0">
              <a:buNone/>
            </a:pPr>
            <a:r>
              <a:rPr lang="en-US" dirty="0" smtClean="0"/>
              <a:t>COBI </a:t>
            </a:r>
            <a:r>
              <a:rPr lang="en-US" dirty="0"/>
              <a:t>(</a:t>
            </a:r>
            <a:r>
              <a:rPr lang="en-US" dirty="0" err="1"/>
              <a:t>COntinuous</a:t>
            </a:r>
            <a:r>
              <a:rPr lang="en-US" dirty="0"/>
              <a:t> hyperosmolar therapy in traumatic Brain-Injured patients) trial </a:t>
            </a:r>
            <a:endParaRPr lang="en-US" dirty="0" smtClean="0"/>
          </a:p>
        </p:txBody>
      </p:sp>
    </p:spTree>
    <p:extLst>
      <p:ext uri="{BB962C8B-B14F-4D97-AF65-F5344CB8AC3E}">
        <p14:creationId xmlns:p14="http://schemas.microsoft.com/office/powerpoint/2010/main" val="4256633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Q4</a:t>
            </a:r>
            <a:endParaRPr lang="en-US" dirty="0"/>
          </a:p>
        </p:txBody>
      </p:sp>
      <p:sp>
        <p:nvSpPr>
          <p:cNvPr id="3" name="Content Placeholder 2"/>
          <p:cNvSpPr>
            <a:spLocks noGrp="1"/>
          </p:cNvSpPr>
          <p:nvPr>
            <p:ph idx="1"/>
          </p:nvPr>
        </p:nvSpPr>
        <p:spPr>
          <a:xfrm>
            <a:off x="1103312" y="1362456"/>
            <a:ext cx="8946541" cy="4885943"/>
          </a:xfrm>
        </p:spPr>
        <p:txBody>
          <a:bodyPr/>
          <a:lstStyle/>
          <a:p>
            <a:r>
              <a:rPr lang="en-US" sz="2800" dirty="0" smtClean="0"/>
              <a:t>Prophylactic </a:t>
            </a:r>
            <a:r>
              <a:rPr lang="en-US" sz="2800" dirty="0" smtClean="0">
                <a:solidFill>
                  <a:srgbClr val="FFFF00"/>
                </a:solidFill>
              </a:rPr>
              <a:t>anticonvulsant</a:t>
            </a:r>
          </a:p>
          <a:p>
            <a:pPr marL="0" indent="0">
              <a:buNone/>
            </a:pPr>
            <a:r>
              <a:rPr lang="en-US" dirty="0" smtClean="0"/>
              <a:t>	</a:t>
            </a:r>
          </a:p>
          <a:p>
            <a:pPr marL="0" indent="0">
              <a:buNone/>
            </a:pPr>
            <a:r>
              <a:rPr lang="en-US" sz="2400" dirty="0"/>
              <a:t>	</a:t>
            </a:r>
            <a:r>
              <a:rPr lang="en-US" sz="2400" dirty="0" smtClean="0"/>
              <a:t>- Prophylactic </a:t>
            </a:r>
            <a:r>
              <a:rPr lang="en-US" sz="2400" dirty="0" err="1"/>
              <a:t>antiepileptics</a:t>
            </a:r>
            <a:r>
              <a:rPr lang="en-US" sz="2400" dirty="0"/>
              <a:t> after severe head injury may be effective in reducing early seizures, but not associated with differences in occurrences of late seizures, death, or neurological </a:t>
            </a:r>
            <a:r>
              <a:rPr lang="en-US" sz="2400" dirty="0" smtClean="0"/>
              <a:t>disability Level II</a:t>
            </a:r>
          </a:p>
          <a:p>
            <a:pPr marL="0" indent="0">
              <a:buNone/>
            </a:pPr>
            <a:r>
              <a:rPr lang="en-US" sz="2400" dirty="0" smtClean="0"/>
              <a:t>	- Phenytoin </a:t>
            </a:r>
            <a:r>
              <a:rPr lang="en-US" sz="2400" dirty="0"/>
              <a:t>recommended to decrease incidence of early posttraumatic seizures (within 7 days of injury), when overall benefit likely to outweigh complications associated with treatment; early posttraumatic seizures have not been associated with worse </a:t>
            </a:r>
            <a:r>
              <a:rPr lang="en-US" sz="2400" dirty="0" smtClean="0"/>
              <a:t>outcomes (BTF </a:t>
            </a:r>
            <a:r>
              <a:rPr lang="en-US" sz="2400" dirty="0" err="1" smtClean="0"/>
              <a:t>IIa</a:t>
            </a:r>
            <a:r>
              <a:rPr lang="en-US" sz="2400" dirty="0" smtClean="0"/>
              <a:t>)</a:t>
            </a:r>
            <a:endParaRPr lang="en-US" sz="2400" dirty="0"/>
          </a:p>
        </p:txBody>
      </p:sp>
    </p:spTree>
    <p:extLst>
      <p:ext uri="{BB962C8B-B14F-4D97-AF65-F5344CB8AC3E}">
        <p14:creationId xmlns:p14="http://schemas.microsoft.com/office/powerpoint/2010/main" val="16164103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Q4</a:t>
            </a:r>
            <a:endParaRPr lang="en-US" dirty="0"/>
          </a:p>
        </p:txBody>
      </p:sp>
      <p:sp>
        <p:nvSpPr>
          <p:cNvPr id="3" name="Content Placeholder 2"/>
          <p:cNvSpPr>
            <a:spLocks noGrp="1"/>
          </p:cNvSpPr>
          <p:nvPr>
            <p:ph idx="1"/>
          </p:nvPr>
        </p:nvSpPr>
        <p:spPr>
          <a:xfrm>
            <a:off x="1103312" y="1307592"/>
            <a:ext cx="8946541" cy="5312664"/>
          </a:xfrm>
        </p:spPr>
        <p:txBody>
          <a:bodyPr/>
          <a:lstStyle/>
          <a:p>
            <a:r>
              <a:rPr lang="en-US" sz="2800" dirty="0" err="1" smtClean="0">
                <a:solidFill>
                  <a:srgbClr val="FFFF00"/>
                </a:solidFill>
              </a:rPr>
              <a:t>Transamin</a:t>
            </a:r>
            <a:r>
              <a:rPr lang="en-US" sz="2800" dirty="0" smtClean="0"/>
              <a:t> / </a:t>
            </a:r>
            <a:r>
              <a:rPr lang="en-US" sz="2800" dirty="0" smtClean="0">
                <a:solidFill>
                  <a:srgbClr val="FFFF00"/>
                </a:solidFill>
              </a:rPr>
              <a:t>Tranexamic acid </a:t>
            </a:r>
            <a:r>
              <a:rPr lang="en-US" sz="2800" dirty="0" smtClean="0"/>
              <a:t>– </a:t>
            </a:r>
            <a:r>
              <a:rPr lang="en-US" sz="2800" dirty="0" smtClean="0">
                <a:solidFill>
                  <a:srgbClr val="FFFF00"/>
                </a:solidFill>
              </a:rPr>
              <a:t>anti-fibrinolytic</a:t>
            </a:r>
          </a:p>
          <a:p>
            <a:pPr marL="0" indent="0">
              <a:buNone/>
            </a:pPr>
            <a:endParaRPr lang="en-US" sz="2800" dirty="0" smtClean="0"/>
          </a:p>
          <a:p>
            <a:pPr marL="0" indent="0">
              <a:buNone/>
            </a:pPr>
            <a:r>
              <a:rPr lang="en-US" sz="2400" dirty="0" smtClean="0"/>
              <a:t>- 1g over 10 mins loading, then 1g infusion over 8 hours</a:t>
            </a:r>
          </a:p>
          <a:p>
            <a:pPr marL="0" indent="0">
              <a:buNone/>
            </a:pPr>
            <a:endParaRPr lang="en-US" sz="2400" dirty="0" smtClean="0"/>
          </a:p>
          <a:p>
            <a:pPr marL="0" indent="0">
              <a:buNone/>
            </a:pPr>
            <a:r>
              <a:rPr lang="en-US" sz="2400" dirty="0" smtClean="0"/>
              <a:t>- Tranexamic </a:t>
            </a:r>
            <a:r>
              <a:rPr lang="en-US" sz="2400" dirty="0"/>
              <a:t>acid may reduce all-cause mortality and progressive intracranial hemorrhage in patients with acute traumatic brain injury (level </a:t>
            </a:r>
            <a:r>
              <a:rPr lang="en-US" sz="2400" dirty="0" smtClean="0"/>
              <a:t>II)</a:t>
            </a:r>
          </a:p>
          <a:p>
            <a:pPr marL="0" indent="0">
              <a:buNone/>
            </a:pPr>
            <a:endParaRPr lang="en-US" sz="2400" dirty="0" smtClean="0"/>
          </a:p>
          <a:p>
            <a:pPr marL="0" indent="0">
              <a:buNone/>
            </a:pPr>
            <a:r>
              <a:rPr lang="en-US" sz="2400" dirty="0" smtClean="0"/>
              <a:t>- Tranexamic </a:t>
            </a:r>
            <a:r>
              <a:rPr lang="en-US" sz="2400" dirty="0"/>
              <a:t>acid might reduce mortality in patients with traumatic brain injury BMJ 2011 Jul </a:t>
            </a:r>
            <a:r>
              <a:rPr lang="en-US" sz="2400" dirty="0" smtClean="0"/>
              <a:t>1;343 </a:t>
            </a:r>
            <a:endParaRPr lang="en-US" sz="2400" dirty="0"/>
          </a:p>
        </p:txBody>
      </p:sp>
    </p:spTree>
    <p:extLst>
      <p:ext uri="{BB962C8B-B14F-4D97-AF65-F5344CB8AC3E}">
        <p14:creationId xmlns:p14="http://schemas.microsoft.com/office/powerpoint/2010/main" val="39034911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a:t>
            </a:r>
            <a:endParaRPr lang="en-US" dirty="0"/>
          </a:p>
        </p:txBody>
      </p:sp>
      <p:sp>
        <p:nvSpPr>
          <p:cNvPr id="3" name="Content Placeholder 2"/>
          <p:cNvSpPr>
            <a:spLocks noGrp="1"/>
          </p:cNvSpPr>
          <p:nvPr>
            <p:ph idx="1"/>
          </p:nvPr>
        </p:nvSpPr>
        <p:spPr>
          <a:xfrm>
            <a:off x="1104293" y="1853248"/>
            <a:ext cx="8946541" cy="4428680"/>
          </a:xfrm>
        </p:spPr>
        <p:txBody>
          <a:bodyPr>
            <a:normAutofit/>
          </a:bodyPr>
          <a:lstStyle/>
          <a:p>
            <a:r>
              <a:rPr lang="en-US" sz="2400" dirty="0" smtClean="0"/>
              <a:t>A 50 years old gentleman went to play paragliding. When he was about to land,  he lost his balance and sustained hyper-plantarflexion injury to his right ankle then landed onto his left shoulder.</a:t>
            </a:r>
          </a:p>
          <a:p>
            <a:r>
              <a:rPr lang="en-US" sz="2400" dirty="0" smtClean="0"/>
              <a:t>He complained of severe pain over his right ankle and left shoulder. </a:t>
            </a:r>
          </a:p>
          <a:p>
            <a:r>
              <a:rPr lang="en-US" sz="2400" dirty="0" smtClean="0"/>
              <a:t>He was not able to walk as his right ankle was clearly deformed. He was able to move his left shoulder, although there was tenderness over his left acromioclavicular joint.</a:t>
            </a:r>
          </a:p>
          <a:p>
            <a:pPr marL="0" indent="0">
              <a:buNone/>
            </a:pPr>
            <a:endParaRPr lang="en-US" dirty="0" smtClean="0"/>
          </a:p>
        </p:txBody>
      </p:sp>
    </p:spTree>
    <p:extLst>
      <p:ext uri="{BB962C8B-B14F-4D97-AF65-F5344CB8AC3E}">
        <p14:creationId xmlns:p14="http://schemas.microsoft.com/office/powerpoint/2010/main" val="19094959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Q1 </a:t>
            </a:r>
            <a:endParaRPr lang="en-US" dirty="0"/>
          </a:p>
        </p:txBody>
      </p:sp>
      <p:sp>
        <p:nvSpPr>
          <p:cNvPr id="3" name="Content Placeholder 2"/>
          <p:cNvSpPr>
            <a:spLocks noGrp="1"/>
          </p:cNvSpPr>
          <p:nvPr>
            <p:ph idx="1"/>
          </p:nvPr>
        </p:nvSpPr>
        <p:spPr/>
        <p:txBody>
          <a:bodyPr/>
          <a:lstStyle/>
          <a:p>
            <a:r>
              <a:rPr lang="en-US" sz="2800" dirty="0" smtClean="0"/>
              <a:t>X-rays of his left ACJ was taken. </a:t>
            </a:r>
          </a:p>
          <a:p>
            <a:pPr marL="0" indent="0">
              <a:buNone/>
            </a:pPr>
            <a:endParaRPr lang="en-US" dirty="0"/>
          </a:p>
        </p:txBody>
      </p:sp>
    </p:spTree>
    <p:extLst>
      <p:ext uri="{BB962C8B-B14F-4D97-AF65-F5344CB8AC3E}">
        <p14:creationId xmlns:p14="http://schemas.microsoft.com/office/powerpoint/2010/main" val="8489695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Q1</a:t>
            </a:r>
            <a:endParaRPr lang="en-US" dirty="0"/>
          </a:p>
        </p:txBody>
      </p:sp>
      <p:pic>
        <p:nvPicPr>
          <p:cNvPr id="4" name="Content Placeholder 3"/>
          <p:cNvPicPr>
            <a:picLocks noGrp="1" noChangeAspect="1"/>
          </p:cNvPicPr>
          <p:nvPr>
            <p:ph idx="1"/>
          </p:nvPr>
        </p:nvPicPr>
        <p:blipFill>
          <a:blip r:embed="rId2"/>
          <a:stretch>
            <a:fillRect/>
          </a:stretch>
        </p:blipFill>
        <p:spPr>
          <a:xfrm>
            <a:off x="886968" y="1636776"/>
            <a:ext cx="9774935" cy="4599431"/>
          </a:xfrm>
          <a:prstGeom prst="rect">
            <a:avLst/>
          </a:prstGeom>
        </p:spPr>
      </p:pic>
    </p:spTree>
    <p:extLst>
      <p:ext uri="{BB962C8B-B14F-4D97-AF65-F5344CB8AC3E}">
        <p14:creationId xmlns:p14="http://schemas.microsoft.com/office/powerpoint/2010/main" val="12055989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Q1</a:t>
            </a:r>
            <a:endParaRPr lang="en-US" dirty="0"/>
          </a:p>
        </p:txBody>
      </p:sp>
      <p:sp>
        <p:nvSpPr>
          <p:cNvPr id="3" name="Content Placeholder 2"/>
          <p:cNvSpPr>
            <a:spLocks noGrp="1"/>
          </p:cNvSpPr>
          <p:nvPr>
            <p:ph idx="1"/>
          </p:nvPr>
        </p:nvSpPr>
        <p:spPr/>
        <p:txBody>
          <a:bodyPr>
            <a:normAutofit/>
          </a:bodyPr>
          <a:lstStyle/>
          <a:p>
            <a:r>
              <a:rPr lang="en-US" sz="2800" dirty="0" smtClean="0"/>
              <a:t>What is the diagnosis? (1 mark)</a:t>
            </a:r>
          </a:p>
          <a:p>
            <a:endParaRPr lang="en-US" sz="2800" dirty="0"/>
          </a:p>
          <a:p>
            <a:r>
              <a:rPr lang="en-US" sz="2800" dirty="0" smtClean="0"/>
              <a:t>What is the classification system to the above injury? (1 mark)</a:t>
            </a:r>
          </a:p>
          <a:p>
            <a:endParaRPr lang="en-US" sz="2800" dirty="0"/>
          </a:p>
          <a:p>
            <a:r>
              <a:rPr lang="en-US" sz="2800" dirty="0" smtClean="0"/>
              <a:t>What is the normal width of the ACJ in adults? (1 mark) </a:t>
            </a:r>
            <a:endParaRPr lang="en-US" sz="2800" dirty="0"/>
          </a:p>
        </p:txBody>
      </p:sp>
    </p:spTree>
    <p:extLst>
      <p:ext uri="{BB962C8B-B14F-4D97-AF65-F5344CB8AC3E}">
        <p14:creationId xmlns:p14="http://schemas.microsoft.com/office/powerpoint/2010/main" val="11807620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Q1</a:t>
            </a:r>
            <a:endParaRPr lang="en-US" dirty="0"/>
          </a:p>
        </p:txBody>
      </p:sp>
      <p:sp>
        <p:nvSpPr>
          <p:cNvPr id="3" name="Content Placeholder 2"/>
          <p:cNvSpPr>
            <a:spLocks noGrp="1"/>
          </p:cNvSpPr>
          <p:nvPr>
            <p:ph idx="1"/>
          </p:nvPr>
        </p:nvSpPr>
        <p:spPr/>
        <p:txBody>
          <a:bodyPr/>
          <a:lstStyle/>
          <a:p>
            <a:r>
              <a:rPr lang="en-US" sz="2800" dirty="0" smtClean="0"/>
              <a:t>Left ACJ Type III injury</a:t>
            </a:r>
          </a:p>
          <a:p>
            <a:endParaRPr lang="en-US" sz="2800" dirty="0"/>
          </a:p>
          <a:p>
            <a:r>
              <a:rPr lang="en-CA" sz="2800" dirty="0"/>
              <a:t>Rockwood Classification of Acromioclavicular Joint </a:t>
            </a:r>
            <a:r>
              <a:rPr lang="en-CA" sz="2800" dirty="0" smtClean="0"/>
              <a:t>Separation</a:t>
            </a:r>
          </a:p>
          <a:p>
            <a:endParaRPr lang="en-CA" sz="2800" dirty="0"/>
          </a:p>
          <a:p>
            <a:r>
              <a:rPr lang="en-CA" sz="2800" dirty="0" smtClean="0"/>
              <a:t>1-3mm</a:t>
            </a:r>
            <a:endParaRPr lang="en-CA" sz="2800" dirty="0"/>
          </a:p>
          <a:p>
            <a:endParaRPr lang="en-US" dirty="0" smtClean="0"/>
          </a:p>
          <a:p>
            <a:endParaRPr lang="en-US" dirty="0"/>
          </a:p>
          <a:p>
            <a:endParaRPr lang="en-US" dirty="0"/>
          </a:p>
        </p:txBody>
      </p:sp>
    </p:spTree>
    <p:extLst>
      <p:ext uri="{BB962C8B-B14F-4D97-AF65-F5344CB8AC3E}">
        <p14:creationId xmlns:p14="http://schemas.microsoft.com/office/powerpoint/2010/main" val="941768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Q1</a:t>
            </a:r>
            <a:endParaRPr lang="en-US" dirty="0"/>
          </a:p>
        </p:txBody>
      </p:sp>
      <p:sp>
        <p:nvSpPr>
          <p:cNvPr id="3" name="Content Placeholder 2"/>
          <p:cNvSpPr>
            <a:spLocks noGrp="1"/>
          </p:cNvSpPr>
          <p:nvPr>
            <p:ph idx="1"/>
          </p:nvPr>
        </p:nvSpPr>
        <p:spPr/>
        <p:txBody>
          <a:bodyPr>
            <a:normAutofit/>
          </a:bodyPr>
          <a:lstStyle/>
          <a:p>
            <a:r>
              <a:rPr lang="en-CA" sz="2800" dirty="0"/>
              <a:t>Besides sinus tachycardia, list 4 ECG features </a:t>
            </a:r>
            <a:r>
              <a:rPr lang="en-CA" sz="2800" dirty="0" smtClean="0"/>
              <a:t>seen. </a:t>
            </a:r>
            <a:r>
              <a:rPr lang="en-CA" sz="2800" dirty="0"/>
              <a:t>(2 marks</a:t>
            </a:r>
            <a:r>
              <a:rPr lang="en-CA" sz="2800" dirty="0" smtClean="0"/>
              <a:t>)</a:t>
            </a:r>
            <a:endParaRPr lang="en-CA" sz="2800" dirty="0"/>
          </a:p>
        </p:txBody>
      </p:sp>
    </p:spTree>
    <p:extLst>
      <p:ext uri="{BB962C8B-B14F-4D97-AF65-F5344CB8AC3E}">
        <p14:creationId xmlns:p14="http://schemas.microsoft.com/office/powerpoint/2010/main" val="2357287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Rockwood Classification of </a:t>
            </a:r>
            <a:r>
              <a:rPr lang="en-CA" dirty="0" err="1" smtClean="0"/>
              <a:t>Acromioclavicular</a:t>
            </a:r>
            <a:r>
              <a:rPr lang="en-CA" dirty="0" smtClean="0"/>
              <a:t> Joint Separation</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9551917"/>
              </p:ext>
            </p:extLst>
          </p:nvPr>
        </p:nvGraphicFramePr>
        <p:xfrm>
          <a:off x="923544" y="1864360"/>
          <a:ext cx="9287256" cy="4754880"/>
        </p:xfrm>
        <a:graphic>
          <a:graphicData uri="http://schemas.openxmlformats.org/drawingml/2006/table">
            <a:tbl>
              <a:tblPr firstRow="1" bandRow="1">
                <a:tableStyleId>{5C22544A-7EE6-4342-B048-85BDC9FD1C3A}</a:tableStyleId>
              </a:tblPr>
              <a:tblGrid>
                <a:gridCol w="773938"/>
                <a:gridCol w="8513318"/>
              </a:tblGrid>
              <a:tr h="0">
                <a:tc>
                  <a:txBody>
                    <a:bodyPr/>
                    <a:lstStyle/>
                    <a:p>
                      <a:r>
                        <a:rPr lang="en-CA" dirty="0" smtClean="0"/>
                        <a:t>Type</a:t>
                      </a:r>
                      <a:endParaRPr lang="en-CA" dirty="0"/>
                    </a:p>
                  </a:txBody>
                  <a:tcPr/>
                </a:tc>
                <a:tc>
                  <a:txBody>
                    <a:bodyPr/>
                    <a:lstStyle/>
                    <a:p>
                      <a:endParaRPr lang="en-CA" dirty="0"/>
                    </a:p>
                  </a:txBody>
                  <a:tcPr/>
                </a:tc>
              </a:tr>
              <a:tr h="868668">
                <a:tc>
                  <a:txBody>
                    <a:bodyPr/>
                    <a:lstStyle/>
                    <a:p>
                      <a:r>
                        <a:rPr lang="en-CA" dirty="0" smtClean="0"/>
                        <a:t>I</a:t>
                      </a:r>
                      <a:endParaRPr lang="en-CA" dirty="0"/>
                    </a:p>
                  </a:txBody>
                  <a:tcPr/>
                </a:tc>
                <a:tc>
                  <a:txBody>
                    <a:bodyPr/>
                    <a:lstStyle/>
                    <a:p>
                      <a:r>
                        <a:rPr lang="en-CA" sz="1800" b="0" i="0" kern="1200" dirty="0" smtClean="0">
                          <a:solidFill>
                            <a:schemeClr val="dk1"/>
                          </a:solidFill>
                          <a:latin typeface="+mn-lt"/>
                          <a:ea typeface="+mn-ea"/>
                          <a:cs typeface="+mn-cs"/>
                        </a:rPr>
                        <a:t>sprain or partial tear of the AC ligaments</a:t>
                      </a:r>
                    </a:p>
                    <a:p>
                      <a:r>
                        <a:rPr lang="en-CA" sz="1800" b="0" i="0" kern="1200" dirty="0" smtClean="0">
                          <a:solidFill>
                            <a:schemeClr val="dk1"/>
                          </a:solidFill>
                          <a:latin typeface="+mn-lt"/>
                          <a:ea typeface="+mn-ea"/>
                          <a:cs typeface="+mn-cs"/>
                        </a:rPr>
                        <a:t>ACJ tenderness,</a:t>
                      </a:r>
                      <a:r>
                        <a:rPr lang="en-CA" sz="1800" b="0" i="0" kern="1200" baseline="0" dirty="0" smtClean="0">
                          <a:solidFill>
                            <a:schemeClr val="dk1"/>
                          </a:solidFill>
                          <a:latin typeface="+mn-lt"/>
                          <a:ea typeface="+mn-ea"/>
                          <a:cs typeface="+mn-cs"/>
                        </a:rPr>
                        <a:t> no deformity</a:t>
                      </a:r>
                    </a:p>
                    <a:p>
                      <a:r>
                        <a:rPr lang="en-CA" sz="1800" b="0" i="0" kern="1200" baseline="0" dirty="0" err="1" smtClean="0">
                          <a:solidFill>
                            <a:schemeClr val="dk1"/>
                          </a:solidFill>
                          <a:latin typeface="+mn-lt"/>
                          <a:ea typeface="+mn-ea"/>
                          <a:cs typeface="+mn-cs"/>
                        </a:rPr>
                        <a:t>Coracoclavicular</a:t>
                      </a:r>
                      <a:r>
                        <a:rPr lang="en-CA" sz="1800" b="0" i="0" kern="1200" baseline="0" dirty="0" smtClean="0">
                          <a:solidFill>
                            <a:schemeClr val="dk1"/>
                          </a:solidFill>
                          <a:latin typeface="+mn-lt"/>
                          <a:ea typeface="+mn-ea"/>
                          <a:cs typeface="+mn-cs"/>
                        </a:rPr>
                        <a:t> ligaments </a:t>
                      </a:r>
                      <a:r>
                        <a:rPr lang="en-CA" sz="1800" b="0" i="0" kern="1200" baseline="0" dirty="0" err="1" smtClean="0">
                          <a:solidFill>
                            <a:schemeClr val="dk1"/>
                          </a:solidFill>
                          <a:latin typeface="+mn-lt"/>
                          <a:ea typeface="+mn-ea"/>
                          <a:cs typeface="+mn-cs"/>
                        </a:rPr>
                        <a:t>nontender</a:t>
                      </a:r>
                      <a:endParaRPr lang="en-CA" dirty="0"/>
                    </a:p>
                  </a:txBody>
                  <a:tcPr/>
                </a:tc>
              </a:tr>
              <a:tr h="1129268">
                <a:tc>
                  <a:txBody>
                    <a:bodyPr/>
                    <a:lstStyle/>
                    <a:p>
                      <a:r>
                        <a:rPr lang="en-CA" dirty="0" smtClean="0"/>
                        <a:t>II</a:t>
                      </a:r>
                      <a:endParaRPr lang="en-CA" dirty="0"/>
                    </a:p>
                  </a:txBody>
                  <a:tcPr/>
                </a:tc>
                <a:tc>
                  <a:txBody>
                    <a:bodyPr/>
                    <a:lstStyle/>
                    <a:p>
                      <a:r>
                        <a:rPr lang="en-CA" sz="1800" b="0" i="0" kern="1200" dirty="0" smtClean="0">
                          <a:solidFill>
                            <a:schemeClr val="dk1"/>
                          </a:solidFill>
                          <a:latin typeface="+mn-lt"/>
                          <a:ea typeface="+mn-ea"/>
                          <a:cs typeface="+mn-cs"/>
                        </a:rPr>
                        <a:t>complete tear of the AC ligaments with no injury or partial injury of the CC ligaments</a:t>
                      </a:r>
                    </a:p>
                    <a:p>
                      <a:r>
                        <a:rPr lang="en-CA" sz="1800" b="0" i="0" kern="1200" dirty="0" smtClean="0">
                          <a:solidFill>
                            <a:schemeClr val="dk1"/>
                          </a:solidFill>
                          <a:latin typeface="+mn-lt"/>
                          <a:ea typeface="+mn-ea"/>
                          <a:cs typeface="+mn-cs"/>
                        </a:rPr>
                        <a:t>Radiographs show partial elevation of the distal clavicle with no or minimal widening of the CC distance (11-13mm)</a:t>
                      </a:r>
                      <a:endParaRPr lang="en-CA" dirty="0"/>
                    </a:p>
                  </a:txBody>
                  <a:tcPr/>
                </a:tc>
              </a:tr>
              <a:tr h="347467">
                <a:tc>
                  <a:txBody>
                    <a:bodyPr/>
                    <a:lstStyle/>
                    <a:p>
                      <a:r>
                        <a:rPr lang="en-CA" dirty="0" smtClean="0"/>
                        <a:t>III</a:t>
                      </a:r>
                      <a:endParaRPr lang="en-CA" dirty="0"/>
                    </a:p>
                  </a:txBody>
                  <a:tcPr/>
                </a:tc>
                <a:tc>
                  <a:txBody>
                    <a:bodyPr/>
                    <a:lstStyle/>
                    <a:p>
                      <a:r>
                        <a:rPr lang="en-CA" sz="1800" b="0" i="0" kern="1200" dirty="0" smtClean="0">
                          <a:solidFill>
                            <a:schemeClr val="dk1"/>
                          </a:solidFill>
                          <a:latin typeface="+mn-lt"/>
                          <a:ea typeface="+mn-ea"/>
                          <a:cs typeface="+mn-cs"/>
                        </a:rPr>
                        <a:t>complete disruption of both the AC and CC ligaments </a:t>
                      </a:r>
                      <a:endParaRPr lang="en-CA" dirty="0"/>
                    </a:p>
                  </a:txBody>
                  <a:tcPr/>
                </a:tc>
              </a:tr>
              <a:tr h="868668">
                <a:tc>
                  <a:txBody>
                    <a:bodyPr/>
                    <a:lstStyle/>
                    <a:p>
                      <a:r>
                        <a:rPr lang="en-CA" dirty="0" smtClean="0"/>
                        <a:t>IV</a:t>
                      </a:r>
                      <a:endParaRPr lang="en-CA" dirty="0"/>
                    </a:p>
                  </a:txBody>
                  <a:tcPr/>
                </a:tc>
                <a:tc>
                  <a:txBody>
                    <a:bodyPr/>
                    <a:lstStyle/>
                    <a:p>
                      <a:r>
                        <a:rPr lang="en-CA" sz="1800" b="0" i="0" kern="1200" dirty="0" smtClean="0">
                          <a:solidFill>
                            <a:schemeClr val="dk1"/>
                          </a:solidFill>
                          <a:latin typeface="+mn-lt"/>
                          <a:ea typeface="+mn-ea"/>
                          <a:cs typeface="+mn-cs"/>
                        </a:rPr>
                        <a:t>occur with forceful shoulder trauma that causes disruption of the AC and CC ligaments, and displaces the distal clavicle into or through the </a:t>
                      </a:r>
                      <a:r>
                        <a:rPr lang="en-CA" sz="1800" b="0" i="0" kern="1200" dirty="0" err="1" smtClean="0">
                          <a:solidFill>
                            <a:schemeClr val="dk1"/>
                          </a:solidFill>
                          <a:latin typeface="+mn-lt"/>
                          <a:ea typeface="+mn-ea"/>
                          <a:cs typeface="+mn-cs"/>
                        </a:rPr>
                        <a:t>trapezius</a:t>
                      </a:r>
                      <a:r>
                        <a:rPr lang="en-CA" sz="1800" b="0" i="0" kern="1200" dirty="0" smtClean="0">
                          <a:solidFill>
                            <a:schemeClr val="dk1"/>
                          </a:solidFill>
                          <a:latin typeface="+mn-lt"/>
                          <a:ea typeface="+mn-ea"/>
                          <a:cs typeface="+mn-cs"/>
                        </a:rPr>
                        <a:t> </a:t>
                      </a:r>
                      <a:endParaRPr lang="en-CA" dirty="0"/>
                    </a:p>
                  </a:txBody>
                  <a:tcPr/>
                </a:tc>
              </a:tr>
              <a:tr h="347467">
                <a:tc>
                  <a:txBody>
                    <a:bodyPr/>
                    <a:lstStyle/>
                    <a:p>
                      <a:r>
                        <a:rPr lang="en-CA" dirty="0" smtClean="0"/>
                        <a:t>V</a:t>
                      </a:r>
                      <a:endParaRPr lang="en-CA" dirty="0"/>
                    </a:p>
                  </a:txBody>
                  <a:tcPr/>
                </a:tc>
                <a:tc>
                  <a:txBody>
                    <a:bodyPr/>
                    <a:lstStyle/>
                    <a:p>
                      <a:r>
                        <a:rPr lang="en-CA" sz="1800" b="0" i="0" kern="1200" dirty="0" err="1" smtClean="0">
                          <a:solidFill>
                            <a:schemeClr val="dk1"/>
                          </a:solidFill>
                          <a:latin typeface="+mn-lt"/>
                          <a:ea typeface="+mn-ea"/>
                          <a:cs typeface="+mn-cs"/>
                        </a:rPr>
                        <a:t>Sternoclavicular</a:t>
                      </a:r>
                      <a:r>
                        <a:rPr lang="en-CA" sz="1800" b="0" i="0" kern="1200" dirty="0" smtClean="0">
                          <a:solidFill>
                            <a:schemeClr val="dk1"/>
                          </a:solidFill>
                          <a:latin typeface="+mn-lt"/>
                          <a:ea typeface="+mn-ea"/>
                          <a:cs typeface="+mn-cs"/>
                        </a:rPr>
                        <a:t> (SC) dislocations occur more often with Type IV injuries</a:t>
                      </a:r>
                      <a:endParaRPr lang="en-CA" dirty="0"/>
                    </a:p>
                  </a:txBody>
                  <a:tcPr/>
                </a:tc>
              </a:tr>
              <a:tr h="608067">
                <a:tc>
                  <a:txBody>
                    <a:bodyPr/>
                    <a:lstStyle/>
                    <a:p>
                      <a:r>
                        <a:rPr lang="en-CA" dirty="0" smtClean="0"/>
                        <a:t>VI</a:t>
                      </a:r>
                      <a:endParaRPr lang="en-CA" dirty="0"/>
                    </a:p>
                  </a:txBody>
                  <a:tcPr/>
                </a:tc>
                <a:tc>
                  <a:txBody>
                    <a:bodyPr/>
                    <a:lstStyle/>
                    <a:p>
                      <a:r>
                        <a:rPr lang="en-CA" sz="1800" b="0" i="0" kern="1200" dirty="0" smtClean="0">
                          <a:solidFill>
                            <a:schemeClr val="dk1"/>
                          </a:solidFill>
                          <a:latin typeface="+mn-lt"/>
                          <a:ea typeface="+mn-ea"/>
                          <a:cs typeface="+mn-cs"/>
                        </a:rPr>
                        <a:t>severe dislocations of the AC joint in which the distal clavicle is forced into the </a:t>
                      </a:r>
                      <a:r>
                        <a:rPr lang="en-CA" sz="1800" b="0" i="0" kern="1200" dirty="0" err="1" smtClean="0">
                          <a:solidFill>
                            <a:schemeClr val="dk1"/>
                          </a:solidFill>
                          <a:latin typeface="+mn-lt"/>
                          <a:ea typeface="+mn-ea"/>
                          <a:cs typeface="+mn-cs"/>
                        </a:rPr>
                        <a:t>subacromial</a:t>
                      </a:r>
                      <a:r>
                        <a:rPr lang="en-CA" sz="1800" b="0" i="0" kern="1200" dirty="0" smtClean="0">
                          <a:solidFill>
                            <a:schemeClr val="dk1"/>
                          </a:solidFill>
                          <a:latin typeface="+mn-lt"/>
                          <a:ea typeface="+mn-ea"/>
                          <a:cs typeface="+mn-cs"/>
                        </a:rPr>
                        <a:t> or </a:t>
                      </a:r>
                      <a:r>
                        <a:rPr lang="en-CA" sz="1800" b="0" i="0" kern="1200" dirty="0" err="1" smtClean="0">
                          <a:solidFill>
                            <a:schemeClr val="dk1"/>
                          </a:solidFill>
                          <a:latin typeface="+mn-lt"/>
                          <a:ea typeface="+mn-ea"/>
                          <a:cs typeface="+mn-cs"/>
                        </a:rPr>
                        <a:t>subcoracoid</a:t>
                      </a:r>
                      <a:r>
                        <a:rPr lang="en-CA" sz="1800" b="0" i="0" kern="1200" dirty="0" smtClean="0">
                          <a:solidFill>
                            <a:schemeClr val="dk1"/>
                          </a:solidFill>
                          <a:latin typeface="+mn-lt"/>
                          <a:ea typeface="+mn-ea"/>
                          <a:cs typeface="+mn-cs"/>
                        </a:rPr>
                        <a:t> position</a:t>
                      </a:r>
                      <a:endParaRPr lang="en-CA" dirty="0"/>
                    </a:p>
                  </a:txBody>
                  <a:tcPr/>
                </a:tc>
              </a:tr>
            </a:tbl>
          </a:graphicData>
        </a:graphic>
      </p:graphicFrame>
    </p:spTree>
    <p:extLst>
      <p:ext uri="{BB962C8B-B14F-4D97-AF65-F5344CB8AC3E}">
        <p14:creationId xmlns:p14="http://schemas.microsoft.com/office/powerpoint/2010/main" val="32208067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Q2</a:t>
            </a:r>
            <a:endParaRPr lang="en-US" dirty="0"/>
          </a:p>
        </p:txBody>
      </p:sp>
      <p:sp>
        <p:nvSpPr>
          <p:cNvPr id="3" name="Content Placeholder 2"/>
          <p:cNvSpPr>
            <a:spLocks noGrp="1"/>
          </p:cNvSpPr>
          <p:nvPr>
            <p:ph idx="1"/>
          </p:nvPr>
        </p:nvSpPr>
        <p:spPr/>
        <p:txBody>
          <a:bodyPr/>
          <a:lstStyle/>
          <a:p>
            <a:pPr marL="0" lvl="0" indent="0" defTabSz="914400">
              <a:spcBef>
                <a:spcPts val="0"/>
              </a:spcBef>
              <a:buClrTx/>
              <a:buSzTx/>
              <a:buNone/>
            </a:pPr>
            <a:endParaRPr lang="en-CA" sz="1800" b="1" dirty="0">
              <a:solidFill>
                <a:prstClr val="white"/>
              </a:solidFill>
              <a:latin typeface="Calibri"/>
              <a:ea typeface="+mn-ea"/>
              <a:cs typeface="+mn-cs"/>
            </a:endParaRPr>
          </a:p>
          <a:p>
            <a:r>
              <a:rPr lang="en-US" sz="2800" dirty="0" smtClean="0"/>
              <a:t>Name 2 other views of the shoulder you may also want to order if fracture of the coracoid process is suspected. (2 marks)</a:t>
            </a:r>
            <a:endParaRPr lang="en-US" sz="2800" dirty="0"/>
          </a:p>
        </p:txBody>
      </p:sp>
    </p:spTree>
    <p:extLst>
      <p:ext uri="{BB962C8B-B14F-4D97-AF65-F5344CB8AC3E}">
        <p14:creationId xmlns:p14="http://schemas.microsoft.com/office/powerpoint/2010/main" val="27418654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Q2</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Any 2 of below (0.5 marks x 2)</a:t>
            </a:r>
          </a:p>
          <a:p>
            <a:pPr marL="0" indent="0">
              <a:buNone/>
            </a:pPr>
            <a:endParaRPr lang="en-US" sz="2800" dirty="0" smtClean="0"/>
          </a:p>
          <a:p>
            <a:r>
              <a:rPr lang="en-US" sz="2800" dirty="0" err="1" smtClean="0"/>
              <a:t>Zanca</a:t>
            </a:r>
            <a:r>
              <a:rPr lang="en-US" sz="2800" dirty="0" smtClean="0"/>
              <a:t> view of shoulder </a:t>
            </a:r>
          </a:p>
          <a:p>
            <a:endParaRPr lang="en-US" sz="2800" dirty="0" smtClean="0"/>
          </a:p>
          <a:p>
            <a:r>
              <a:rPr lang="en-US" sz="2800" dirty="0" smtClean="0"/>
              <a:t>AP view of glenoid</a:t>
            </a:r>
          </a:p>
          <a:p>
            <a:endParaRPr lang="en-US" sz="2800" dirty="0" smtClean="0"/>
          </a:p>
          <a:p>
            <a:r>
              <a:rPr lang="en-US" sz="2800" dirty="0" smtClean="0"/>
              <a:t>Axillary view of shoulder</a:t>
            </a:r>
            <a:endParaRPr lang="en-US" sz="2800" dirty="0"/>
          </a:p>
        </p:txBody>
      </p:sp>
    </p:spTree>
    <p:extLst>
      <p:ext uri="{BB962C8B-B14F-4D97-AF65-F5344CB8AC3E}">
        <p14:creationId xmlns:p14="http://schemas.microsoft.com/office/powerpoint/2010/main" val="15614126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65" y="73152"/>
            <a:ext cx="3401064" cy="1103376"/>
          </a:xfrm>
        </p:spPr>
        <p:txBody>
          <a:bodyPr/>
          <a:lstStyle/>
          <a:p>
            <a:r>
              <a:rPr lang="en-US" sz="4000" dirty="0" smtClean="0"/>
              <a:t>Case 4 Q2 </a:t>
            </a:r>
            <a:endParaRPr lang="en-US" sz="4000" dirty="0"/>
          </a:p>
        </p:txBody>
      </p:sp>
      <p:pic>
        <p:nvPicPr>
          <p:cNvPr id="4" name="Content Placeholder 3"/>
          <p:cNvPicPr>
            <a:picLocks noGrp="1" noChangeAspect="1"/>
          </p:cNvPicPr>
          <p:nvPr>
            <p:ph idx="1"/>
          </p:nvPr>
        </p:nvPicPr>
        <p:blipFill>
          <a:blip r:embed="rId2"/>
          <a:stretch>
            <a:fillRect/>
          </a:stretch>
        </p:blipFill>
        <p:spPr>
          <a:xfrm>
            <a:off x="5882005" y="1917296"/>
            <a:ext cx="5195888" cy="3961279"/>
          </a:xfrm>
          <a:prstGeom prst="rect">
            <a:avLst/>
          </a:prstGeom>
        </p:spPr>
      </p:pic>
      <p:sp>
        <p:nvSpPr>
          <p:cNvPr id="5" name="Text Placeholder 4"/>
          <p:cNvSpPr>
            <a:spLocks noGrp="1"/>
          </p:cNvSpPr>
          <p:nvPr>
            <p:ph type="body" sz="half" idx="2"/>
          </p:nvPr>
        </p:nvSpPr>
        <p:spPr>
          <a:xfrm>
            <a:off x="1154953" y="3129280"/>
            <a:ext cx="4505183" cy="2895599"/>
          </a:xfrm>
        </p:spPr>
        <p:txBody>
          <a:bodyPr>
            <a:normAutofit/>
          </a:bodyPr>
          <a:lstStyle/>
          <a:p>
            <a:r>
              <a:rPr lang="en-US" sz="2800" dirty="0" err="1" smtClean="0"/>
              <a:t>Zanca</a:t>
            </a:r>
            <a:r>
              <a:rPr lang="en-US" sz="2800" dirty="0" smtClean="0"/>
              <a:t> view: AP with 10 - 15 degrees cephalic tilt</a:t>
            </a:r>
            <a:endParaRPr lang="en-US" sz="2800" dirty="0"/>
          </a:p>
        </p:txBody>
      </p:sp>
    </p:spTree>
    <p:extLst>
      <p:ext uri="{BB962C8B-B14F-4D97-AF65-F5344CB8AC3E}">
        <p14:creationId xmlns:p14="http://schemas.microsoft.com/office/powerpoint/2010/main" val="29955336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Q2</a:t>
            </a:r>
            <a:endParaRPr lang="en-US" dirty="0"/>
          </a:p>
        </p:txBody>
      </p:sp>
      <p:pic>
        <p:nvPicPr>
          <p:cNvPr id="4" name="Content Placeholder 3"/>
          <p:cNvPicPr>
            <a:picLocks noGrp="1" noChangeAspect="1"/>
          </p:cNvPicPr>
          <p:nvPr>
            <p:ph idx="1"/>
          </p:nvPr>
        </p:nvPicPr>
        <p:blipFill>
          <a:blip r:embed="rId3"/>
          <a:stretch>
            <a:fillRect/>
          </a:stretch>
        </p:blipFill>
        <p:spPr>
          <a:xfrm>
            <a:off x="4444474" y="0"/>
            <a:ext cx="3858278" cy="6858000"/>
          </a:xfrm>
          <a:prstGeom prst="rect">
            <a:avLst/>
          </a:prstGeom>
        </p:spPr>
      </p:pic>
    </p:spTree>
    <p:extLst>
      <p:ext uri="{BB962C8B-B14F-4D97-AF65-F5344CB8AC3E}">
        <p14:creationId xmlns:p14="http://schemas.microsoft.com/office/powerpoint/2010/main" val="32877292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05" y="0"/>
            <a:ext cx="3401064" cy="1447800"/>
          </a:xfrm>
        </p:spPr>
        <p:txBody>
          <a:bodyPr/>
          <a:lstStyle/>
          <a:p>
            <a:r>
              <a:rPr lang="en-US" sz="4400" dirty="0" smtClean="0"/>
              <a:t>Case 4 Q2</a:t>
            </a:r>
            <a:endParaRPr lang="en-US" sz="4400" dirty="0"/>
          </a:p>
        </p:txBody>
      </p:sp>
      <p:pic>
        <p:nvPicPr>
          <p:cNvPr id="6" name="Content Placeholder 5"/>
          <p:cNvPicPr>
            <a:picLocks noGrp="1" noChangeAspect="1"/>
          </p:cNvPicPr>
          <p:nvPr>
            <p:ph idx="1"/>
          </p:nvPr>
        </p:nvPicPr>
        <p:blipFill>
          <a:blip r:embed="rId2"/>
          <a:stretch>
            <a:fillRect/>
          </a:stretch>
        </p:blipFill>
        <p:spPr>
          <a:xfrm>
            <a:off x="6167055" y="1452879"/>
            <a:ext cx="4168588" cy="4572000"/>
          </a:xfrm>
          <a:prstGeom prst="rect">
            <a:avLst/>
          </a:prstGeom>
        </p:spPr>
      </p:pic>
      <p:sp>
        <p:nvSpPr>
          <p:cNvPr id="5" name="Text Placeholder 4"/>
          <p:cNvSpPr>
            <a:spLocks noGrp="1"/>
          </p:cNvSpPr>
          <p:nvPr>
            <p:ph type="body" sz="half" idx="2"/>
          </p:nvPr>
        </p:nvSpPr>
        <p:spPr>
          <a:xfrm>
            <a:off x="1154953" y="3129280"/>
            <a:ext cx="4276583" cy="2895599"/>
          </a:xfrm>
        </p:spPr>
        <p:txBody>
          <a:bodyPr>
            <a:normAutofit/>
          </a:bodyPr>
          <a:lstStyle/>
          <a:p>
            <a:r>
              <a:rPr lang="en-US" sz="2400" dirty="0" smtClean="0"/>
              <a:t>Axillary view demonstrating fracture of the coracoid process</a:t>
            </a:r>
            <a:endParaRPr lang="en-US" sz="2400" dirty="0"/>
          </a:p>
        </p:txBody>
      </p:sp>
    </p:spTree>
    <p:extLst>
      <p:ext uri="{BB962C8B-B14F-4D97-AF65-F5344CB8AC3E}">
        <p14:creationId xmlns:p14="http://schemas.microsoft.com/office/powerpoint/2010/main" val="27237960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4 Q3</a:t>
            </a:r>
            <a:endParaRPr lang="en-US" dirty="0"/>
          </a:p>
        </p:txBody>
      </p:sp>
      <p:sp>
        <p:nvSpPr>
          <p:cNvPr id="6" name="Content Placeholder 5"/>
          <p:cNvSpPr>
            <a:spLocks noGrp="1"/>
          </p:cNvSpPr>
          <p:nvPr>
            <p:ph idx="1"/>
          </p:nvPr>
        </p:nvSpPr>
        <p:spPr/>
        <p:txBody>
          <a:bodyPr>
            <a:normAutofit/>
          </a:bodyPr>
          <a:lstStyle/>
          <a:p>
            <a:r>
              <a:rPr lang="en-US" sz="2800" dirty="0" smtClean="0"/>
              <a:t>X-rays of patient’s right ankle and foot were taken.</a:t>
            </a:r>
          </a:p>
        </p:txBody>
      </p:sp>
    </p:spTree>
    <p:extLst>
      <p:ext uri="{BB962C8B-B14F-4D97-AF65-F5344CB8AC3E}">
        <p14:creationId xmlns:p14="http://schemas.microsoft.com/office/powerpoint/2010/main" val="681659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4 Q3</a:t>
            </a:r>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15568" y="1298448"/>
            <a:ext cx="4050791" cy="5559551"/>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129" y="1298450"/>
            <a:ext cx="4035423" cy="5559550"/>
          </a:xfrm>
        </p:spPr>
      </p:pic>
    </p:spTree>
    <p:extLst>
      <p:ext uri="{BB962C8B-B14F-4D97-AF65-F5344CB8AC3E}">
        <p14:creationId xmlns:p14="http://schemas.microsoft.com/office/powerpoint/2010/main" val="20069830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Q3</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61288" y="1234440"/>
            <a:ext cx="3867911" cy="562356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912" y="1234440"/>
            <a:ext cx="3511295" cy="5623559"/>
          </a:xfrm>
        </p:spPr>
      </p:pic>
    </p:spTree>
    <p:extLst>
      <p:ext uri="{BB962C8B-B14F-4D97-AF65-F5344CB8AC3E}">
        <p14:creationId xmlns:p14="http://schemas.microsoft.com/office/powerpoint/2010/main" val="36599363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Q3</a:t>
            </a:r>
            <a:endParaRPr lang="en-US" dirty="0"/>
          </a:p>
        </p:txBody>
      </p:sp>
      <p:sp>
        <p:nvSpPr>
          <p:cNvPr id="3" name="Content Placeholder 2"/>
          <p:cNvSpPr>
            <a:spLocks noGrp="1"/>
          </p:cNvSpPr>
          <p:nvPr>
            <p:ph idx="1"/>
          </p:nvPr>
        </p:nvSpPr>
        <p:spPr/>
        <p:txBody>
          <a:bodyPr>
            <a:normAutofit/>
          </a:bodyPr>
          <a:lstStyle/>
          <a:p>
            <a:r>
              <a:rPr lang="en-US" sz="2800" dirty="0" smtClean="0"/>
              <a:t>Describe the radiological findings. (1 marks)</a:t>
            </a:r>
            <a:endParaRPr lang="en-US" sz="2800" dirty="0"/>
          </a:p>
        </p:txBody>
      </p:sp>
    </p:spTree>
    <p:extLst>
      <p:ext uri="{BB962C8B-B14F-4D97-AF65-F5344CB8AC3E}">
        <p14:creationId xmlns:p14="http://schemas.microsoft.com/office/powerpoint/2010/main" val="3531607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Q1</a:t>
            </a:r>
            <a:endParaRPr lang="en-US" dirty="0"/>
          </a:p>
        </p:txBody>
      </p:sp>
      <p:sp>
        <p:nvSpPr>
          <p:cNvPr id="3" name="Content Placeholder 2"/>
          <p:cNvSpPr>
            <a:spLocks noGrp="1"/>
          </p:cNvSpPr>
          <p:nvPr>
            <p:ph idx="1"/>
          </p:nvPr>
        </p:nvSpPr>
        <p:spPr/>
        <p:txBody>
          <a:bodyPr/>
          <a:lstStyle/>
          <a:p>
            <a:r>
              <a:rPr lang="en-CA" sz="2400" dirty="0"/>
              <a:t>Diffuse ST </a:t>
            </a:r>
            <a:r>
              <a:rPr lang="en-CA" sz="2400" dirty="0" smtClean="0"/>
              <a:t>depression</a:t>
            </a:r>
          </a:p>
          <a:p>
            <a:endParaRPr lang="en-CA" sz="2400" dirty="0"/>
          </a:p>
          <a:p>
            <a:r>
              <a:rPr lang="en-CA" sz="2400" dirty="0"/>
              <a:t>Diffuse T wave </a:t>
            </a:r>
            <a:r>
              <a:rPr lang="en-CA" sz="2400" dirty="0" smtClean="0"/>
              <a:t>inversion</a:t>
            </a:r>
          </a:p>
          <a:p>
            <a:endParaRPr lang="en-CA" sz="2400" dirty="0"/>
          </a:p>
          <a:p>
            <a:r>
              <a:rPr lang="en-CA" sz="2400" dirty="0"/>
              <a:t>Prominent U </a:t>
            </a:r>
            <a:r>
              <a:rPr lang="en-CA" sz="2400" dirty="0" smtClean="0"/>
              <a:t>waves</a:t>
            </a:r>
          </a:p>
          <a:p>
            <a:endParaRPr lang="en-CA" sz="2400" dirty="0"/>
          </a:p>
          <a:p>
            <a:r>
              <a:rPr lang="en-CA" sz="2400" dirty="0"/>
              <a:t>Long QU (apparent long QT)</a:t>
            </a:r>
          </a:p>
          <a:p>
            <a:endParaRPr lang="en-US" dirty="0"/>
          </a:p>
        </p:txBody>
      </p:sp>
    </p:spTree>
    <p:extLst>
      <p:ext uri="{BB962C8B-B14F-4D97-AF65-F5344CB8AC3E}">
        <p14:creationId xmlns:p14="http://schemas.microsoft.com/office/powerpoint/2010/main" val="4125397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Q3</a:t>
            </a:r>
            <a:endParaRPr lang="en-US" dirty="0"/>
          </a:p>
        </p:txBody>
      </p:sp>
      <p:sp>
        <p:nvSpPr>
          <p:cNvPr id="3" name="Content Placeholder 2"/>
          <p:cNvSpPr>
            <a:spLocks noGrp="1"/>
          </p:cNvSpPr>
          <p:nvPr>
            <p:ph idx="1"/>
          </p:nvPr>
        </p:nvSpPr>
        <p:spPr/>
        <p:txBody>
          <a:bodyPr>
            <a:normAutofit/>
          </a:bodyPr>
          <a:lstStyle/>
          <a:p>
            <a:r>
              <a:rPr lang="en-US" sz="2800" dirty="0" smtClean="0"/>
              <a:t>Tri-malleolar fracture of right ankle</a:t>
            </a:r>
          </a:p>
          <a:p>
            <a:endParaRPr lang="en-US" sz="2800" dirty="0" smtClean="0"/>
          </a:p>
          <a:p>
            <a:r>
              <a:rPr lang="en-US" sz="2800" dirty="0" smtClean="0"/>
              <a:t>Dislocation of ankle</a:t>
            </a:r>
            <a:endParaRPr lang="en-US" sz="2800" dirty="0"/>
          </a:p>
        </p:txBody>
      </p:sp>
    </p:spTree>
    <p:extLst>
      <p:ext uri="{BB962C8B-B14F-4D97-AF65-F5344CB8AC3E}">
        <p14:creationId xmlns:p14="http://schemas.microsoft.com/office/powerpoint/2010/main" val="20921307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Q4</a:t>
            </a:r>
            <a:endParaRPr lang="en-US" dirty="0"/>
          </a:p>
        </p:txBody>
      </p:sp>
      <p:sp>
        <p:nvSpPr>
          <p:cNvPr id="3" name="Content Placeholder 2"/>
          <p:cNvSpPr>
            <a:spLocks noGrp="1"/>
          </p:cNvSpPr>
          <p:nvPr>
            <p:ph idx="1"/>
          </p:nvPr>
        </p:nvSpPr>
        <p:spPr/>
        <p:txBody>
          <a:bodyPr>
            <a:normAutofit/>
          </a:bodyPr>
          <a:lstStyle/>
          <a:p>
            <a:r>
              <a:rPr lang="en-US" sz="2800" dirty="0" smtClean="0"/>
              <a:t>You proposed performing closed reduction to his right ankle under procedural sedation, and </a:t>
            </a:r>
            <a:r>
              <a:rPr lang="en-US" sz="2800" dirty="0" err="1" smtClean="0"/>
              <a:t>propofol</a:t>
            </a:r>
            <a:r>
              <a:rPr lang="en-US" sz="2800" dirty="0" smtClean="0"/>
              <a:t> was the agent you had chosen. </a:t>
            </a:r>
          </a:p>
          <a:p>
            <a:r>
              <a:rPr lang="en-US" sz="2800" dirty="0" smtClean="0"/>
              <a:t>What is the normal dosage of </a:t>
            </a:r>
            <a:r>
              <a:rPr lang="en-US" sz="2800" dirty="0" err="1" smtClean="0"/>
              <a:t>propofol</a:t>
            </a:r>
            <a:r>
              <a:rPr lang="en-US" sz="2800" dirty="0" smtClean="0"/>
              <a:t> you will give? (1 mark)</a:t>
            </a:r>
          </a:p>
          <a:p>
            <a:r>
              <a:rPr lang="en-US" sz="2800" dirty="0" smtClean="0"/>
              <a:t>Name 2 parameters you would like to monitor during the procedure? (1 mark)</a:t>
            </a:r>
            <a:endParaRPr lang="en-US" sz="2800" dirty="0"/>
          </a:p>
        </p:txBody>
      </p:sp>
    </p:spTree>
    <p:extLst>
      <p:ext uri="{BB962C8B-B14F-4D97-AF65-F5344CB8AC3E}">
        <p14:creationId xmlns:p14="http://schemas.microsoft.com/office/powerpoint/2010/main" val="31710788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Q4</a:t>
            </a:r>
            <a:endParaRPr lang="en-US" dirty="0"/>
          </a:p>
        </p:txBody>
      </p:sp>
      <p:sp>
        <p:nvSpPr>
          <p:cNvPr id="3" name="Content Placeholder 2"/>
          <p:cNvSpPr>
            <a:spLocks noGrp="1"/>
          </p:cNvSpPr>
          <p:nvPr>
            <p:ph idx="1"/>
          </p:nvPr>
        </p:nvSpPr>
        <p:spPr/>
        <p:txBody>
          <a:bodyPr>
            <a:normAutofit/>
          </a:bodyPr>
          <a:lstStyle/>
          <a:p>
            <a:r>
              <a:rPr lang="en-US" sz="2800" dirty="0" smtClean="0"/>
              <a:t>Dosage of </a:t>
            </a:r>
            <a:r>
              <a:rPr lang="en-US" sz="2800" dirty="0" err="1" smtClean="0"/>
              <a:t>Propofol</a:t>
            </a:r>
            <a:r>
              <a:rPr lang="en-US" sz="2800" dirty="0" smtClean="0"/>
              <a:t> for procedural sedation: 0.5 - 1mg /kg</a:t>
            </a:r>
          </a:p>
          <a:p>
            <a:endParaRPr lang="en-US" sz="2800" dirty="0"/>
          </a:p>
          <a:p>
            <a:r>
              <a:rPr lang="en-US" sz="2800" dirty="0" smtClean="0"/>
              <a:t>Blood pressure, end-tidal CO2, </a:t>
            </a:r>
            <a:r>
              <a:rPr lang="en-US" sz="2800" dirty="0"/>
              <a:t>o</a:t>
            </a:r>
            <a:r>
              <a:rPr lang="en-US" sz="2800" dirty="0" smtClean="0"/>
              <a:t>xygen saturation, conscious level (</a:t>
            </a:r>
            <a:r>
              <a:rPr lang="en-US" sz="2800" dirty="0" smtClean="0"/>
              <a:t>GCS/ sedation score – Ramsay sedation scale, Richmond agitation-sedation scale </a:t>
            </a:r>
            <a:r>
              <a:rPr lang="en-US" sz="2800" dirty="0" err="1" smtClean="0"/>
              <a:t>etc</a:t>
            </a:r>
            <a:r>
              <a:rPr lang="en-US" sz="2800" dirty="0" smtClean="0"/>
              <a:t>)</a:t>
            </a:r>
            <a:endParaRPr lang="en-US" sz="2800" dirty="0"/>
          </a:p>
        </p:txBody>
      </p:sp>
    </p:spTree>
    <p:extLst>
      <p:ext uri="{BB962C8B-B14F-4D97-AF65-F5344CB8AC3E}">
        <p14:creationId xmlns:p14="http://schemas.microsoft.com/office/powerpoint/2010/main" val="18729487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Q5</a:t>
            </a:r>
            <a:endParaRPr lang="en-US" dirty="0"/>
          </a:p>
        </p:txBody>
      </p:sp>
      <p:sp>
        <p:nvSpPr>
          <p:cNvPr id="3" name="Content Placeholder 2"/>
          <p:cNvSpPr>
            <a:spLocks noGrp="1"/>
          </p:cNvSpPr>
          <p:nvPr>
            <p:ph idx="1"/>
          </p:nvPr>
        </p:nvSpPr>
        <p:spPr/>
        <p:txBody>
          <a:bodyPr>
            <a:normAutofit/>
          </a:bodyPr>
          <a:lstStyle/>
          <a:p>
            <a:r>
              <a:rPr lang="en-US" sz="2800" dirty="0" smtClean="0"/>
              <a:t>Under adequate sedation and correct technique, you tried to perform closed reduction of his right ankle for the patient. However the procedure was unsuccessful. What is the likely cause? (1 mark)</a:t>
            </a:r>
            <a:endParaRPr lang="en-US" sz="2800" dirty="0"/>
          </a:p>
        </p:txBody>
      </p:sp>
    </p:spTree>
    <p:extLst>
      <p:ext uri="{BB962C8B-B14F-4D97-AF65-F5344CB8AC3E}">
        <p14:creationId xmlns:p14="http://schemas.microsoft.com/office/powerpoint/2010/main" val="11768641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Q5</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Entrapment or posterior dislocation </a:t>
            </a:r>
            <a:r>
              <a:rPr lang="en-US" sz="2800" dirty="0" smtClean="0"/>
              <a:t>of the fractured </a:t>
            </a:r>
            <a:r>
              <a:rPr lang="en-US" sz="2800" dirty="0" smtClean="0">
                <a:solidFill>
                  <a:srgbClr val="FF0000"/>
                </a:solidFill>
              </a:rPr>
              <a:t>distal fibula fragment behind </a:t>
            </a:r>
            <a:r>
              <a:rPr lang="en-US" sz="2800" dirty="0" err="1" smtClean="0">
                <a:solidFill>
                  <a:srgbClr val="FF0000"/>
                </a:solidFill>
              </a:rPr>
              <a:t>tibial</a:t>
            </a:r>
            <a:r>
              <a:rPr lang="en-US" sz="2800" dirty="0" smtClean="0">
                <a:solidFill>
                  <a:srgbClr val="FF0000"/>
                </a:solidFill>
              </a:rPr>
              <a:t> incisura </a:t>
            </a:r>
            <a:r>
              <a:rPr lang="en-US" sz="2800" dirty="0" err="1" smtClean="0">
                <a:solidFill>
                  <a:srgbClr val="FF0000"/>
                </a:solidFill>
              </a:rPr>
              <a:t>fibularis</a:t>
            </a:r>
            <a:endParaRPr lang="en-US" sz="2800" dirty="0">
              <a:solidFill>
                <a:srgbClr val="FF0000"/>
              </a:solidFill>
            </a:endParaRPr>
          </a:p>
        </p:txBody>
      </p:sp>
    </p:spTree>
    <p:extLst>
      <p:ext uri="{BB962C8B-B14F-4D97-AF65-F5344CB8AC3E}">
        <p14:creationId xmlns:p14="http://schemas.microsoft.com/office/powerpoint/2010/main" val="34109679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4 Q5</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2192" y="1289304"/>
            <a:ext cx="4526280" cy="553097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35040" y="1289304"/>
            <a:ext cx="4015794" cy="5530977"/>
          </a:xfrm>
        </p:spPr>
      </p:pic>
    </p:spTree>
    <p:extLst>
      <p:ext uri="{BB962C8B-B14F-4D97-AF65-F5344CB8AC3E}">
        <p14:creationId xmlns:p14="http://schemas.microsoft.com/office/powerpoint/2010/main" val="14631245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Q6</a:t>
            </a:r>
            <a:endParaRPr lang="en-US" dirty="0"/>
          </a:p>
        </p:txBody>
      </p:sp>
      <p:sp>
        <p:nvSpPr>
          <p:cNvPr id="5" name="Content Placeholder 4"/>
          <p:cNvSpPr>
            <a:spLocks noGrp="1"/>
          </p:cNvSpPr>
          <p:nvPr>
            <p:ph idx="1"/>
          </p:nvPr>
        </p:nvSpPr>
        <p:spPr/>
        <p:txBody>
          <a:bodyPr>
            <a:normAutofit/>
          </a:bodyPr>
          <a:lstStyle/>
          <a:p>
            <a:r>
              <a:rPr lang="en-US" sz="2800" dirty="0" smtClean="0"/>
              <a:t>What is the diagnosis with respect to the condition in his right ankle? (1 mark)</a:t>
            </a:r>
            <a:endParaRPr lang="en-US" sz="2800" dirty="0"/>
          </a:p>
        </p:txBody>
      </p:sp>
    </p:spTree>
    <p:extLst>
      <p:ext uri="{BB962C8B-B14F-4D97-AF65-F5344CB8AC3E}">
        <p14:creationId xmlns:p14="http://schemas.microsoft.com/office/powerpoint/2010/main" val="26899039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Q6</a:t>
            </a:r>
            <a:endParaRPr lang="en-US" dirty="0"/>
          </a:p>
        </p:txBody>
      </p:sp>
      <p:sp>
        <p:nvSpPr>
          <p:cNvPr id="3" name="Content Placeholder 2"/>
          <p:cNvSpPr>
            <a:spLocks noGrp="1"/>
          </p:cNvSpPr>
          <p:nvPr>
            <p:ph idx="1"/>
          </p:nvPr>
        </p:nvSpPr>
        <p:spPr/>
        <p:txBody>
          <a:bodyPr>
            <a:normAutofit/>
          </a:bodyPr>
          <a:lstStyle/>
          <a:p>
            <a:r>
              <a:rPr lang="en-US" sz="3200" dirty="0" smtClean="0"/>
              <a:t>Bosworth fracture-dislocation </a:t>
            </a:r>
            <a:endParaRPr lang="en-US" sz="3200" dirty="0"/>
          </a:p>
        </p:txBody>
      </p:sp>
    </p:spTree>
    <p:extLst>
      <p:ext uri="{BB962C8B-B14F-4D97-AF65-F5344CB8AC3E}">
        <p14:creationId xmlns:p14="http://schemas.microsoft.com/office/powerpoint/2010/main" val="36618250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FF00"/>
                </a:solidFill>
              </a:rPr>
              <a:t>Thank you</a:t>
            </a:r>
            <a:endParaRPr lang="en-US" dirty="0">
              <a:solidFill>
                <a:srgbClr val="FFFF00"/>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00391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Q2</a:t>
            </a:r>
            <a:endParaRPr lang="en-US" dirty="0"/>
          </a:p>
        </p:txBody>
      </p:sp>
      <p:sp>
        <p:nvSpPr>
          <p:cNvPr id="3" name="Content Placeholder 2"/>
          <p:cNvSpPr>
            <a:spLocks noGrp="1"/>
          </p:cNvSpPr>
          <p:nvPr>
            <p:ph idx="1"/>
          </p:nvPr>
        </p:nvSpPr>
        <p:spPr/>
        <p:txBody>
          <a:bodyPr/>
          <a:lstStyle/>
          <a:p>
            <a:r>
              <a:rPr lang="en-CA" sz="2800" dirty="0"/>
              <a:t>A. What is the diagnosis? (1 mark)</a:t>
            </a:r>
          </a:p>
          <a:p>
            <a:endParaRPr lang="en-CA" sz="2800" dirty="0"/>
          </a:p>
          <a:p>
            <a:r>
              <a:rPr lang="en-CA" sz="2800" dirty="0"/>
              <a:t>B. Name 4 blood tests you would consider to conduct as related to the above diagnosis. (2 marks)</a:t>
            </a:r>
          </a:p>
          <a:p>
            <a:endParaRPr lang="en-US" dirty="0"/>
          </a:p>
        </p:txBody>
      </p:sp>
    </p:spTree>
    <p:extLst>
      <p:ext uri="{BB962C8B-B14F-4D97-AF65-F5344CB8AC3E}">
        <p14:creationId xmlns:p14="http://schemas.microsoft.com/office/powerpoint/2010/main" val="1823204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Q2</a:t>
            </a:r>
            <a:endParaRPr lang="en-US" dirty="0"/>
          </a:p>
        </p:txBody>
      </p:sp>
      <p:sp>
        <p:nvSpPr>
          <p:cNvPr id="3" name="Content Placeholder 2"/>
          <p:cNvSpPr>
            <a:spLocks noGrp="1"/>
          </p:cNvSpPr>
          <p:nvPr>
            <p:ph idx="1"/>
          </p:nvPr>
        </p:nvSpPr>
        <p:spPr/>
        <p:txBody>
          <a:bodyPr>
            <a:normAutofit lnSpcReduction="10000"/>
          </a:bodyPr>
          <a:lstStyle/>
          <a:p>
            <a:r>
              <a:rPr lang="en-CA" sz="2800" dirty="0"/>
              <a:t>A.	-Hypokalemia (0.5 mark)</a:t>
            </a:r>
          </a:p>
          <a:p>
            <a:pPr marL="0" indent="0">
              <a:buNone/>
            </a:pPr>
            <a:r>
              <a:rPr lang="en-CA" sz="2800" dirty="0"/>
              <a:t>	</a:t>
            </a:r>
            <a:r>
              <a:rPr lang="en-CA" sz="2800" dirty="0" smtClean="0"/>
              <a:t>	-</a:t>
            </a:r>
            <a:r>
              <a:rPr lang="en-CA" sz="2800" dirty="0"/>
              <a:t>Hypokalemic </a:t>
            </a:r>
            <a:r>
              <a:rPr lang="en-CA" sz="2800" dirty="0" err="1"/>
              <a:t>hypochloremic</a:t>
            </a:r>
            <a:r>
              <a:rPr lang="en-CA" sz="2800" dirty="0"/>
              <a:t> alkalosis (1 </a:t>
            </a:r>
            <a:r>
              <a:rPr lang="en-CA" sz="2800" dirty="0" smtClean="0"/>
              <a:t>				 mark</a:t>
            </a:r>
            <a:r>
              <a:rPr lang="en-CA" sz="2800" dirty="0" smtClean="0"/>
              <a:t>)</a:t>
            </a:r>
          </a:p>
          <a:p>
            <a:pPr marL="0" indent="0">
              <a:buNone/>
            </a:pPr>
            <a:endParaRPr lang="en-CA" sz="2800" dirty="0"/>
          </a:p>
          <a:p>
            <a:r>
              <a:rPr lang="en-CA" sz="2800" dirty="0"/>
              <a:t>B. 	-RFT (0.5 mark each)</a:t>
            </a:r>
          </a:p>
          <a:p>
            <a:pPr marL="0" indent="0">
              <a:buNone/>
            </a:pPr>
            <a:r>
              <a:rPr lang="en-CA" sz="2800" dirty="0"/>
              <a:t>	</a:t>
            </a:r>
            <a:r>
              <a:rPr lang="en-CA" sz="2800" dirty="0" smtClean="0"/>
              <a:t>	-</a:t>
            </a:r>
            <a:r>
              <a:rPr lang="en-CA" sz="2800" dirty="0"/>
              <a:t>ABG</a:t>
            </a:r>
          </a:p>
          <a:p>
            <a:pPr marL="457200" lvl="1" indent="0">
              <a:buNone/>
            </a:pPr>
            <a:r>
              <a:rPr lang="en-CA" sz="2800" dirty="0"/>
              <a:t>	-Serum chloride</a:t>
            </a:r>
          </a:p>
          <a:p>
            <a:pPr marL="457200" lvl="1" indent="0">
              <a:buNone/>
            </a:pPr>
            <a:r>
              <a:rPr lang="en-CA" sz="2800" dirty="0"/>
              <a:t>	-Serum magnesium </a:t>
            </a:r>
          </a:p>
          <a:p>
            <a:endParaRPr lang="en-US" dirty="0"/>
          </a:p>
        </p:txBody>
      </p:sp>
    </p:spTree>
    <p:extLst>
      <p:ext uri="{BB962C8B-B14F-4D97-AF65-F5344CB8AC3E}">
        <p14:creationId xmlns:p14="http://schemas.microsoft.com/office/powerpoint/2010/main" val="34276587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3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4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5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6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8.xml><?xml version="1.0" encoding="utf-8"?>
<a:theme xmlns:a="http://schemas.openxmlformats.org/drawingml/2006/main" name="7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9.xml><?xml version="1.0" encoding="utf-8"?>
<a:theme xmlns:a="http://schemas.openxmlformats.org/drawingml/2006/main" name="8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7622</TotalTime>
  <Words>1777</Words>
  <Application>Microsoft Office PowerPoint</Application>
  <PresentationFormat>Widescreen</PresentationFormat>
  <Paragraphs>316</Paragraphs>
  <Slides>78</Slides>
  <Notes>3</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78</vt:i4>
      </vt:variant>
    </vt:vector>
  </HeadingPairs>
  <TitlesOfParts>
    <vt:vector size="92" baseType="lpstr">
      <vt:lpstr>Arial</vt:lpstr>
      <vt:lpstr>Calibri</vt:lpstr>
      <vt:lpstr>Century Gothic</vt:lpstr>
      <vt:lpstr>Wingdings</vt:lpstr>
      <vt:lpstr>Wingdings 3</vt:lpstr>
      <vt:lpstr>Ion</vt:lpstr>
      <vt:lpstr>1_Ion</vt:lpstr>
      <vt:lpstr>2_Ion</vt:lpstr>
      <vt:lpstr>3_Ion</vt:lpstr>
      <vt:lpstr>4_Ion</vt:lpstr>
      <vt:lpstr>5_Ion</vt:lpstr>
      <vt:lpstr>6_Ion</vt:lpstr>
      <vt:lpstr>7_Ion</vt:lpstr>
      <vt:lpstr>8_Ion</vt:lpstr>
      <vt:lpstr>OSCE Presentation</vt:lpstr>
      <vt:lpstr>OSCE - format</vt:lpstr>
      <vt:lpstr>Case 1</vt:lpstr>
      <vt:lpstr>Case 1</vt:lpstr>
      <vt:lpstr>Case 1 - ECG</vt:lpstr>
      <vt:lpstr>Case 1 Q1</vt:lpstr>
      <vt:lpstr>Case 1 Q1</vt:lpstr>
      <vt:lpstr>Case 1 Q2</vt:lpstr>
      <vt:lpstr>Case 1 Q2</vt:lpstr>
      <vt:lpstr>Case 1 Q3</vt:lpstr>
      <vt:lpstr>Case 1 Q3</vt:lpstr>
      <vt:lpstr>Case 1 Q4</vt:lpstr>
      <vt:lpstr>Case 1 Q4</vt:lpstr>
      <vt:lpstr>Case 1 Q4</vt:lpstr>
      <vt:lpstr>Case 2</vt:lpstr>
      <vt:lpstr>Case 2 Q1</vt:lpstr>
      <vt:lpstr>Case 2 Q1</vt:lpstr>
      <vt:lpstr>Case 2 Q1</vt:lpstr>
      <vt:lpstr>Case 2 Q2</vt:lpstr>
      <vt:lpstr>Case 2 Q2</vt:lpstr>
      <vt:lpstr>Case 2 Q3</vt:lpstr>
      <vt:lpstr>Case 2 Q3</vt:lpstr>
      <vt:lpstr>Case 3 Q3</vt:lpstr>
      <vt:lpstr>Case 2 Q4</vt:lpstr>
      <vt:lpstr>Case 2 Q4</vt:lpstr>
      <vt:lpstr>Case 2 Q5</vt:lpstr>
      <vt:lpstr>Case 2 Q5</vt:lpstr>
      <vt:lpstr>Case 2 Q6</vt:lpstr>
      <vt:lpstr>Case 2 Q6</vt:lpstr>
      <vt:lpstr>Case 2 Q6</vt:lpstr>
      <vt:lpstr>Case 2 Q7</vt:lpstr>
      <vt:lpstr>Case 2 Q7</vt:lpstr>
      <vt:lpstr>Case 2 Q7</vt:lpstr>
      <vt:lpstr>Case 2 Q7</vt:lpstr>
      <vt:lpstr>Case 2 Q8</vt:lpstr>
      <vt:lpstr>Case 2 Q8</vt:lpstr>
      <vt:lpstr>Case 2 Q8</vt:lpstr>
      <vt:lpstr>Case 3</vt:lpstr>
      <vt:lpstr>Case 3</vt:lpstr>
      <vt:lpstr>Case 3</vt:lpstr>
      <vt:lpstr>Case 3</vt:lpstr>
      <vt:lpstr>Case 3 Q1</vt:lpstr>
      <vt:lpstr>Case 3 Q1</vt:lpstr>
      <vt:lpstr>Case 3 Q2</vt:lpstr>
      <vt:lpstr>Case 3 Q2</vt:lpstr>
      <vt:lpstr>Case 3 Q3 </vt:lpstr>
      <vt:lpstr>Case 3 Q3</vt:lpstr>
      <vt:lpstr>Case 3 Q4</vt:lpstr>
      <vt:lpstr>Case 3 Q4</vt:lpstr>
      <vt:lpstr>Case 3 Q4</vt:lpstr>
      <vt:lpstr>Case 3 Q4</vt:lpstr>
      <vt:lpstr>Case 3 Q4</vt:lpstr>
      <vt:lpstr>Case 3 Q4</vt:lpstr>
      <vt:lpstr>Case 3 Q4</vt:lpstr>
      <vt:lpstr>Case 4 </vt:lpstr>
      <vt:lpstr>Case 4 Q1 </vt:lpstr>
      <vt:lpstr>Case 4 Q1</vt:lpstr>
      <vt:lpstr>Case 4 Q1</vt:lpstr>
      <vt:lpstr>Case 4 Q1</vt:lpstr>
      <vt:lpstr>Rockwood Classification of Acromioclavicular Joint Separation</vt:lpstr>
      <vt:lpstr>Case 4 Q2</vt:lpstr>
      <vt:lpstr>Case 4 Q2</vt:lpstr>
      <vt:lpstr>Case 4 Q2 </vt:lpstr>
      <vt:lpstr>Case 4 Q2</vt:lpstr>
      <vt:lpstr>Case 4 Q2</vt:lpstr>
      <vt:lpstr>Case 4 Q3</vt:lpstr>
      <vt:lpstr>Case 4 Q3</vt:lpstr>
      <vt:lpstr>Case 4 Q3</vt:lpstr>
      <vt:lpstr>Case 4 Q3</vt:lpstr>
      <vt:lpstr>Case 4 Q3</vt:lpstr>
      <vt:lpstr>Case 4 Q4</vt:lpstr>
      <vt:lpstr>Case 4 Q4</vt:lpstr>
      <vt:lpstr>Case 4 Q5</vt:lpstr>
      <vt:lpstr>Case 4 Q5</vt:lpstr>
      <vt:lpstr>Case 4 Q5</vt:lpstr>
      <vt:lpstr>Case 4 Q6</vt:lpstr>
      <vt:lpstr>Case 4 Q6</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OSCE Presentation</dc:title>
  <dc:creator>J Lam</dc:creator>
  <cp:lastModifiedBy>J Lam</cp:lastModifiedBy>
  <cp:revision>55</cp:revision>
  <cp:lastPrinted>2018-12-05T07:19:38Z</cp:lastPrinted>
  <dcterms:created xsi:type="dcterms:W3CDTF">2018-11-28T07:27:30Z</dcterms:created>
  <dcterms:modified xsi:type="dcterms:W3CDTF">2018-12-05T07:41:06Z</dcterms:modified>
</cp:coreProperties>
</file>