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0" r:id="rId1"/>
  </p:sldMasterIdLst>
  <p:sldIdLst>
    <p:sldId id="256" r:id="rId2"/>
    <p:sldId id="257" r:id="rId3"/>
    <p:sldId id="259" r:id="rId4"/>
    <p:sldId id="261" r:id="rId5"/>
    <p:sldId id="262" r:id="rId6"/>
    <p:sldId id="258" r:id="rId7"/>
    <p:sldId id="266" r:id="rId8"/>
    <p:sldId id="267" r:id="rId9"/>
    <p:sldId id="268" r:id="rId10"/>
    <p:sldId id="275" r:id="rId11"/>
    <p:sldId id="280" r:id="rId12"/>
    <p:sldId id="281" r:id="rId13"/>
    <p:sldId id="283" r:id="rId14"/>
    <p:sldId id="284" r:id="rId15"/>
    <p:sldId id="272" r:id="rId16"/>
    <p:sldId id="264" r:id="rId17"/>
    <p:sldId id="265" r:id="rId18"/>
    <p:sldId id="279" r:id="rId19"/>
    <p:sldId id="289" r:id="rId20"/>
    <p:sldId id="290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310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556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8888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1523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14936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887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6/30/2015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830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49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637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6/30/2015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774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432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638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799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6/30/2015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688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665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216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995387" y="2454613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5400" smtClean="0">
                <a:solidFill>
                  <a:srgbClr val="002060"/>
                </a:solidFill>
              </a:rPr>
              <a:t> </a:t>
            </a:r>
            <a:r>
              <a:rPr lang="en-US" sz="5400" dirty="0" smtClean="0">
                <a:solidFill>
                  <a:srgbClr val="002060"/>
                </a:solidFill>
              </a:rPr>
              <a:t>OSCE Question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677334" y="4627659"/>
            <a:ext cx="8596668" cy="141370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								</a:t>
            </a:r>
            <a:r>
              <a:rPr lang="en-US" sz="4400" dirty="0" smtClean="0">
                <a:solidFill>
                  <a:srgbClr val="002060"/>
                </a:solidFill>
              </a:rPr>
              <a:t>PWH AED</a:t>
            </a:r>
          </a:p>
          <a:p>
            <a:pPr marL="0" indent="0">
              <a:buNone/>
            </a:pPr>
            <a:r>
              <a:rPr lang="en-US" sz="4400" dirty="0">
                <a:solidFill>
                  <a:srgbClr val="002060"/>
                </a:solidFill>
              </a:rPr>
              <a:t>	</a:t>
            </a:r>
            <a:r>
              <a:rPr lang="en-US" sz="4400" dirty="0" smtClean="0">
                <a:solidFill>
                  <a:srgbClr val="002060"/>
                </a:solidFill>
              </a:rPr>
              <a:t>							8 July 2015</a:t>
            </a:r>
            <a:endParaRPr lang="en-US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69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5852255" cy="1320800"/>
          </a:xfrm>
        </p:spPr>
        <p:txBody>
          <a:bodyPr>
            <a:normAutofit fontScale="90000"/>
          </a:bodyPr>
          <a:lstStyle/>
          <a:p>
            <a:r>
              <a:rPr lang="en-US" altLang="zh-HK" sz="3100" dirty="0">
                <a:solidFill>
                  <a:schemeClr val="tx1"/>
                </a:solidFill>
              </a:rPr>
              <a:t/>
            </a:r>
            <a:br>
              <a:rPr lang="en-US" altLang="zh-HK" sz="3100" dirty="0">
                <a:solidFill>
                  <a:schemeClr val="tx1"/>
                </a:solidFill>
              </a:rPr>
            </a:br>
            <a:r>
              <a:rPr lang="zh-HK" altLang="en-US" sz="3200" dirty="0"/>
              <a:t/>
            </a:r>
            <a:br>
              <a:rPr lang="zh-HK" altLang="en-US" sz="3200" dirty="0"/>
            </a:br>
            <a:r>
              <a:rPr lang="en-US" altLang="zh-HK" sz="3100" dirty="0">
                <a:solidFill>
                  <a:schemeClr val="tx1"/>
                </a:solidFill>
              </a:rPr>
              <a:t/>
            </a:r>
            <a:br>
              <a:rPr lang="en-US" altLang="zh-HK" sz="3100" dirty="0">
                <a:solidFill>
                  <a:schemeClr val="tx1"/>
                </a:solidFill>
              </a:rPr>
            </a:br>
            <a:r>
              <a:rPr lang="zh-HK" altLang="en-US" dirty="0"/>
              <a:t/>
            </a:r>
            <a:br>
              <a:rPr lang="zh-HK" altLang="en-US" dirty="0"/>
            </a:b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9909" y="403538"/>
            <a:ext cx="8596668" cy="6248400"/>
          </a:xfrm>
        </p:spPr>
        <p:txBody>
          <a:bodyPr>
            <a:noAutofit/>
          </a:bodyPr>
          <a:lstStyle/>
          <a:p>
            <a:r>
              <a:rPr lang="en-US" altLang="zh-HK" sz="2400" dirty="0" smtClean="0">
                <a:solidFill>
                  <a:schemeClr val="tx1"/>
                </a:solidFill>
              </a:rPr>
              <a:t>2a</a:t>
            </a:r>
            <a:r>
              <a:rPr lang="en-US" altLang="zh-HK" sz="2400" dirty="0">
                <a:solidFill>
                  <a:schemeClr val="tx1"/>
                </a:solidFill>
              </a:rPr>
              <a:t>. Suggest 3 differential diagnosis of fever and left back </a:t>
            </a:r>
            <a:r>
              <a:rPr lang="en-US" altLang="zh-HK" sz="2400" dirty="0" smtClean="0">
                <a:solidFill>
                  <a:schemeClr val="tx1"/>
                </a:solidFill>
              </a:rPr>
              <a:t>pain</a:t>
            </a:r>
          </a:p>
          <a:p>
            <a:endParaRPr lang="en-US" altLang="zh-HK" sz="2400" dirty="0" smtClean="0">
              <a:solidFill>
                <a:schemeClr val="tx1"/>
              </a:solidFill>
            </a:endParaRPr>
          </a:p>
          <a:p>
            <a:r>
              <a:rPr lang="en-US" altLang="zh-HK" sz="2400" dirty="0" smtClean="0">
                <a:solidFill>
                  <a:schemeClr val="tx1"/>
                </a:solidFill>
              </a:rPr>
              <a:t>2b</a:t>
            </a:r>
            <a:r>
              <a:rPr lang="en-US" altLang="zh-HK" sz="2400" dirty="0">
                <a:solidFill>
                  <a:schemeClr val="tx1"/>
                </a:solidFill>
              </a:rPr>
              <a:t>. </a:t>
            </a:r>
            <a:r>
              <a:rPr lang="en-US" altLang="zh-HK" sz="2400" dirty="0" smtClean="0">
                <a:solidFill>
                  <a:schemeClr val="tx1"/>
                </a:solidFill>
              </a:rPr>
              <a:t>Patient </a:t>
            </a:r>
            <a:r>
              <a:rPr lang="en-US" altLang="zh-HK" sz="2400" dirty="0">
                <a:solidFill>
                  <a:schemeClr val="tx1"/>
                </a:solidFill>
              </a:rPr>
              <a:t>persistently kept her left hip in flexion posture. Pain was elicited when </a:t>
            </a:r>
            <a:r>
              <a:rPr lang="en-US" altLang="zh-HK" sz="2400" dirty="0" smtClean="0">
                <a:solidFill>
                  <a:schemeClr val="tx1"/>
                </a:solidFill>
              </a:rPr>
              <a:t>attempt to passively </a:t>
            </a:r>
            <a:r>
              <a:rPr lang="en-US" altLang="zh-HK" sz="2400" dirty="0">
                <a:solidFill>
                  <a:schemeClr val="tx1"/>
                </a:solidFill>
              </a:rPr>
              <a:t>extend her left hip. </a:t>
            </a:r>
            <a:r>
              <a:rPr lang="en-US" altLang="zh-HK" sz="2400" dirty="0" smtClean="0">
                <a:solidFill>
                  <a:schemeClr val="tx1"/>
                </a:solidFill>
              </a:rPr>
              <a:t>What </a:t>
            </a:r>
            <a:r>
              <a:rPr lang="en-US" altLang="zh-HK" sz="2400" dirty="0">
                <a:solidFill>
                  <a:schemeClr val="tx1"/>
                </a:solidFill>
              </a:rPr>
              <a:t>is the name of the physical sign being demonstrated</a:t>
            </a:r>
            <a:r>
              <a:rPr lang="en-US" altLang="zh-HK" sz="2400" dirty="0" smtClean="0">
                <a:solidFill>
                  <a:schemeClr val="tx1"/>
                </a:solidFill>
              </a:rPr>
              <a:t>?</a:t>
            </a:r>
          </a:p>
          <a:p>
            <a:endParaRPr lang="en-US" altLang="zh-HK" sz="2400" dirty="0" smtClean="0">
              <a:solidFill>
                <a:schemeClr val="tx1"/>
              </a:solidFill>
            </a:endParaRPr>
          </a:p>
          <a:p>
            <a:r>
              <a:rPr lang="en-US" altLang="zh-HK" sz="2400" dirty="0" smtClean="0">
                <a:solidFill>
                  <a:schemeClr val="tx1"/>
                </a:solidFill>
              </a:rPr>
              <a:t>2c</a:t>
            </a:r>
            <a:r>
              <a:rPr lang="en-US" altLang="zh-HK" sz="2400" dirty="0">
                <a:solidFill>
                  <a:schemeClr val="tx1"/>
                </a:solidFill>
              </a:rPr>
              <a:t>. Describe the KUB </a:t>
            </a:r>
            <a:r>
              <a:rPr lang="en-US" altLang="zh-HK" sz="2400" dirty="0" smtClean="0">
                <a:solidFill>
                  <a:schemeClr val="tx1"/>
                </a:solidFill>
              </a:rPr>
              <a:t>findings</a:t>
            </a:r>
          </a:p>
          <a:p>
            <a:endParaRPr lang="en-US" altLang="zh-HK" sz="2400" dirty="0">
              <a:solidFill>
                <a:schemeClr val="tx1"/>
              </a:solidFill>
            </a:endParaRPr>
          </a:p>
          <a:p>
            <a:r>
              <a:rPr lang="en-US" altLang="zh-HK" sz="2400" dirty="0" smtClean="0">
                <a:solidFill>
                  <a:schemeClr val="tx1"/>
                </a:solidFill>
              </a:rPr>
              <a:t>2d</a:t>
            </a:r>
            <a:r>
              <a:rPr lang="en-US" altLang="zh-HK" sz="2400" dirty="0">
                <a:solidFill>
                  <a:schemeClr val="tx1"/>
                </a:solidFill>
              </a:rPr>
              <a:t>. Describe the findings in the CT </a:t>
            </a:r>
            <a:r>
              <a:rPr lang="en-US" altLang="zh-HK" sz="2400" dirty="0" smtClean="0">
                <a:solidFill>
                  <a:schemeClr val="tx1"/>
                </a:solidFill>
              </a:rPr>
              <a:t>abdomen</a:t>
            </a:r>
          </a:p>
          <a:p>
            <a:endParaRPr lang="en-US" altLang="zh-HK" sz="2400" dirty="0" smtClean="0">
              <a:solidFill>
                <a:schemeClr val="tx1"/>
              </a:solidFill>
            </a:endParaRPr>
          </a:p>
          <a:p>
            <a:r>
              <a:rPr lang="en-US" altLang="zh-HK" sz="2400" dirty="0" smtClean="0">
                <a:solidFill>
                  <a:schemeClr val="tx1"/>
                </a:solidFill>
              </a:rPr>
              <a:t>2e</a:t>
            </a:r>
            <a:r>
              <a:rPr lang="en-US" altLang="zh-HK" sz="2400" dirty="0">
                <a:solidFill>
                  <a:schemeClr val="tx1"/>
                </a:solidFill>
              </a:rPr>
              <a:t>. Outline subsequent management plan for this patient</a:t>
            </a:r>
            <a:br>
              <a:rPr lang="en-US" altLang="zh-HK" sz="2400" dirty="0">
                <a:solidFill>
                  <a:schemeClr val="tx1"/>
                </a:solidFill>
              </a:rPr>
            </a:br>
            <a:endParaRPr lang="zh-HK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9541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>
                <a:solidFill>
                  <a:srgbClr val="002060"/>
                </a:solidFill>
              </a:rPr>
              <a:t>Question 3</a:t>
            </a:r>
            <a:endParaRPr lang="zh-HK" altLang="en-US" dirty="0">
              <a:solidFill>
                <a:srgbClr val="00206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823792"/>
            <a:ext cx="8596668" cy="3198969"/>
          </a:xfrm>
        </p:spPr>
        <p:txBody>
          <a:bodyPr/>
          <a:lstStyle/>
          <a:p>
            <a:r>
              <a:rPr lang="en-US" altLang="zh-HK" sz="2800" dirty="0" smtClean="0"/>
              <a:t>25/M</a:t>
            </a:r>
            <a:endParaRPr lang="en-US" altLang="zh-HK" sz="2800" dirty="0"/>
          </a:p>
          <a:p>
            <a:r>
              <a:rPr lang="en-US" altLang="zh-HK" sz="2800" dirty="0" smtClean="0"/>
              <a:t>Episodic palpitation for few years</a:t>
            </a:r>
          </a:p>
          <a:p>
            <a:r>
              <a:rPr lang="en-US" altLang="zh-HK" sz="2800" dirty="0" smtClean="0"/>
              <a:t>No associated with chest </a:t>
            </a:r>
            <a:r>
              <a:rPr lang="en-US" altLang="zh-HK" sz="2800" dirty="0" smtClean="0"/>
              <a:t>pain</a:t>
            </a:r>
          </a:p>
          <a:p>
            <a:endParaRPr lang="en-US" altLang="zh-HK" sz="2800" dirty="0"/>
          </a:p>
          <a:p>
            <a:endParaRPr lang="en-US" altLang="zh-HK" sz="2800" dirty="0"/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38910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>
                <a:solidFill>
                  <a:srgbClr val="002060"/>
                </a:solidFill>
              </a:rPr>
              <a:t>ECG 1 (Asymptomatic)</a:t>
            </a:r>
            <a:endParaRPr lang="zh-HK" altLang="en-US" dirty="0">
              <a:solidFill>
                <a:srgbClr val="002060"/>
              </a:solidFill>
            </a:endParaRP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46" y="1326524"/>
            <a:ext cx="9311427" cy="5531476"/>
          </a:xfrm>
        </p:spPr>
      </p:pic>
    </p:spTree>
    <p:extLst>
      <p:ext uri="{BB962C8B-B14F-4D97-AF65-F5344CB8AC3E}">
        <p14:creationId xmlns:p14="http://schemas.microsoft.com/office/powerpoint/2010/main" val="27171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16676" y="467932"/>
            <a:ext cx="8596668" cy="1320800"/>
          </a:xfrm>
        </p:spPr>
        <p:txBody>
          <a:bodyPr>
            <a:noAutofit/>
          </a:bodyPr>
          <a:lstStyle/>
          <a:p>
            <a:r>
              <a:rPr lang="en-US" altLang="zh-HK" dirty="0" smtClean="0">
                <a:solidFill>
                  <a:srgbClr val="002060"/>
                </a:solidFill>
              </a:rPr>
              <a:t>ECG 2</a:t>
            </a:r>
            <a:endParaRPr lang="zh-HK" altLang="en-US" dirty="0">
              <a:solidFill>
                <a:srgbClr val="002060"/>
              </a:solidFill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76" y="1287887"/>
            <a:ext cx="9324304" cy="5318975"/>
          </a:xfrm>
        </p:spPr>
      </p:pic>
      <p:sp>
        <p:nvSpPr>
          <p:cNvPr id="5" name="矩形 4"/>
          <p:cNvSpPr/>
          <p:nvPr/>
        </p:nvSpPr>
        <p:spPr>
          <a:xfrm>
            <a:off x="1687132" y="1287886"/>
            <a:ext cx="1532585" cy="3348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" name="矩形 5"/>
          <p:cNvSpPr/>
          <p:nvPr/>
        </p:nvSpPr>
        <p:spPr>
          <a:xfrm>
            <a:off x="1416676" y="6040192"/>
            <a:ext cx="2910625" cy="5666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4727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405684"/>
            <a:ext cx="8596668" cy="6452316"/>
          </a:xfrm>
        </p:spPr>
        <p:txBody>
          <a:bodyPr>
            <a:normAutofit fontScale="77500" lnSpcReduction="20000"/>
          </a:bodyPr>
          <a:lstStyle/>
          <a:p>
            <a:r>
              <a:rPr lang="en-US" altLang="zh-HK" sz="2800" dirty="0" smtClean="0">
                <a:solidFill>
                  <a:schemeClr val="tx1"/>
                </a:solidFill>
              </a:rPr>
              <a:t>3a</a:t>
            </a:r>
            <a:r>
              <a:rPr lang="en-US" altLang="zh-HK" sz="2800" dirty="0">
                <a:solidFill>
                  <a:schemeClr val="tx1"/>
                </a:solidFill>
              </a:rPr>
              <a:t>. List TWO abnormalities in the ECG </a:t>
            </a:r>
            <a:r>
              <a:rPr lang="en-US" altLang="zh-HK" sz="2800" dirty="0" smtClean="0">
                <a:solidFill>
                  <a:schemeClr val="tx1"/>
                </a:solidFill>
              </a:rPr>
              <a:t>1</a:t>
            </a:r>
          </a:p>
          <a:p>
            <a:endParaRPr lang="en-US" altLang="zh-HK" sz="2800" dirty="0">
              <a:solidFill>
                <a:schemeClr val="tx1"/>
              </a:solidFill>
            </a:endParaRPr>
          </a:p>
          <a:p>
            <a:r>
              <a:rPr lang="en-US" altLang="zh-HK" sz="2800" dirty="0" smtClean="0">
                <a:solidFill>
                  <a:schemeClr val="tx1"/>
                </a:solidFill>
              </a:rPr>
              <a:t>3b</a:t>
            </a:r>
            <a:r>
              <a:rPr lang="en-US" altLang="zh-HK" sz="2800" dirty="0">
                <a:solidFill>
                  <a:schemeClr val="tx1"/>
                </a:solidFill>
              </a:rPr>
              <a:t>. What is the diagnosis and what cause this problem?</a:t>
            </a:r>
            <a:endParaRPr lang="zh-TW" altLang="zh-HK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zh-HK" sz="2800" dirty="0">
              <a:solidFill>
                <a:schemeClr val="tx1"/>
              </a:solidFill>
            </a:endParaRPr>
          </a:p>
          <a:p>
            <a:r>
              <a:rPr lang="en-US" altLang="zh-HK" sz="2800" dirty="0" smtClean="0">
                <a:solidFill>
                  <a:schemeClr val="tx1"/>
                </a:solidFill>
              </a:rPr>
              <a:t>3c</a:t>
            </a:r>
            <a:r>
              <a:rPr lang="en-US" altLang="zh-HK" sz="2800" dirty="0">
                <a:solidFill>
                  <a:schemeClr val="tx1"/>
                </a:solidFill>
              </a:rPr>
              <a:t>. Patient suddenly develop an </a:t>
            </a:r>
            <a:r>
              <a:rPr lang="en-US" altLang="zh-HK" sz="2800" dirty="0" smtClean="0">
                <a:solidFill>
                  <a:schemeClr val="tx1"/>
                </a:solidFill>
              </a:rPr>
              <a:t>arrhythmia (ECG2), </a:t>
            </a:r>
            <a:r>
              <a:rPr lang="en-US" altLang="zh-HK" sz="2800" dirty="0">
                <a:solidFill>
                  <a:schemeClr val="tx1"/>
                </a:solidFill>
              </a:rPr>
              <a:t>describe the ECG findings and what is the diagnosis</a:t>
            </a:r>
            <a:r>
              <a:rPr lang="en-US" altLang="zh-HK" sz="2800" dirty="0" smtClean="0">
                <a:solidFill>
                  <a:schemeClr val="tx1"/>
                </a:solidFill>
              </a:rPr>
              <a:t>?</a:t>
            </a:r>
          </a:p>
          <a:p>
            <a:endParaRPr lang="en-US" altLang="zh-HK" sz="2800" dirty="0" smtClean="0">
              <a:solidFill>
                <a:schemeClr val="tx1"/>
              </a:solidFill>
            </a:endParaRPr>
          </a:p>
          <a:p>
            <a:r>
              <a:rPr lang="en-US" altLang="zh-HK" sz="2800" dirty="0" smtClean="0">
                <a:solidFill>
                  <a:schemeClr val="tx1"/>
                </a:solidFill>
              </a:rPr>
              <a:t>3d</a:t>
            </a:r>
            <a:r>
              <a:rPr lang="en-US" altLang="zh-HK" sz="2800" dirty="0">
                <a:solidFill>
                  <a:schemeClr val="tx1"/>
                </a:solidFill>
              </a:rPr>
              <a:t>. </a:t>
            </a:r>
            <a:r>
              <a:rPr lang="en-US" altLang="zh-HK" sz="2800" dirty="0" smtClean="0">
                <a:solidFill>
                  <a:schemeClr val="tx1"/>
                </a:solidFill>
              </a:rPr>
              <a:t>Your colleague </a:t>
            </a:r>
            <a:r>
              <a:rPr lang="en-US" altLang="zh-HK" sz="2800" dirty="0">
                <a:solidFill>
                  <a:schemeClr val="tx1"/>
                </a:solidFill>
              </a:rPr>
              <a:t>suggest to try </a:t>
            </a:r>
            <a:r>
              <a:rPr lang="en-US" altLang="zh-HK" sz="2800" dirty="0" smtClean="0">
                <a:solidFill>
                  <a:schemeClr val="tx1"/>
                </a:solidFill>
              </a:rPr>
              <a:t>iv 5mg verapamil to treat the condition in ECG 2. What is your opinion? What is the treatment option for this arrhythmia?</a:t>
            </a:r>
          </a:p>
          <a:p>
            <a:pPr marL="0" indent="0">
              <a:buNone/>
            </a:pPr>
            <a:endParaRPr lang="en-US" altLang="zh-HK" sz="2800" dirty="0">
              <a:solidFill>
                <a:schemeClr val="tx1"/>
              </a:solidFill>
            </a:endParaRPr>
          </a:p>
          <a:p>
            <a:r>
              <a:rPr lang="en-US" altLang="zh-HK" sz="2800" dirty="0" smtClean="0">
                <a:solidFill>
                  <a:schemeClr val="tx1"/>
                </a:solidFill>
              </a:rPr>
              <a:t>3e</a:t>
            </a:r>
            <a:r>
              <a:rPr lang="en-US" altLang="zh-HK" sz="2800" dirty="0" smtClean="0">
                <a:solidFill>
                  <a:schemeClr val="tx1"/>
                </a:solidFill>
              </a:rPr>
              <a:t>. Beside the arrhythmia showed </a:t>
            </a:r>
            <a:r>
              <a:rPr lang="en-US" altLang="zh-HK" sz="2800" dirty="0" smtClean="0">
                <a:solidFill>
                  <a:schemeClr val="tx1"/>
                </a:solidFill>
              </a:rPr>
              <a:t>in ECG </a:t>
            </a:r>
            <a:r>
              <a:rPr lang="en-US" altLang="zh-HK" sz="2800" dirty="0" smtClean="0">
                <a:solidFill>
                  <a:schemeClr val="tx1"/>
                </a:solidFill>
              </a:rPr>
              <a:t>2. Name another </a:t>
            </a:r>
            <a:r>
              <a:rPr lang="en-US" altLang="zh-HK" sz="2800" dirty="0">
                <a:solidFill>
                  <a:schemeClr val="tx1"/>
                </a:solidFill>
              </a:rPr>
              <a:t>2 </a:t>
            </a:r>
            <a:r>
              <a:rPr lang="en-US" altLang="zh-HK" sz="2800" dirty="0" smtClean="0">
                <a:solidFill>
                  <a:schemeClr val="tx1"/>
                </a:solidFill>
              </a:rPr>
              <a:t>arrhythmias that could occur in </a:t>
            </a:r>
            <a:r>
              <a:rPr lang="en-US" altLang="zh-HK" sz="2800" dirty="0" smtClean="0">
                <a:solidFill>
                  <a:schemeClr val="tx1"/>
                </a:solidFill>
              </a:rPr>
              <a:t>the </a:t>
            </a:r>
            <a:r>
              <a:rPr lang="en-US" altLang="zh-HK" sz="2800" dirty="0" smtClean="0">
                <a:solidFill>
                  <a:schemeClr val="tx1"/>
                </a:solidFill>
              </a:rPr>
              <a:t>medical </a:t>
            </a:r>
            <a:r>
              <a:rPr lang="en-US" altLang="zh-HK" sz="2800" dirty="0" smtClean="0">
                <a:solidFill>
                  <a:schemeClr val="tx1"/>
                </a:solidFill>
              </a:rPr>
              <a:t>condition in question 3b</a:t>
            </a:r>
            <a:endParaRPr lang="en-US" altLang="zh-HK" sz="2800" dirty="0" smtClean="0">
              <a:solidFill>
                <a:schemeClr val="tx1"/>
              </a:solidFill>
            </a:endParaRPr>
          </a:p>
          <a:p>
            <a:endParaRPr lang="en-US" altLang="zh-HK" sz="2800" dirty="0">
              <a:solidFill>
                <a:schemeClr val="tx1"/>
              </a:solidFill>
            </a:endParaRPr>
          </a:p>
          <a:p>
            <a:r>
              <a:rPr lang="en-US" altLang="zh-HK" sz="2800" dirty="0" smtClean="0">
                <a:solidFill>
                  <a:schemeClr val="tx1"/>
                </a:solidFill>
              </a:rPr>
              <a:t>3g</a:t>
            </a:r>
            <a:r>
              <a:rPr lang="en-US" altLang="zh-HK" sz="2800" dirty="0">
                <a:solidFill>
                  <a:schemeClr val="tx1"/>
                </a:solidFill>
              </a:rPr>
              <a:t>. </a:t>
            </a:r>
            <a:r>
              <a:rPr lang="en-US" altLang="zh-HK" sz="2800" dirty="0" smtClean="0">
                <a:solidFill>
                  <a:schemeClr val="tx1"/>
                </a:solidFill>
              </a:rPr>
              <a:t>After the arrhythmia settled and stabilized. What is definitive treatment for this patient to prevent arrhythmia in future?</a:t>
            </a:r>
            <a:endParaRPr lang="zh-HK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29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>
                <a:solidFill>
                  <a:srgbClr val="002060"/>
                </a:solidFill>
              </a:rPr>
              <a:t>Question 4</a:t>
            </a:r>
            <a:endParaRPr lang="zh-HK" altLang="en-US" dirty="0">
              <a:solidFill>
                <a:srgbClr val="00206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571223"/>
            <a:ext cx="8596668" cy="5100033"/>
          </a:xfrm>
        </p:spPr>
        <p:txBody>
          <a:bodyPr>
            <a:normAutofit/>
          </a:bodyPr>
          <a:lstStyle/>
          <a:p>
            <a:r>
              <a:rPr lang="en-US" altLang="zh-HK" sz="2800" dirty="0" smtClean="0"/>
              <a:t>59/F. </a:t>
            </a:r>
            <a:r>
              <a:rPr lang="en-US" altLang="zh-HK" sz="2800" dirty="0"/>
              <a:t>H</a:t>
            </a:r>
            <a:r>
              <a:rPr lang="en-US" altLang="zh-HK" sz="2800" dirty="0" smtClean="0"/>
              <a:t>istory of DM</a:t>
            </a:r>
            <a:r>
              <a:rPr lang="en-US" altLang="zh-HK" sz="2800" dirty="0"/>
              <a:t>, HT</a:t>
            </a:r>
            <a:r>
              <a:rPr lang="en-US" altLang="zh-HK" sz="2800" dirty="0" smtClean="0"/>
              <a:t>, </a:t>
            </a:r>
            <a:r>
              <a:rPr lang="en-US" altLang="zh-HK" sz="2800" dirty="0" err="1" smtClean="0"/>
              <a:t>hyperlipidaemia</a:t>
            </a:r>
            <a:r>
              <a:rPr lang="en-US" altLang="zh-HK" sz="2800" dirty="0" smtClean="0"/>
              <a:t> </a:t>
            </a:r>
            <a:endParaRPr lang="en-US" altLang="zh-HK" sz="2800" dirty="0" smtClean="0"/>
          </a:p>
          <a:p>
            <a:r>
              <a:rPr lang="en-US" altLang="zh-HK" sz="2800" dirty="0" smtClean="0"/>
              <a:t>Current medication: Metformin</a:t>
            </a:r>
            <a:r>
              <a:rPr lang="en-US" altLang="zh-HK" sz="2800" dirty="0"/>
              <a:t>, </a:t>
            </a:r>
            <a:r>
              <a:rPr lang="en-US" altLang="zh-HK" sz="2800" dirty="0" err="1" smtClean="0"/>
              <a:t>diamicron</a:t>
            </a:r>
            <a:r>
              <a:rPr lang="en-US" altLang="zh-HK" sz="2800" dirty="0" smtClean="0"/>
              <a:t>, atenolol, </a:t>
            </a:r>
            <a:r>
              <a:rPr lang="en-US" altLang="zh-HK" sz="2800" dirty="0" err="1"/>
              <a:t>l</a:t>
            </a:r>
            <a:r>
              <a:rPr lang="en-US" altLang="zh-HK" sz="2800" dirty="0" err="1" smtClean="0"/>
              <a:t>isinopril</a:t>
            </a:r>
            <a:r>
              <a:rPr lang="en-US" altLang="zh-HK" sz="2800" dirty="0" smtClean="0"/>
              <a:t>, simvastatin </a:t>
            </a:r>
            <a:r>
              <a:rPr lang="en-US" altLang="zh-HK" sz="2800" dirty="0" smtClean="0"/>
              <a:t> </a:t>
            </a:r>
            <a:endParaRPr lang="en-US" altLang="zh-HK" sz="2800" dirty="0" smtClean="0"/>
          </a:p>
          <a:p>
            <a:r>
              <a:rPr lang="en-US" altLang="zh-HK" sz="2800" dirty="0"/>
              <a:t>T</a:t>
            </a:r>
            <a:r>
              <a:rPr lang="en-US" altLang="zh-HK" sz="2800" dirty="0" smtClean="0"/>
              <a:t>ightness </a:t>
            </a:r>
            <a:r>
              <a:rPr lang="en-US" altLang="zh-HK" sz="2800" dirty="0"/>
              <a:t>in her throat and </a:t>
            </a:r>
            <a:r>
              <a:rPr lang="en-US" altLang="zh-HK" sz="2800" dirty="0" smtClean="0"/>
              <a:t>lip swelling while sleeping in </a:t>
            </a:r>
            <a:r>
              <a:rPr lang="en-US" altLang="zh-HK" sz="2800" dirty="0" smtClean="0"/>
              <a:t>the middle of </a:t>
            </a:r>
            <a:r>
              <a:rPr lang="en-US" altLang="zh-HK" sz="2800" dirty="0" smtClean="0"/>
              <a:t>night</a:t>
            </a:r>
            <a:endParaRPr lang="en-US" altLang="zh-HK" sz="2800" dirty="0" smtClean="0"/>
          </a:p>
          <a:p>
            <a:r>
              <a:rPr lang="en-US" altLang="zh-HK" sz="2800" dirty="0" smtClean="0"/>
              <a:t>No </a:t>
            </a:r>
            <a:r>
              <a:rPr lang="en-US" altLang="zh-HK" sz="2800" dirty="0"/>
              <a:t>skin rash or </a:t>
            </a:r>
            <a:r>
              <a:rPr lang="en-US" altLang="zh-HK" sz="2800" dirty="0" smtClean="0"/>
              <a:t>itchiness </a:t>
            </a:r>
          </a:p>
          <a:p>
            <a:r>
              <a:rPr lang="en-US" altLang="zh-HK" sz="2800" dirty="0" smtClean="0"/>
              <a:t>Vital </a:t>
            </a:r>
            <a:r>
              <a:rPr lang="en-US" altLang="zh-HK" sz="2800" dirty="0"/>
              <a:t>sign BP 138/77, pulse 80/min, SpO2 98 RA</a:t>
            </a:r>
          </a:p>
          <a:p>
            <a:r>
              <a:rPr lang="en-US" altLang="zh-HK" sz="2800" dirty="0"/>
              <a:t>Patient revealed she had 2 episodes of similar lip swelling in recent 2 </a:t>
            </a:r>
            <a:r>
              <a:rPr lang="en-US" altLang="zh-HK" sz="2800" dirty="0" smtClean="0"/>
              <a:t>month </a:t>
            </a:r>
            <a:endParaRPr lang="en-US" altLang="zh-HK" sz="2800" dirty="0"/>
          </a:p>
        </p:txBody>
      </p:sp>
    </p:spTree>
    <p:extLst>
      <p:ext uri="{BB962C8B-B14F-4D97-AF65-F5344CB8AC3E}">
        <p14:creationId xmlns:p14="http://schemas.microsoft.com/office/powerpoint/2010/main" val="328426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662" y="1468192"/>
            <a:ext cx="6603849" cy="4984123"/>
          </a:xfrm>
        </p:spPr>
      </p:pic>
    </p:spTree>
    <p:extLst>
      <p:ext uri="{BB962C8B-B14F-4D97-AF65-F5344CB8AC3E}">
        <p14:creationId xmlns:p14="http://schemas.microsoft.com/office/powerpoint/2010/main" val="237339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>
                <a:solidFill>
                  <a:srgbClr val="002060"/>
                </a:solidFill>
              </a:rPr>
              <a:t>Question 4</a:t>
            </a:r>
            <a:endParaRPr lang="zh-HK" altLang="en-US" dirty="0">
              <a:solidFill>
                <a:srgbClr val="00206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558344"/>
            <a:ext cx="8596668" cy="5299655"/>
          </a:xfrm>
        </p:spPr>
        <p:txBody>
          <a:bodyPr>
            <a:normAutofit fontScale="77500" lnSpcReduction="20000"/>
          </a:bodyPr>
          <a:lstStyle/>
          <a:p>
            <a:r>
              <a:rPr lang="en-US" altLang="zh-HK" sz="2800" dirty="0" smtClean="0">
                <a:solidFill>
                  <a:schemeClr val="tx1"/>
                </a:solidFill>
              </a:rPr>
              <a:t>4a. What is the diagnosis?</a:t>
            </a:r>
          </a:p>
          <a:p>
            <a:endParaRPr lang="en-US" altLang="zh-HK" sz="2800" dirty="0">
              <a:solidFill>
                <a:schemeClr val="tx1"/>
              </a:solidFill>
            </a:endParaRPr>
          </a:p>
          <a:p>
            <a:r>
              <a:rPr lang="en-US" altLang="zh-HK" sz="2800" dirty="0" smtClean="0">
                <a:solidFill>
                  <a:schemeClr val="tx1"/>
                </a:solidFill>
              </a:rPr>
              <a:t>4b. What medication she currently taking could account for her recurrent attack of the condition?</a:t>
            </a:r>
          </a:p>
          <a:p>
            <a:endParaRPr lang="en-US" altLang="zh-HK" sz="2800" dirty="0" smtClean="0">
              <a:solidFill>
                <a:schemeClr val="tx1"/>
              </a:solidFill>
            </a:endParaRPr>
          </a:p>
          <a:p>
            <a:r>
              <a:rPr lang="en-US" altLang="zh-HK" sz="2800" dirty="0" smtClean="0">
                <a:solidFill>
                  <a:schemeClr val="tx1"/>
                </a:solidFill>
              </a:rPr>
              <a:t>4</a:t>
            </a:r>
            <a:r>
              <a:rPr lang="en-US" altLang="zh-HK" sz="2800" dirty="0">
                <a:solidFill>
                  <a:schemeClr val="tx1"/>
                </a:solidFill>
              </a:rPr>
              <a:t>c</a:t>
            </a:r>
            <a:r>
              <a:rPr lang="en-US" altLang="zh-HK" sz="2800" dirty="0" smtClean="0">
                <a:solidFill>
                  <a:schemeClr val="tx1"/>
                </a:solidFill>
              </a:rPr>
              <a:t>. The condition is now confirmed due to the medication mentioned in 4b. </a:t>
            </a:r>
            <a:r>
              <a:rPr lang="en-US" altLang="zh-HK" sz="2800" dirty="0">
                <a:solidFill>
                  <a:schemeClr val="tx1"/>
                </a:solidFill>
              </a:rPr>
              <a:t>The patient had received iv antihistamine and hydrocortisone, </a:t>
            </a:r>
            <a:r>
              <a:rPr lang="en-US" altLang="zh-HK" sz="2800" dirty="0" err="1">
                <a:solidFill>
                  <a:schemeClr val="tx1"/>
                </a:solidFill>
              </a:rPr>
              <a:t>imi</a:t>
            </a:r>
            <a:r>
              <a:rPr lang="en-US" altLang="zh-HK" sz="2800" dirty="0">
                <a:solidFill>
                  <a:schemeClr val="tx1"/>
                </a:solidFill>
              </a:rPr>
              <a:t> epinephrine but lack of response. </a:t>
            </a:r>
            <a:r>
              <a:rPr lang="en-US" altLang="zh-HK" sz="2800" dirty="0" smtClean="0">
                <a:solidFill>
                  <a:schemeClr val="tx1"/>
                </a:solidFill>
              </a:rPr>
              <a:t>What is the reason?</a:t>
            </a:r>
            <a:r>
              <a:rPr lang="en-US" altLang="zh-HK" sz="2800" dirty="0">
                <a:solidFill>
                  <a:schemeClr val="tx1"/>
                </a:solidFill>
              </a:rPr>
              <a:t/>
            </a:r>
            <a:br>
              <a:rPr lang="en-US" altLang="zh-HK" sz="2800" dirty="0">
                <a:solidFill>
                  <a:schemeClr val="tx1"/>
                </a:solidFill>
              </a:rPr>
            </a:br>
            <a:r>
              <a:rPr lang="en-US" altLang="zh-HK" sz="2800" dirty="0">
                <a:solidFill>
                  <a:schemeClr val="tx1"/>
                </a:solidFill>
              </a:rPr>
              <a:t>Name the mediator </a:t>
            </a:r>
            <a:r>
              <a:rPr lang="en-US" altLang="zh-HK" sz="2800" dirty="0" smtClean="0">
                <a:solidFill>
                  <a:schemeClr val="tx1"/>
                </a:solidFill>
              </a:rPr>
              <a:t>involved </a:t>
            </a:r>
            <a:r>
              <a:rPr lang="en-US" altLang="zh-HK" sz="2800" dirty="0">
                <a:solidFill>
                  <a:schemeClr val="tx1"/>
                </a:solidFill>
              </a:rPr>
              <a:t>in </a:t>
            </a:r>
            <a:r>
              <a:rPr lang="en-US" altLang="zh-HK" sz="2800" dirty="0" smtClean="0">
                <a:solidFill>
                  <a:schemeClr val="tx1"/>
                </a:solidFill>
              </a:rPr>
              <a:t>that </a:t>
            </a:r>
            <a:r>
              <a:rPr lang="en-US" altLang="zh-HK" sz="2800" dirty="0" smtClean="0">
                <a:solidFill>
                  <a:schemeClr val="tx1"/>
                </a:solidFill>
              </a:rPr>
              <a:t>condition</a:t>
            </a:r>
          </a:p>
          <a:p>
            <a:endParaRPr lang="en-US" altLang="zh-HK" sz="2800" dirty="0" smtClean="0">
              <a:solidFill>
                <a:schemeClr val="tx1"/>
              </a:solidFill>
            </a:endParaRPr>
          </a:p>
          <a:p>
            <a:r>
              <a:rPr lang="en-US" altLang="zh-HK" sz="2800" dirty="0">
                <a:solidFill>
                  <a:schemeClr val="tx1"/>
                </a:solidFill>
              </a:rPr>
              <a:t>4d. Outline the management plan</a:t>
            </a:r>
          </a:p>
          <a:p>
            <a:endParaRPr lang="en-US" altLang="zh-HK" sz="2800" dirty="0"/>
          </a:p>
          <a:p>
            <a:r>
              <a:rPr lang="en-US" altLang="zh-HK" sz="2800" dirty="0">
                <a:solidFill>
                  <a:schemeClr val="tx1"/>
                </a:solidFill>
              </a:rPr>
              <a:t>4e. Name 1 specific therapies that may be helpful in </a:t>
            </a:r>
            <a:r>
              <a:rPr lang="en-US" altLang="zh-HK" sz="2800" b="1" u="sng" dirty="0">
                <a:solidFill>
                  <a:schemeClr val="tx1"/>
                </a:solidFill>
              </a:rPr>
              <a:t>severe and progressing </a:t>
            </a:r>
            <a:r>
              <a:rPr lang="en-US" altLang="zh-HK" sz="2800" dirty="0">
                <a:solidFill>
                  <a:schemeClr val="tx1"/>
                </a:solidFill>
              </a:rPr>
              <a:t>symptoms. </a:t>
            </a:r>
            <a:endParaRPr lang="zh-HK" altLang="en-US" sz="2800" dirty="0">
              <a:solidFill>
                <a:schemeClr val="tx1"/>
              </a:solidFill>
            </a:endParaRPr>
          </a:p>
          <a:p>
            <a:endParaRPr lang="en-US" altLang="zh-HK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69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4303" y="113703"/>
            <a:ext cx="8596668" cy="963830"/>
          </a:xfrm>
        </p:spPr>
        <p:txBody>
          <a:bodyPr>
            <a:noAutofit/>
          </a:bodyPr>
          <a:lstStyle/>
          <a:p>
            <a:r>
              <a:rPr lang="en-US" altLang="zh-HK" sz="2800" dirty="0" smtClean="0">
                <a:solidFill>
                  <a:srgbClr val="002060"/>
                </a:solidFill>
              </a:rPr>
              <a:t>Question 5a.</a:t>
            </a:r>
            <a:br>
              <a:rPr lang="en-US" altLang="zh-HK" sz="2800" dirty="0" smtClean="0">
                <a:solidFill>
                  <a:srgbClr val="002060"/>
                </a:solidFill>
              </a:rPr>
            </a:br>
            <a:r>
              <a:rPr lang="en-US" altLang="zh-HK" sz="2400" dirty="0" smtClean="0">
                <a:solidFill>
                  <a:srgbClr val="002060"/>
                </a:solidFill>
              </a:rPr>
              <a:t>20/M fell </a:t>
            </a:r>
            <a:r>
              <a:rPr lang="en-US" altLang="zh-HK" sz="2400" dirty="0">
                <a:solidFill>
                  <a:srgbClr val="002060"/>
                </a:solidFill>
              </a:rPr>
              <a:t>on left outstretched </a:t>
            </a:r>
            <a:r>
              <a:rPr lang="en-US" altLang="zh-HK" sz="2400" dirty="0" smtClean="0">
                <a:solidFill>
                  <a:srgbClr val="002060"/>
                </a:solidFill>
              </a:rPr>
              <a:t>hand during football game. No external wound. What is the diagnosis and management?</a:t>
            </a:r>
            <a:r>
              <a:rPr lang="zh-TW" altLang="zh-HK" sz="2400" dirty="0">
                <a:solidFill>
                  <a:srgbClr val="002060"/>
                </a:solidFill>
              </a:rPr>
              <a:t/>
            </a:r>
            <a:br>
              <a:rPr lang="zh-TW" altLang="zh-HK" sz="2400" dirty="0">
                <a:solidFill>
                  <a:srgbClr val="002060"/>
                </a:solidFill>
              </a:rPr>
            </a:br>
            <a:endParaRPr lang="zh-HK" altLang="en-US" sz="2400" dirty="0">
              <a:solidFill>
                <a:srgbClr val="00206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442434"/>
            <a:ext cx="8596668" cy="3880773"/>
          </a:xfrm>
        </p:spPr>
        <p:txBody>
          <a:bodyPr/>
          <a:lstStyle/>
          <a:p>
            <a:pPr marL="0" indent="0">
              <a:buNone/>
            </a:pPr>
            <a:endParaRPr lang="zh-TW" altLang="zh-HK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372" y="1751527"/>
            <a:ext cx="4605390" cy="510647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602" y="1751526"/>
            <a:ext cx="5099471" cy="510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78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7030" y="545206"/>
            <a:ext cx="8596668" cy="1320800"/>
          </a:xfrm>
        </p:spPr>
        <p:txBody>
          <a:bodyPr>
            <a:normAutofit/>
          </a:bodyPr>
          <a:lstStyle/>
          <a:p>
            <a:r>
              <a:rPr lang="en-US" altLang="zh-HK" dirty="0">
                <a:solidFill>
                  <a:srgbClr val="002060"/>
                </a:solidFill>
              </a:rPr>
              <a:t>Question </a:t>
            </a:r>
            <a:r>
              <a:rPr lang="en-US" altLang="zh-HK" dirty="0" smtClean="0">
                <a:solidFill>
                  <a:srgbClr val="002060"/>
                </a:solidFill>
              </a:rPr>
              <a:t>5b.</a:t>
            </a:r>
            <a:r>
              <a:rPr lang="en-US" altLang="zh-HK" dirty="0">
                <a:solidFill>
                  <a:srgbClr val="002060"/>
                </a:solidFill>
              </a:rPr>
              <a:t/>
            </a:r>
            <a:br>
              <a:rPr lang="en-US" altLang="zh-HK" dirty="0">
                <a:solidFill>
                  <a:srgbClr val="002060"/>
                </a:solidFill>
              </a:rPr>
            </a:br>
            <a:endParaRPr lang="zh-HK" altLang="en-US" sz="2400" dirty="0">
              <a:solidFill>
                <a:srgbClr val="002060"/>
              </a:solidFill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381120" y="1581039"/>
            <a:ext cx="8596668" cy="5000065"/>
          </a:xfrm>
        </p:spPr>
        <p:txBody>
          <a:bodyPr>
            <a:normAutofit/>
          </a:bodyPr>
          <a:lstStyle/>
          <a:p>
            <a:r>
              <a:rPr lang="en-US" altLang="zh-TW" sz="3400" dirty="0"/>
              <a:t>31/M</a:t>
            </a:r>
          </a:p>
          <a:p>
            <a:r>
              <a:rPr lang="en-US" altLang="zh-TW" sz="3400" dirty="0"/>
              <a:t>Body building </a:t>
            </a:r>
            <a:r>
              <a:rPr lang="en-US" altLang="zh-TW" sz="3400" dirty="0" smtClean="0"/>
              <a:t>trainer. Tripped and fell with right </a:t>
            </a:r>
            <a:r>
              <a:rPr lang="en-US" altLang="zh-TW" sz="3400" dirty="0"/>
              <a:t>hand hit onto </a:t>
            </a:r>
            <a:r>
              <a:rPr lang="en-US" altLang="zh-TW" sz="3400" dirty="0" smtClean="0"/>
              <a:t>ground </a:t>
            </a:r>
          </a:p>
          <a:p>
            <a:r>
              <a:rPr lang="en-US" altLang="zh-TW" sz="3400" dirty="0"/>
              <a:t>R</a:t>
            </a:r>
            <a:r>
              <a:rPr lang="en-US" altLang="zh-TW" sz="3400" dirty="0" smtClean="0"/>
              <a:t>ight </a:t>
            </a:r>
            <a:r>
              <a:rPr lang="en-US" altLang="zh-TW" sz="3400" dirty="0"/>
              <a:t>hand </a:t>
            </a:r>
            <a:r>
              <a:rPr lang="en-US" altLang="zh-TW" sz="3400" dirty="0" smtClean="0"/>
              <a:t>pain. Swelling </a:t>
            </a:r>
            <a:r>
              <a:rPr lang="en-US" altLang="zh-TW" sz="3400" dirty="0"/>
              <a:t>over </a:t>
            </a:r>
            <a:r>
              <a:rPr lang="en-US" altLang="zh-TW" sz="3400" dirty="0" smtClean="0"/>
              <a:t>dorsum of </a:t>
            </a:r>
            <a:r>
              <a:rPr lang="en-US" altLang="zh-TW" sz="3400" dirty="0"/>
              <a:t>right </a:t>
            </a:r>
            <a:r>
              <a:rPr lang="en-US" altLang="zh-TW" sz="3400" dirty="0" smtClean="0"/>
              <a:t>hand. No </a:t>
            </a:r>
            <a:r>
              <a:rPr lang="en-US" altLang="zh-TW" sz="3400" dirty="0" smtClean="0"/>
              <a:t>external wound</a:t>
            </a:r>
          </a:p>
          <a:p>
            <a:r>
              <a:rPr lang="en-US" altLang="zh-TW" sz="3400" dirty="0" smtClean="0"/>
              <a:t>X-ray right hand </a:t>
            </a:r>
            <a:r>
              <a:rPr lang="en-US" altLang="zh-TW" sz="3400" dirty="0" smtClean="0"/>
              <a:t>taken. What </a:t>
            </a:r>
            <a:r>
              <a:rPr lang="en-US" altLang="zh-TW" sz="3400" dirty="0" smtClean="0"/>
              <a:t>is the diagnosis and definitive management?</a:t>
            </a:r>
            <a:endParaRPr lang="en-US" altLang="zh-TW" sz="3400" dirty="0"/>
          </a:p>
          <a:p>
            <a:endParaRPr lang="zh-HK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59155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Question 1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725769"/>
            <a:ext cx="8596668" cy="529321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50/M</a:t>
            </a:r>
          </a:p>
          <a:p>
            <a:r>
              <a:rPr lang="en-US" sz="2800" dirty="0" smtClean="0"/>
              <a:t>History of DM on insulin</a:t>
            </a:r>
          </a:p>
          <a:p>
            <a:r>
              <a:rPr lang="en-US" sz="2800" dirty="0" smtClean="0"/>
              <a:t>Attended AED for progressive increase in pain in the floor of the mouth, difficulty and painful swallowing for few days. His voice was muffled. No stridor </a:t>
            </a:r>
          </a:p>
          <a:p>
            <a:r>
              <a:rPr lang="en-US" sz="2800" dirty="0" smtClean="0"/>
              <a:t>Vital sign: BP 156/95 mmHg; Pulse 102/min; SpO2 100 at 2L </a:t>
            </a:r>
            <a:r>
              <a:rPr lang="en-US" sz="2800" dirty="0" err="1" smtClean="0"/>
              <a:t>n.c.</a:t>
            </a:r>
            <a:endParaRPr lang="en-US" sz="2800" dirty="0" smtClean="0"/>
          </a:p>
          <a:p>
            <a:r>
              <a:rPr lang="en-US" sz="2800" dirty="0" smtClean="0"/>
              <a:t>Temperature: 38.2 degree </a:t>
            </a:r>
            <a:r>
              <a:rPr lang="en-US" sz="2800" dirty="0" err="1" smtClean="0"/>
              <a:t>celsus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4964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251"/>
            <a:ext cx="6078828" cy="6809749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828" y="48250"/>
            <a:ext cx="6113171" cy="680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79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31099" cy="6857999"/>
          </a:xfrm>
        </p:spPr>
      </p:pic>
      <p:pic>
        <p:nvPicPr>
          <p:cNvPr id="5" name="內容版面配置區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434" y="0"/>
            <a:ext cx="56848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81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593" y="283335"/>
            <a:ext cx="5177306" cy="6168980"/>
          </a:xfrm>
        </p:spPr>
      </p:pic>
    </p:spTree>
    <p:extLst>
      <p:ext uri="{BB962C8B-B14F-4D97-AF65-F5344CB8AC3E}">
        <p14:creationId xmlns:p14="http://schemas.microsoft.com/office/powerpoint/2010/main" val="388249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9908" y="171718"/>
            <a:ext cx="8596668" cy="1064654"/>
          </a:xfrm>
        </p:spPr>
        <p:txBody>
          <a:bodyPr/>
          <a:lstStyle/>
          <a:p>
            <a:r>
              <a:rPr lang="en-US" altLang="zh-HK" dirty="0" smtClean="0">
                <a:solidFill>
                  <a:srgbClr val="002060"/>
                </a:solidFill>
              </a:rPr>
              <a:t>Contrast CT neck</a:t>
            </a:r>
            <a:endParaRPr lang="zh-HK" altLang="en-US" dirty="0">
              <a:solidFill>
                <a:srgbClr val="002060"/>
              </a:solidFill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828" y="1068946"/>
            <a:ext cx="5718220" cy="5692462"/>
          </a:xfrm>
        </p:spPr>
      </p:pic>
    </p:spTree>
    <p:extLst>
      <p:ext uri="{BB962C8B-B14F-4D97-AF65-F5344CB8AC3E}">
        <p14:creationId xmlns:p14="http://schemas.microsoft.com/office/powerpoint/2010/main" val="59281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677334" y="171718"/>
            <a:ext cx="8596668" cy="1320800"/>
          </a:xfrm>
        </p:spPr>
        <p:txBody>
          <a:bodyPr/>
          <a:lstStyle/>
          <a:p>
            <a:r>
              <a:rPr lang="en-US" altLang="zh-HK" dirty="0" smtClean="0">
                <a:solidFill>
                  <a:srgbClr val="002060"/>
                </a:solidFill>
              </a:rPr>
              <a:t>Question 1</a:t>
            </a:r>
            <a:endParaRPr lang="zh-HK" altLang="en-US" dirty="0">
              <a:solidFill>
                <a:srgbClr val="002060"/>
              </a:solidFill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677334" y="927280"/>
            <a:ext cx="8596668" cy="5467082"/>
          </a:xfrm>
        </p:spPr>
        <p:txBody>
          <a:bodyPr>
            <a:normAutofit fontScale="77500" lnSpcReduction="20000"/>
          </a:bodyPr>
          <a:lstStyle/>
          <a:p>
            <a:r>
              <a:rPr lang="en-US" altLang="zh-HK" sz="2800" dirty="0" smtClean="0"/>
              <a:t>1a. Describe the findings in the X-ray</a:t>
            </a:r>
          </a:p>
          <a:p>
            <a:endParaRPr lang="en-US" altLang="zh-HK" sz="2800" dirty="0" smtClean="0"/>
          </a:p>
          <a:p>
            <a:r>
              <a:rPr lang="en-US" altLang="zh-HK" sz="2800" dirty="0" smtClean="0"/>
              <a:t>1b. What is your diagnosis?</a:t>
            </a:r>
          </a:p>
          <a:p>
            <a:endParaRPr lang="en-US" altLang="zh-HK" sz="2800" dirty="0" smtClean="0"/>
          </a:p>
          <a:p>
            <a:r>
              <a:rPr lang="en-US" altLang="zh-HK" sz="2800" dirty="0" smtClean="0"/>
              <a:t>1c. Describe any 2 physical signs on examination that may suggestive of the diagnosis in 1b</a:t>
            </a:r>
          </a:p>
          <a:p>
            <a:endParaRPr lang="en-US" altLang="zh-HK" sz="2800" dirty="0" smtClean="0"/>
          </a:p>
          <a:p>
            <a:r>
              <a:rPr lang="en-US" altLang="zh-HK" sz="2800" dirty="0" smtClean="0"/>
              <a:t>1d. What is the common cause/origin of this condition</a:t>
            </a:r>
            <a:r>
              <a:rPr lang="en-US" altLang="zh-HK" sz="2800" dirty="0" smtClean="0"/>
              <a:t>?</a:t>
            </a:r>
          </a:p>
          <a:p>
            <a:r>
              <a:rPr lang="en-US" altLang="zh-HK" sz="2800" dirty="0"/>
              <a:t>1e. Describe the CT findings</a:t>
            </a:r>
          </a:p>
          <a:p>
            <a:endParaRPr lang="en-US" altLang="zh-HK" sz="2800" dirty="0"/>
          </a:p>
          <a:p>
            <a:r>
              <a:rPr lang="en-US" altLang="zh-HK" sz="2800" dirty="0"/>
              <a:t>1f. What is the most important potential complication in this condition?</a:t>
            </a:r>
          </a:p>
          <a:p>
            <a:endParaRPr lang="en-US" altLang="zh-HK" sz="2800" dirty="0"/>
          </a:p>
          <a:p>
            <a:r>
              <a:rPr lang="en-US" altLang="zh-HK" sz="2800" dirty="0"/>
              <a:t>1g. Outline the management in AED and disposition</a:t>
            </a:r>
          </a:p>
          <a:p>
            <a:endParaRPr lang="en-US" altLang="zh-HK" sz="2800" dirty="0" smtClean="0"/>
          </a:p>
          <a:p>
            <a:endParaRPr lang="zh-HK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2269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>
                <a:solidFill>
                  <a:srgbClr val="002060"/>
                </a:solidFill>
              </a:rPr>
              <a:t>Question 2</a:t>
            </a:r>
            <a:endParaRPr lang="zh-HK" altLang="en-US" dirty="0">
              <a:solidFill>
                <a:srgbClr val="00206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378039"/>
            <a:ext cx="8596668" cy="5479961"/>
          </a:xfrm>
        </p:spPr>
        <p:txBody>
          <a:bodyPr>
            <a:normAutofit/>
          </a:bodyPr>
          <a:lstStyle/>
          <a:p>
            <a:r>
              <a:rPr lang="en-US" altLang="zh-HK" sz="2800" dirty="0" smtClean="0"/>
              <a:t>50/F. History of HT, DM default FU for 3 </a:t>
            </a:r>
            <a:r>
              <a:rPr lang="en-US" altLang="zh-HK" sz="2800" dirty="0" smtClean="0"/>
              <a:t>months</a:t>
            </a:r>
          </a:p>
          <a:p>
            <a:r>
              <a:rPr lang="en-US" altLang="zh-HK" sz="2800" dirty="0" smtClean="0"/>
              <a:t>Complained </a:t>
            </a:r>
            <a:r>
              <a:rPr lang="en-US" altLang="zh-HK" sz="2800" dirty="0" smtClean="0"/>
              <a:t>of left loin and back </a:t>
            </a:r>
            <a:r>
              <a:rPr lang="en-US" altLang="zh-HK" sz="2800" dirty="0"/>
              <a:t>pain </a:t>
            </a:r>
            <a:r>
              <a:rPr lang="en-US" altLang="zh-HK" sz="2800" dirty="0" smtClean="0"/>
              <a:t>for 3 weeks</a:t>
            </a:r>
            <a:r>
              <a:rPr lang="en-US" altLang="zh-HK" sz="2800" dirty="0"/>
              <a:t/>
            </a:r>
            <a:br>
              <a:rPr lang="en-US" altLang="zh-HK" sz="2800" dirty="0"/>
            </a:br>
            <a:r>
              <a:rPr lang="en-US" altLang="zh-HK" sz="2800" dirty="0"/>
              <a:t>Persistent, radiates to buttock, </a:t>
            </a:r>
            <a:r>
              <a:rPr lang="en-US" altLang="zh-HK" sz="2800" dirty="0" smtClean="0"/>
              <a:t>aggravated by </a:t>
            </a:r>
            <a:r>
              <a:rPr lang="en-US" altLang="zh-HK" sz="2800" dirty="0"/>
              <a:t>left leg </a:t>
            </a:r>
            <a:r>
              <a:rPr lang="en-US" altLang="zh-HK" sz="2800" dirty="0" smtClean="0"/>
              <a:t>movement. </a:t>
            </a:r>
            <a:r>
              <a:rPr lang="en-US" altLang="zh-HK" sz="2800" dirty="0" smtClean="0"/>
              <a:t>Fever</a:t>
            </a:r>
            <a:r>
              <a:rPr lang="en-US" altLang="zh-HK" sz="2800" dirty="0"/>
              <a:t>+ Chills</a:t>
            </a:r>
            <a:r>
              <a:rPr lang="en-US" altLang="zh-HK" sz="2800" dirty="0" smtClean="0"/>
              <a:t>+ for 1 </a:t>
            </a:r>
            <a:r>
              <a:rPr lang="en-US" altLang="zh-HK" sz="2800" dirty="0" smtClean="0"/>
              <a:t>week</a:t>
            </a:r>
          </a:p>
          <a:p>
            <a:r>
              <a:rPr lang="en-US" altLang="zh-HK" sz="2800" dirty="0"/>
              <a:t>T 39'C BP 110/80 P </a:t>
            </a:r>
            <a:r>
              <a:rPr lang="en-US" altLang="zh-HK" sz="2800" dirty="0" smtClean="0"/>
              <a:t>90</a:t>
            </a:r>
          </a:p>
          <a:p>
            <a:r>
              <a:rPr lang="en-US" altLang="zh-HK" sz="2800" dirty="0" smtClean="0"/>
              <a:t>Bedside </a:t>
            </a:r>
            <a:r>
              <a:rPr lang="en-US" altLang="zh-HK" sz="2800" dirty="0"/>
              <a:t>glucose </a:t>
            </a:r>
            <a:r>
              <a:rPr lang="en-US" altLang="zh-HK" sz="2800" dirty="0" smtClean="0"/>
              <a:t>18</a:t>
            </a:r>
          </a:p>
          <a:p>
            <a:r>
              <a:rPr lang="en-US" altLang="zh-HK" sz="2800" dirty="0" smtClean="0"/>
              <a:t>Urine </a:t>
            </a:r>
            <a:r>
              <a:rPr lang="en-US" altLang="zh-HK" sz="2800" dirty="0" err="1"/>
              <a:t>multistix</a:t>
            </a:r>
            <a:r>
              <a:rPr lang="en-US" altLang="zh-HK" sz="2800" dirty="0"/>
              <a:t> </a:t>
            </a:r>
            <a:r>
              <a:rPr lang="en-US" altLang="zh-HK" sz="2800" dirty="0" err="1"/>
              <a:t>rbc</a:t>
            </a:r>
            <a:r>
              <a:rPr lang="en-US" altLang="zh-HK" sz="2800" dirty="0"/>
              <a:t> 1+, </a:t>
            </a:r>
            <a:r>
              <a:rPr lang="en-US" altLang="zh-HK" sz="2800" dirty="0" err="1"/>
              <a:t>wcc</a:t>
            </a:r>
            <a:r>
              <a:rPr lang="en-US" altLang="zh-HK" sz="2800" dirty="0"/>
              <a:t> 1+, nitrate –</a:t>
            </a:r>
            <a:r>
              <a:rPr lang="en-US" altLang="zh-HK" sz="2800" dirty="0" err="1"/>
              <a:t>ve</a:t>
            </a:r>
            <a:r>
              <a:rPr lang="en-US" altLang="zh-HK" sz="2800" dirty="0"/>
              <a:t>, ketone </a:t>
            </a:r>
            <a:r>
              <a:rPr lang="en-US" altLang="zh-HK" sz="2800" dirty="0" smtClean="0"/>
              <a:t>–</a:t>
            </a:r>
            <a:r>
              <a:rPr lang="en-US" altLang="zh-HK" sz="2800" dirty="0" err="1" smtClean="0"/>
              <a:t>ve</a:t>
            </a:r>
            <a:endParaRPr lang="en-US" altLang="zh-HK" sz="2800" dirty="0" smtClean="0"/>
          </a:p>
          <a:p>
            <a:r>
              <a:rPr lang="en-US" altLang="zh-HK" sz="2800" dirty="0" smtClean="0"/>
              <a:t>PT </a:t>
            </a:r>
            <a:r>
              <a:rPr lang="en-US" altLang="zh-HK" sz="2800" dirty="0"/>
              <a:t>-</a:t>
            </a:r>
            <a:r>
              <a:rPr lang="en-US" altLang="zh-HK" sz="2800" dirty="0" err="1"/>
              <a:t>ve</a:t>
            </a:r>
            <a:endParaRPr lang="zh-HK" altLang="en-US" sz="2800" dirty="0"/>
          </a:p>
          <a:p>
            <a:endParaRPr lang="en-US" altLang="zh-HK" sz="2800" dirty="0"/>
          </a:p>
        </p:txBody>
      </p:sp>
    </p:spTree>
    <p:extLst>
      <p:ext uri="{BB962C8B-B14F-4D97-AF65-F5344CB8AC3E}">
        <p14:creationId xmlns:p14="http://schemas.microsoft.com/office/powerpoint/2010/main" val="149463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635" y="0"/>
            <a:ext cx="5628066" cy="6858000"/>
          </a:xfrm>
        </p:spPr>
      </p:pic>
    </p:spTree>
    <p:extLst>
      <p:ext uri="{BB962C8B-B14F-4D97-AF65-F5344CB8AC3E}">
        <p14:creationId xmlns:p14="http://schemas.microsoft.com/office/powerpoint/2010/main" val="231123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>
                <a:solidFill>
                  <a:srgbClr val="002060"/>
                </a:solidFill>
              </a:rPr>
              <a:t>Contrast CT abdomen</a:t>
            </a:r>
            <a:endParaRPr lang="zh-HK" altLang="en-US" dirty="0">
              <a:solidFill>
                <a:srgbClr val="002060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83" y="1738648"/>
            <a:ext cx="5246947" cy="5119352"/>
          </a:xfrm>
          <a:prstGeom prst="rect">
            <a:avLst/>
          </a:prstGeom>
        </p:spPr>
      </p:pic>
      <p:pic>
        <p:nvPicPr>
          <p:cNvPr id="12" name="內容版面配置區 1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280" y="1738648"/>
            <a:ext cx="4893973" cy="5119352"/>
          </a:xfrm>
        </p:spPr>
      </p:pic>
    </p:spTree>
    <p:extLst>
      <p:ext uri="{BB962C8B-B14F-4D97-AF65-F5344CB8AC3E}">
        <p14:creationId xmlns:p14="http://schemas.microsoft.com/office/powerpoint/2010/main" val="170483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1405</TotalTime>
  <Words>550</Words>
  <Application>Microsoft Office PowerPoint</Application>
  <PresentationFormat>寬螢幕</PresentationFormat>
  <Paragraphs>82</Paragraphs>
  <Slides>20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5" baseType="lpstr">
      <vt:lpstr>微軟正黑體</vt:lpstr>
      <vt:lpstr>Arial</vt:lpstr>
      <vt:lpstr>Trebuchet MS</vt:lpstr>
      <vt:lpstr>Wingdings 3</vt:lpstr>
      <vt:lpstr>多面向</vt:lpstr>
      <vt:lpstr> OSCE Question</vt:lpstr>
      <vt:lpstr>Question 1</vt:lpstr>
      <vt:lpstr>PowerPoint 簡報</vt:lpstr>
      <vt:lpstr>PowerPoint 簡報</vt:lpstr>
      <vt:lpstr>Contrast CT neck</vt:lpstr>
      <vt:lpstr>Question 1</vt:lpstr>
      <vt:lpstr>Question 2</vt:lpstr>
      <vt:lpstr>PowerPoint 簡報</vt:lpstr>
      <vt:lpstr>Contrast CT abdomen</vt:lpstr>
      <vt:lpstr>    </vt:lpstr>
      <vt:lpstr>Question 3</vt:lpstr>
      <vt:lpstr>ECG 1 (Asymptomatic)</vt:lpstr>
      <vt:lpstr>ECG 2</vt:lpstr>
      <vt:lpstr>PowerPoint 簡報</vt:lpstr>
      <vt:lpstr>Question 4</vt:lpstr>
      <vt:lpstr>PowerPoint 簡報</vt:lpstr>
      <vt:lpstr>Question 4</vt:lpstr>
      <vt:lpstr>Question 5a. 20/M fell on left outstretched hand during football game. No external wound. What is the diagnosis and management? </vt:lpstr>
      <vt:lpstr>Question 5b. 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JCM  OSCE – 8 July 2015</dc:title>
  <dc:creator>Microsoft 帳戶</dc:creator>
  <cp:lastModifiedBy>CHU</cp:lastModifiedBy>
  <cp:revision>123</cp:revision>
  <dcterms:created xsi:type="dcterms:W3CDTF">2015-06-26T16:19:43Z</dcterms:created>
  <dcterms:modified xsi:type="dcterms:W3CDTF">2015-06-30T03:27:00Z</dcterms:modified>
</cp:coreProperties>
</file>