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6" r:id="rId4"/>
    <p:sldId id="287" r:id="rId5"/>
    <p:sldId id="288" r:id="rId6"/>
    <p:sldId id="258" r:id="rId7"/>
    <p:sldId id="259" r:id="rId8"/>
    <p:sldId id="261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91" r:id="rId19"/>
    <p:sldId id="289" r:id="rId20"/>
    <p:sldId id="290" r:id="rId21"/>
    <p:sldId id="270" r:id="rId22"/>
    <p:sldId id="292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14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E2307-1E40-4E12-8716-25BFDA8E7013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AEBBE-F8B2-42CF-9895-E86A608384EB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14818-984F-4759-BF72-A33BDC1963BD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56D55-EFBE-4F9B-8A5F-09D42CA22A9B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1/31/2016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JCM 2-2016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YCH AED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Q3 </a:t>
            </a:r>
            <a:r>
              <a:rPr lang="en-US" sz="3600" dirty="0" smtClean="0">
                <a:effectLst/>
              </a:rPr>
              <a:t>A </a:t>
            </a:r>
            <a:r>
              <a:rPr lang="en-US" sz="3600" dirty="0">
                <a:effectLst/>
              </a:rPr>
              <a:t>30 years old man fall on level ground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88" y="1614808"/>
            <a:ext cx="5270500" cy="48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are the x ray findings and diagnosis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Light bulb sign </a:t>
            </a:r>
          </a:p>
          <a:p>
            <a:pPr lvl="1"/>
            <a:r>
              <a:rPr lang="en-US" dirty="0" smtClean="0"/>
              <a:t>Posterior shoulder dislocation </a:t>
            </a:r>
            <a:endParaRPr lang="en-US" dirty="0"/>
          </a:p>
          <a:p>
            <a:pPr lvl="0"/>
            <a:r>
              <a:rPr lang="en-US" dirty="0"/>
              <a:t>What other images would you order to confirm your diagnosis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Axillary view </a:t>
            </a:r>
          </a:p>
          <a:p>
            <a:pPr lvl="1"/>
            <a:r>
              <a:rPr lang="en-US" dirty="0" smtClean="0"/>
              <a:t>Scapula Y view </a:t>
            </a:r>
            <a:endParaRPr lang="en-US" dirty="0"/>
          </a:p>
          <a:p>
            <a:pPr lvl="0"/>
            <a:r>
              <a:rPr lang="en-US" dirty="0"/>
              <a:t>What past medical history the patient may has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Epilepsy </a:t>
            </a:r>
            <a:endParaRPr lang="en-US" dirty="0"/>
          </a:p>
          <a:p>
            <a:pPr lvl="0"/>
            <a:r>
              <a:rPr lang="en-US" dirty="0"/>
              <a:t>What is the treatment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Close reduction under sedation / GA </a:t>
            </a:r>
          </a:p>
          <a:p>
            <a:pPr lvl="1"/>
            <a:r>
              <a:rPr lang="en-US" dirty="0" smtClean="0"/>
              <a:t>Traction and counter traction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5339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effectLst/>
              </a:rPr>
              <a:t>Q4 </a:t>
            </a:r>
            <a:r>
              <a:rPr lang="en-US" sz="3100" dirty="0" smtClean="0">
                <a:effectLst/>
              </a:rPr>
              <a:t>A </a:t>
            </a:r>
            <a:r>
              <a:rPr lang="en-US" sz="3100" dirty="0">
                <a:effectLst/>
              </a:rPr>
              <a:t>30 years old woman presented with heel pain and lumps over eyes for few months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15" y="1702511"/>
            <a:ext cx="4134885" cy="25201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37" y="4222690"/>
            <a:ext cx="4137260" cy="23967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50037" y="2415916"/>
            <a:ext cx="702094" cy="5265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8052" y="5151889"/>
            <a:ext cx="1868809" cy="1352499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are the clinical findings? </a:t>
            </a:r>
            <a:endParaRPr lang="en-US" dirty="0" smtClean="0"/>
          </a:p>
          <a:p>
            <a:pPr lvl="1"/>
            <a:r>
              <a:rPr lang="en-US" dirty="0" err="1" smtClean="0"/>
              <a:t>Xanthoma</a:t>
            </a:r>
            <a:r>
              <a:rPr lang="en-US" dirty="0" smtClean="0"/>
              <a:t> over Achilles tendon and eyelids</a:t>
            </a:r>
            <a:endParaRPr lang="en-US" dirty="0"/>
          </a:p>
          <a:p>
            <a:pPr lvl="0"/>
            <a:r>
              <a:rPr lang="en-US" dirty="0"/>
              <a:t>What is the diagnosis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Familial Hypercholesterolemia </a:t>
            </a:r>
            <a:endParaRPr lang="en-US" dirty="0"/>
          </a:p>
          <a:p>
            <a:pPr lvl="0"/>
            <a:r>
              <a:rPr lang="en-US" dirty="0"/>
              <a:t>What other investigation(s) would you order to confirm your diagnosis?</a:t>
            </a:r>
          </a:p>
          <a:p>
            <a:pPr lvl="1"/>
            <a:r>
              <a:rPr lang="en-US" dirty="0" smtClean="0"/>
              <a:t>Fasting lipid profile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21586"/>
            <a:ext cx="7498080" cy="11430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Q5 </a:t>
            </a: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effectLst/>
              </a:rPr>
              <a:t>13 years old Pakistan girl with history of coeliac disease and default follow up.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She presented with both knee pain for few months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4" b="199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02" y="1258200"/>
            <a:ext cx="5270500" cy="6657340"/>
          </a:xfrm>
          <a:prstGeom prst="rect">
            <a:avLst/>
          </a:prstGeom>
        </p:spPr>
      </p:pic>
      <p:pic>
        <p:nvPicPr>
          <p:cNvPr id="5" name="圖片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93" y="1466798"/>
            <a:ext cx="5270500" cy="62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圖片 10" descr="D:\ktf143\Documents\Scanned Documents\影像 (2)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64" y="1673283"/>
            <a:ext cx="7751027" cy="3378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5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are the x ray findings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Bone cyst over left distal femur</a:t>
            </a:r>
          </a:p>
          <a:p>
            <a:pPr lvl="1"/>
            <a:r>
              <a:rPr lang="en-US" dirty="0" smtClean="0"/>
              <a:t>Widening of growth plate of the long bone</a:t>
            </a:r>
          </a:p>
          <a:p>
            <a:pPr lvl="1"/>
            <a:r>
              <a:rPr lang="en-US" dirty="0" smtClean="0"/>
              <a:t>Mild cupping and splaying of the metaphysis of tibia , fibula and distal femur bilaterally</a:t>
            </a:r>
            <a:endParaRPr lang="en-US" dirty="0"/>
          </a:p>
          <a:p>
            <a:pPr lvl="0"/>
            <a:r>
              <a:rPr lang="en-US" dirty="0"/>
              <a:t>What is the diagnosis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rickets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0" y="1449116"/>
            <a:ext cx="7498730" cy="47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42" y="1521278"/>
            <a:ext cx="4054758" cy="4800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2" y="1325335"/>
            <a:ext cx="4063795" cy="51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6871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Q1 </a:t>
            </a:r>
            <a:r>
              <a:rPr lang="en-US" sz="2700" dirty="0"/>
              <a:t>A 20 years old man presented with syncope today. Also fever, running nose and cough for 2 days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96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5" y="465364"/>
            <a:ext cx="6265150" cy="5701393"/>
          </a:xfrm>
        </p:spPr>
      </p:pic>
    </p:spTree>
    <p:extLst>
      <p:ext uri="{BB962C8B-B14F-4D97-AF65-F5344CB8AC3E}">
        <p14:creationId xmlns:p14="http://schemas.microsoft.com/office/powerpoint/2010/main" val="1585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other investigation(s) would you order to confirm your diagnosis?</a:t>
            </a:r>
          </a:p>
          <a:p>
            <a:pPr lvl="1"/>
            <a:r>
              <a:rPr lang="en-US" dirty="0" err="1"/>
              <a:t>Vit</a:t>
            </a:r>
            <a:r>
              <a:rPr lang="en-US" dirty="0"/>
              <a:t> D level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cause of the disease in this patient?</a:t>
            </a:r>
          </a:p>
          <a:p>
            <a:pPr lvl="1"/>
            <a:r>
              <a:rPr lang="en-US" dirty="0"/>
              <a:t>Coeliac disease causing </a:t>
            </a:r>
            <a:r>
              <a:rPr lang="en-US" dirty="0" err="1"/>
              <a:t>malabsorption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2490107"/>
            <a:ext cx="7529326" cy="22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err="1"/>
              <a:t>A.What</a:t>
            </a:r>
            <a:r>
              <a:rPr lang="en-US" altLang="zh-HK" dirty="0"/>
              <a:t> are the ECG findings? </a:t>
            </a:r>
          </a:p>
          <a:p>
            <a:pPr lvl="1"/>
            <a:r>
              <a:rPr lang="en-US" altLang="zh-HK" dirty="0"/>
              <a:t>Coved ST segment elevation &gt;2mm in &gt;1 of V1-V2 followed by a negative T wave</a:t>
            </a:r>
          </a:p>
          <a:p>
            <a:pPr lvl="1"/>
            <a:endParaRPr lang="zh-TW" altLang="zh-HK" dirty="0"/>
          </a:p>
          <a:p>
            <a:pPr lvl="0"/>
            <a:r>
              <a:rPr lang="en-US" altLang="zh-HK" dirty="0" err="1"/>
              <a:t>B.What</a:t>
            </a:r>
            <a:r>
              <a:rPr lang="en-US" altLang="zh-HK" dirty="0"/>
              <a:t> is the diagnosis? </a:t>
            </a:r>
          </a:p>
          <a:p>
            <a:pPr lvl="1"/>
            <a:r>
              <a:rPr lang="en-US" altLang="zh-HK" dirty="0" err="1"/>
              <a:t>Brugada</a:t>
            </a:r>
            <a:r>
              <a:rPr lang="en-US" altLang="zh-HK" dirty="0"/>
              <a:t> type 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16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HK" dirty="0"/>
              <a:t>C</a:t>
            </a:r>
            <a:r>
              <a:rPr lang="en-US" altLang="zh-HK" dirty="0" smtClean="0"/>
              <a:t>. What </a:t>
            </a:r>
            <a:r>
              <a:rPr lang="en-US" altLang="zh-HK" dirty="0"/>
              <a:t>are the other clinical criteria to make the diagnosis? </a:t>
            </a:r>
          </a:p>
          <a:p>
            <a:pPr lvl="1"/>
            <a:r>
              <a:rPr lang="en-US" altLang="zh-HK" dirty="0"/>
              <a:t>Documented ventricular fibrillation (VF) or polymorphic ventricular tachycardia (VT)</a:t>
            </a:r>
          </a:p>
          <a:p>
            <a:pPr lvl="1"/>
            <a:r>
              <a:rPr lang="en-US" altLang="zh-HK" dirty="0"/>
              <a:t>Family history of sudden cardiac death at &lt;45 years old </a:t>
            </a:r>
          </a:p>
          <a:p>
            <a:pPr lvl="1"/>
            <a:r>
              <a:rPr lang="en-US" altLang="zh-HK" dirty="0"/>
              <a:t>Coved-type ECGs in family members</a:t>
            </a:r>
          </a:p>
          <a:p>
            <a:pPr lvl="1"/>
            <a:r>
              <a:rPr lang="en-US" altLang="zh-HK" dirty="0" err="1"/>
              <a:t>Inducibility</a:t>
            </a:r>
            <a:r>
              <a:rPr lang="en-US" altLang="zh-HK" dirty="0"/>
              <a:t> of VT with programmed electrical stimulation </a:t>
            </a:r>
          </a:p>
          <a:p>
            <a:pPr lvl="1"/>
            <a:r>
              <a:rPr lang="en-US" altLang="zh-HK" dirty="0">
                <a:solidFill>
                  <a:srgbClr val="0070C0"/>
                </a:solidFill>
              </a:rPr>
              <a:t>Syncope</a:t>
            </a:r>
          </a:p>
          <a:p>
            <a:pPr lvl="1"/>
            <a:r>
              <a:rPr lang="en-US" altLang="zh-HK" dirty="0"/>
              <a:t>Nocturnal agonal respiration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5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altLang="zh-HK" dirty="0" err="1"/>
              <a:t>D.What</a:t>
            </a:r>
            <a:r>
              <a:rPr lang="en-US" altLang="zh-HK" dirty="0"/>
              <a:t> is the definitive treatment?</a:t>
            </a:r>
          </a:p>
          <a:p>
            <a:pPr lvl="1"/>
            <a:r>
              <a:rPr lang="en-US" altLang="zh-HK" dirty="0"/>
              <a:t>Implantable </a:t>
            </a:r>
            <a:r>
              <a:rPr lang="en-US" altLang="zh-HK" dirty="0" err="1"/>
              <a:t>cardioverter</a:t>
            </a:r>
            <a:r>
              <a:rPr lang="en-US" altLang="zh-HK" dirty="0"/>
              <a:t> </a:t>
            </a:r>
            <a:r>
              <a:rPr lang="en-US" altLang="zh-HK" dirty="0" err="1"/>
              <a:t>defibillator</a:t>
            </a:r>
            <a:r>
              <a:rPr lang="en-US" altLang="zh-HK" dirty="0"/>
              <a:t> (ICD)</a:t>
            </a:r>
          </a:p>
          <a:p>
            <a:pPr lvl="1"/>
            <a:endParaRPr lang="zh-TW" altLang="zh-HK" dirty="0"/>
          </a:p>
          <a:p>
            <a:pPr lvl="0"/>
            <a:r>
              <a:rPr lang="en-US" altLang="zh-HK" dirty="0" err="1"/>
              <a:t>E.The</a:t>
            </a:r>
            <a:r>
              <a:rPr lang="en-US" altLang="zh-HK" dirty="0"/>
              <a:t> ECG record (few weeks ago) has no abnormality detected, why ? </a:t>
            </a:r>
            <a:endParaRPr lang="zh-TW" altLang="zh-HK" dirty="0"/>
          </a:p>
          <a:p>
            <a:pPr lvl="1"/>
            <a:r>
              <a:rPr lang="en-US" altLang="zh-HK" dirty="0"/>
              <a:t>ECG changes can be transient with </a:t>
            </a:r>
            <a:r>
              <a:rPr lang="en-US" altLang="zh-HK" dirty="0" err="1"/>
              <a:t>Brugada</a:t>
            </a:r>
            <a:r>
              <a:rPr lang="en-US" altLang="zh-HK" dirty="0"/>
              <a:t> syndrome </a:t>
            </a:r>
          </a:p>
          <a:p>
            <a:pPr lvl="1"/>
            <a:r>
              <a:rPr lang="en-US" altLang="zh-HK" dirty="0"/>
              <a:t>can also be unmasked or augmented by multiple factors:</a:t>
            </a:r>
          </a:p>
          <a:p>
            <a:pPr lvl="2"/>
            <a:r>
              <a:rPr lang="en-US" altLang="zh-HK" dirty="0">
                <a:solidFill>
                  <a:srgbClr val="0070C0"/>
                </a:solidFill>
              </a:rPr>
              <a:t>Fever</a:t>
            </a:r>
          </a:p>
          <a:p>
            <a:pPr lvl="2"/>
            <a:r>
              <a:rPr lang="en-US" altLang="zh-HK" dirty="0" err="1"/>
              <a:t>Ischaemia</a:t>
            </a:r>
            <a:endParaRPr lang="en-US" altLang="zh-HK" dirty="0"/>
          </a:p>
          <a:p>
            <a:pPr lvl="2"/>
            <a:r>
              <a:rPr lang="en-US" altLang="zh-HK" dirty="0"/>
              <a:t>Drugs </a:t>
            </a:r>
          </a:p>
          <a:p>
            <a:pPr lvl="3"/>
            <a:r>
              <a:rPr lang="en-US" altLang="zh-HK" dirty="0"/>
              <a:t>Sodium channel blockers </a:t>
            </a:r>
            <a:r>
              <a:rPr lang="en-US" altLang="zh-HK" dirty="0" err="1"/>
              <a:t>eg</a:t>
            </a:r>
            <a:r>
              <a:rPr lang="en-US" altLang="zh-HK" dirty="0"/>
              <a:t>: </a:t>
            </a:r>
            <a:r>
              <a:rPr lang="en-US" altLang="zh-HK" dirty="0" err="1"/>
              <a:t>Flecainide</a:t>
            </a:r>
            <a:r>
              <a:rPr lang="en-US" altLang="zh-HK" dirty="0"/>
              <a:t>, </a:t>
            </a:r>
            <a:r>
              <a:rPr lang="en-US" altLang="zh-HK" dirty="0" err="1"/>
              <a:t>Propafenone</a:t>
            </a:r>
            <a:endParaRPr lang="en-US" altLang="zh-HK" dirty="0"/>
          </a:p>
          <a:p>
            <a:pPr lvl="3"/>
            <a:r>
              <a:rPr lang="en-US" altLang="zh-HK" dirty="0"/>
              <a:t>Calcium channel blockers</a:t>
            </a:r>
          </a:p>
          <a:p>
            <a:pPr lvl="3"/>
            <a:r>
              <a:rPr lang="en-US" altLang="zh-HK" dirty="0"/>
              <a:t>Alpha agonists</a:t>
            </a:r>
          </a:p>
          <a:p>
            <a:pPr lvl="3"/>
            <a:r>
              <a:rPr lang="en-US" altLang="zh-HK" dirty="0"/>
              <a:t>Beta Blockers</a:t>
            </a:r>
          </a:p>
          <a:p>
            <a:pPr lvl="3"/>
            <a:r>
              <a:rPr lang="en-US" altLang="zh-HK" dirty="0"/>
              <a:t>Nitrates</a:t>
            </a:r>
          </a:p>
          <a:p>
            <a:pPr lvl="3"/>
            <a:r>
              <a:rPr lang="en-US" altLang="zh-HK" dirty="0"/>
              <a:t>Cholinergic stimulation</a:t>
            </a:r>
          </a:p>
          <a:p>
            <a:pPr lvl="3"/>
            <a:r>
              <a:rPr lang="en-US" altLang="zh-HK" dirty="0"/>
              <a:t>Cocaine</a:t>
            </a:r>
          </a:p>
          <a:p>
            <a:pPr lvl="3"/>
            <a:r>
              <a:rPr lang="en-US" altLang="zh-HK" dirty="0"/>
              <a:t>Alcohol</a:t>
            </a:r>
          </a:p>
          <a:p>
            <a:pPr lvl="3"/>
            <a:r>
              <a:rPr lang="en-US" altLang="zh-HK" dirty="0" err="1"/>
              <a:t>Hypokalaemia</a:t>
            </a:r>
            <a:endParaRPr lang="en-US" altLang="zh-HK" dirty="0"/>
          </a:p>
          <a:p>
            <a:pPr lvl="1"/>
            <a:r>
              <a:rPr lang="en-US" altLang="zh-HK" dirty="0"/>
              <a:t>Hypothermia</a:t>
            </a:r>
          </a:p>
          <a:p>
            <a:pPr lvl="1"/>
            <a:r>
              <a:rPr lang="en-US" altLang="zh-HK" dirty="0"/>
              <a:t>Post DC cardioversion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85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66696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Q2</a:t>
            </a:r>
            <a:r>
              <a:rPr lang="en-US" dirty="0"/>
              <a:t>.</a:t>
            </a:r>
            <a:r>
              <a:rPr lang="en-US" sz="3600" dirty="0" smtClean="0"/>
              <a:t>A </a:t>
            </a:r>
            <a:r>
              <a:rPr lang="en-US" sz="3600" dirty="0"/>
              <a:t>51 man presented with retrosternal chest pain for 2 hours </a:t>
            </a:r>
            <a:br>
              <a:rPr lang="en-US" sz="3600" dirty="0"/>
            </a:br>
            <a:r>
              <a:rPr lang="en-US" sz="3600" dirty="0"/>
              <a:t>BP 176/115 P 130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內容版面配置區 5" descr="IMG_0001.jpg"/>
          <p:cNvPicPr>
            <a:picLocks noGrp="1"/>
          </p:cNvPicPr>
          <p:nvPr>
            <p:ph idx="1"/>
          </p:nvPr>
        </p:nvPicPr>
        <p:blipFill>
          <a:blip r:embed="rId2" cstate="print"/>
          <a:srcRect t="11481" b="11481"/>
          <a:stretch>
            <a:fillRect/>
          </a:stretch>
        </p:blipFill>
        <p:spPr>
          <a:xfrm>
            <a:off x="1435100" y="2147888"/>
            <a:ext cx="749935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What are the ECG findings? </a:t>
            </a:r>
            <a:endParaRPr lang="en-US" dirty="0" smtClean="0"/>
          </a:p>
          <a:p>
            <a:pPr lvl="1"/>
            <a:r>
              <a:rPr lang="en-US" dirty="0" smtClean="0"/>
              <a:t>Sinus tachycardia, STE over lead </a:t>
            </a:r>
            <a:r>
              <a:rPr lang="en-US" dirty="0" err="1" smtClean="0"/>
              <a:t>aVR</a:t>
            </a:r>
            <a:r>
              <a:rPr lang="en-US" dirty="0" smtClean="0"/>
              <a:t>, widespread STD ( inferior leads, V4-6)  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 err="1" smtClean="0"/>
              <a:t>DDx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Left main coronary artery (LMCA)</a:t>
            </a:r>
          </a:p>
          <a:p>
            <a:pPr lvl="1"/>
            <a:r>
              <a:rPr lang="en-US" dirty="0" smtClean="0"/>
              <a:t>proximal LAD occlusion</a:t>
            </a:r>
          </a:p>
          <a:p>
            <a:pPr lvl="1"/>
            <a:r>
              <a:rPr lang="en-US" dirty="0" smtClean="0"/>
              <a:t>Severe  triple vessels disease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Where is the lesion? </a:t>
            </a:r>
            <a:endParaRPr lang="en-US" dirty="0" smtClean="0"/>
          </a:p>
          <a:p>
            <a:pPr lvl="1"/>
            <a:r>
              <a:rPr lang="en-US" dirty="0" smtClean="0"/>
              <a:t>Likely LMCA (STE over </a:t>
            </a:r>
            <a:r>
              <a:rPr lang="en-US" dirty="0" err="1" smtClean="0"/>
              <a:t>aVR</a:t>
            </a:r>
            <a:r>
              <a:rPr lang="en-US" dirty="0" smtClean="0"/>
              <a:t> &gt; V1 ) 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What is the preferred treatment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Emergency angiography +/- CABG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08" y="2714620"/>
            <a:ext cx="2671766" cy="2589738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0847" y="1481328"/>
            <a:ext cx="625794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 </a:t>
            </a:r>
            <a:r>
              <a:rPr lang="en-US" dirty="0" err="1" smtClean="0"/>
              <a:t>aVR</a:t>
            </a:r>
            <a:endParaRPr lang="en-US" dirty="0" smtClean="0"/>
          </a:p>
          <a:p>
            <a:pPr lvl="1"/>
            <a:r>
              <a:rPr lang="en-US" dirty="0" smtClean="0"/>
              <a:t>right upper portion of the heart </a:t>
            </a:r>
          </a:p>
          <a:p>
            <a:pPr lvl="1"/>
            <a:r>
              <a:rPr lang="en-US" dirty="0" smtClean="0"/>
              <a:t>right ventricular outflow tract </a:t>
            </a:r>
          </a:p>
          <a:p>
            <a:pPr lvl="1"/>
            <a:r>
              <a:rPr lang="en-US" dirty="0" smtClean="0"/>
              <a:t>the basal portion of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</a:t>
            </a:r>
          </a:p>
          <a:p>
            <a:pPr lvl="1"/>
            <a:endParaRPr lang="en-US" altLang="zh-TW" b="1" dirty="0" smtClean="0"/>
          </a:p>
          <a:p>
            <a:r>
              <a:rPr lang="en-US" dirty="0" smtClean="0"/>
              <a:t>Lead </a:t>
            </a:r>
            <a:r>
              <a:rPr lang="en-US" dirty="0" err="1" smtClean="0"/>
              <a:t>aVR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electrically opposite to the left-sided leads I, II, </a:t>
            </a:r>
            <a:r>
              <a:rPr lang="en-US" dirty="0" err="1" smtClean="0"/>
              <a:t>aVL</a:t>
            </a:r>
            <a:r>
              <a:rPr lang="en-US" dirty="0" smtClean="0"/>
              <a:t> and V4-6</a:t>
            </a:r>
          </a:p>
          <a:p>
            <a:pPr lvl="1"/>
            <a:r>
              <a:rPr lang="en-US" dirty="0" smtClean="0"/>
              <a:t>ST depression in these leads will produce reciprocal ST elevation in </a:t>
            </a:r>
            <a:r>
              <a:rPr lang="en-US" dirty="0" err="1" smtClean="0"/>
              <a:t>aVR</a:t>
            </a:r>
            <a:endParaRPr lang="en-US" dirty="0" smtClean="0"/>
          </a:p>
          <a:p>
            <a:pPr lvl="1"/>
            <a:endParaRPr lang="zh-TW" altLang="en-US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</a:t>
            </a:r>
            <a:r>
              <a:rPr lang="en-US" altLang="zh-TW" dirty="0" err="1" smtClean="0"/>
              <a:t>aVR</a:t>
            </a:r>
            <a:r>
              <a:rPr lang="en-US" altLang="zh-TW" dirty="0" smtClean="0"/>
              <a:t> tell us ?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9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21821" y="1506912"/>
            <a:ext cx="6472254" cy="4525963"/>
          </a:xfrm>
        </p:spPr>
        <p:txBody>
          <a:bodyPr/>
          <a:lstStyle/>
          <a:p>
            <a:r>
              <a:rPr lang="en-US" dirty="0" smtClean="0"/>
              <a:t>Diffuse </a:t>
            </a:r>
            <a:r>
              <a:rPr lang="en-US" dirty="0" err="1" smtClean="0"/>
              <a:t>subendocardial</a:t>
            </a:r>
            <a:r>
              <a:rPr lang="en-US" dirty="0" smtClean="0"/>
              <a:t> </a:t>
            </a:r>
            <a:r>
              <a:rPr lang="en-US" dirty="0" err="1" smtClean="0"/>
              <a:t>ischaemia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(producing reciprocal change in </a:t>
            </a:r>
            <a:r>
              <a:rPr lang="en-US" dirty="0" err="1" smtClean="0"/>
              <a:t>aVR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Transmural</a:t>
            </a:r>
            <a:r>
              <a:rPr lang="en-US" dirty="0" smtClean="0"/>
              <a:t> </a:t>
            </a:r>
            <a:r>
              <a:rPr lang="en-US" dirty="0" err="1" smtClean="0"/>
              <a:t>ischaemia</a:t>
            </a:r>
            <a:r>
              <a:rPr lang="en-US" dirty="0" smtClean="0"/>
              <a:t> / infarction of the basal </a:t>
            </a:r>
            <a:r>
              <a:rPr lang="en-US" dirty="0" err="1" smtClean="0"/>
              <a:t>interventricular</a:t>
            </a:r>
            <a:r>
              <a:rPr lang="en-US" dirty="0" smtClean="0"/>
              <a:t> septum </a:t>
            </a:r>
          </a:p>
          <a:p>
            <a:pPr lvl="1"/>
            <a:r>
              <a:rPr lang="en-US" dirty="0" smtClean="0"/>
              <a:t>(e.g. due to a proximal occlusion within the left coronary system)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STE in </a:t>
            </a:r>
            <a:r>
              <a:rPr lang="en-US" dirty="0" err="1" smtClean="0"/>
              <a:t>aVR</a:t>
            </a:r>
            <a:endParaRPr lang="zh-TW" altLang="en-US" dirty="0"/>
          </a:p>
        </p:txBody>
      </p:sp>
      <p:pic>
        <p:nvPicPr>
          <p:cNvPr id="5" name="圖片 4" descr="L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839" y="2622404"/>
            <a:ext cx="3008161" cy="38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99</TotalTime>
  <Words>491</Words>
  <Application>Microsoft Office PowerPoint</Application>
  <PresentationFormat>如螢幕大小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Solstice</vt:lpstr>
      <vt:lpstr>OSCE JCM 2-2016</vt:lpstr>
      <vt:lpstr>Q1 A 20 years old man presented with syncope today. Also fever, running nose and cough for 2 days  </vt:lpstr>
      <vt:lpstr>PowerPoint 簡報</vt:lpstr>
      <vt:lpstr>PowerPoint 簡報</vt:lpstr>
      <vt:lpstr>PowerPoint 簡報</vt:lpstr>
      <vt:lpstr>Q2.A 51 man presented with retrosternal chest pain for 2 hours  BP 176/115 P 130 </vt:lpstr>
      <vt:lpstr>PowerPoint 簡報</vt:lpstr>
      <vt:lpstr>What aVR tell us ? </vt:lpstr>
      <vt:lpstr>Mechanism of STE in aVR</vt:lpstr>
      <vt:lpstr>Q3 A 30 years old man fall on level ground  </vt:lpstr>
      <vt:lpstr>PowerPoint 簡報</vt:lpstr>
      <vt:lpstr>Q4 A 30 years old woman presented with heel pain and lumps over eyes for few months </vt:lpstr>
      <vt:lpstr>PowerPoint 簡報</vt:lpstr>
      <vt:lpstr>Q5 A 13 years old Pakistan girl with history of coeliac disease and default follow up.  She presented with both knee pain for few months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JCM 2-2016</dc:title>
  <dc:creator>Kenneth Lo</dc:creator>
  <cp:lastModifiedBy>Hospital Authority</cp:lastModifiedBy>
  <cp:revision>10</cp:revision>
  <dcterms:created xsi:type="dcterms:W3CDTF">2016-01-31T03:56:35Z</dcterms:created>
  <dcterms:modified xsi:type="dcterms:W3CDTF">2016-01-31T06:55:11Z</dcterms:modified>
</cp:coreProperties>
</file>