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75"/>
  </p:notesMasterIdLst>
  <p:sldIdLst>
    <p:sldId id="256" r:id="rId2"/>
    <p:sldId id="327" r:id="rId3"/>
    <p:sldId id="289" r:id="rId4"/>
    <p:sldId id="290" r:id="rId5"/>
    <p:sldId id="328" r:id="rId6"/>
    <p:sldId id="295" r:id="rId7"/>
    <p:sldId id="329" r:id="rId8"/>
    <p:sldId id="291" r:id="rId9"/>
    <p:sldId id="292" r:id="rId10"/>
    <p:sldId id="293" r:id="rId11"/>
    <p:sldId id="294" r:id="rId12"/>
    <p:sldId id="296" r:id="rId13"/>
    <p:sldId id="297" r:id="rId14"/>
    <p:sldId id="330" r:id="rId15"/>
    <p:sldId id="257" r:id="rId16"/>
    <p:sldId id="258" r:id="rId17"/>
    <p:sldId id="259" r:id="rId18"/>
    <p:sldId id="284" r:id="rId19"/>
    <p:sldId id="261" r:id="rId20"/>
    <p:sldId id="262" r:id="rId21"/>
    <p:sldId id="263" r:id="rId22"/>
    <p:sldId id="264" r:id="rId23"/>
    <p:sldId id="265" r:id="rId24"/>
    <p:sldId id="283" r:id="rId25"/>
    <p:sldId id="282" r:id="rId26"/>
    <p:sldId id="266" r:id="rId27"/>
    <p:sldId id="268" r:id="rId28"/>
    <p:sldId id="285" r:id="rId29"/>
    <p:sldId id="267" r:id="rId30"/>
    <p:sldId id="269" r:id="rId31"/>
    <p:sldId id="270" r:id="rId32"/>
    <p:sldId id="281" r:id="rId33"/>
    <p:sldId id="272" r:id="rId34"/>
    <p:sldId id="280" r:id="rId35"/>
    <p:sldId id="276" r:id="rId36"/>
    <p:sldId id="274" r:id="rId37"/>
    <p:sldId id="275" r:id="rId38"/>
    <p:sldId id="278" r:id="rId39"/>
    <p:sldId id="287" r:id="rId40"/>
    <p:sldId id="279" r:id="rId41"/>
    <p:sldId id="331" r:id="rId42"/>
    <p:sldId id="307" r:id="rId43"/>
    <p:sldId id="308" r:id="rId44"/>
    <p:sldId id="332" r:id="rId45"/>
    <p:sldId id="339" r:id="rId46"/>
    <p:sldId id="311" r:id="rId47"/>
    <p:sldId id="312" r:id="rId48"/>
    <p:sldId id="313" r:id="rId49"/>
    <p:sldId id="314" r:id="rId50"/>
    <p:sldId id="315" r:id="rId51"/>
    <p:sldId id="333" r:id="rId52"/>
    <p:sldId id="298" r:id="rId53"/>
    <p:sldId id="299" r:id="rId54"/>
    <p:sldId id="334" r:id="rId55"/>
    <p:sldId id="303" r:id="rId56"/>
    <p:sldId id="335" r:id="rId57"/>
    <p:sldId id="300" r:id="rId58"/>
    <p:sldId id="301" r:id="rId59"/>
    <p:sldId id="302" r:id="rId60"/>
    <p:sldId id="304" r:id="rId61"/>
    <p:sldId id="305" r:id="rId62"/>
    <p:sldId id="306" r:id="rId63"/>
    <p:sldId id="336" r:id="rId64"/>
    <p:sldId id="288" r:id="rId65"/>
    <p:sldId id="323" r:id="rId66"/>
    <p:sldId id="324" r:id="rId67"/>
    <p:sldId id="338" r:id="rId68"/>
    <p:sldId id="317" r:id="rId69"/>
    <p:sldId id="320" r:id="rId70"/>
    <p:sldId id="325" r:id="rId71"/>
    <p:sldId id="321" r:id="rId72"/>
    <p:sldId id="326" r:id="rId73"/>
    <p:sldId id="31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90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60D2A-8FDD-41D6-AFD7-65B854B43254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4FDF-2EF1-46A5-B7D2-80D9DDF04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Bouveret syndrome is a very uncommon form of gallstone ileus caused by the passage and impaction of a large gallstone through a cholecystoduodenal fistula into the duodenum, resulting in gastric outlet obstruction. It was first described in 1770 by Beaussier </a:t>
            </a:r>
          </a:p>
          <a:p>
            <a:endParaRPr lang="en-US" dirty="0" smtClean="0"/>
          </a:p>
          <a:p>
            <a:r>
              <a:rPr lang="en-US" dirty="0" smtClean="0"/>
              <a:t>For hypertrophic pyloric</a:t>
            </a:r>
            <a:r>
              <a:rPr lang="en-US" baseline="0" dirty="0" smtClean="0"/>
              <a:t> stenosis in paediatrics:</a:t>
            </a:r>
          </a:p>
          <a:p>
            <a:r>
              <a:rPr lang="en-US" baseline="0" dirty="0" smtClean="0"/>
              <a:t>Typically male, age 2-8 weeks, visible peristaltic wave, epigastric “olive” mass found in 80%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4FDF-2EF1-46A5-B7D2-80D9DDF043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5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4FDF-2EF1-46A5-B7D2-80D9DDF0430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7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0" cap="sm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400" cap="small" spc="1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22925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312458" y="3308465"/>
            <a:ext cx="8446982" cy="3294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>
              <a:buClrTx/>
              <a:buFont typeface="+mj-lt"/>
              <a:buAutoNum type="arabicPeriod"/>
              <a:defRPr sz="2800"/>
            </a:lvl1pPr>
            <a:lvl2pPr marL="817562" indent="-457200">
              <a:buFont typeface="+mj-lt"/>
              <a:buAutoNum type="romanLcPeriod"/>
              <a:defRPr sz="2800"/>
            </a:lvl2pPr>
            <a:lvl3pPr marL="879475" indent="-342900"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12458" y="1015882"/>
            <a:ext cx="8446982" cy="22925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514350" indent="-514350">
              <a:buClrTx/>
              <a:buFont typeface="+mj-lt"/>
              <a:buAutoNum type="arabicPeriod"/>
              <a:defRPr sz="2800"/>
            </a:lvl1pPr>
            <a:lvl2pPr marL="874712" indent="-514350">
              <a:buClrTx/>
              <a:buFont typeface="+mj-lt"/>
              <a:buAutoNum type="arabicPeriod"/>
              <a:defRPr sz="2800"/>
            </a:lvl2pPr>
            <a:lvl3pPr marL="879475" indent="-342900">
              <a:buClrTx/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>
          <a:xfrm>
            <a:off x="312458" y="3308465"/>
            <a:ext cx="8446982" cy="3294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312458" y="149629"/>
            <a:ext cx="8446982" cy="4405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60363" indent="-360363">
              <a:buFont typeface="Arial" panose="020B0604020202020204" pitchFamily="34" charset="0"/>
              <a:buChar char="•"/>
              <a:defRPr sz="2400"/>
            </a:lvl1pPr>
            <a:lvl2pPr marL="536575" indent="-176213">
              <a:defRPr sz="2400"/>
            </a:lvl2pPr>
            <a:lvl3pPr marL="809625" indent="-273050">
              <a:defRPr sz="1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xfrm>
            <a:off x="312458" y="4555375"/>
            <a:ext cx="8446982" cy="2082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>
              <a:buClrTx/>
              <a:buFont typeface="+mj-lt"/>
              <a:buAutoNum type="arabicPeriod"/>
              <a:defRPr sz="2800"/>
            </a:lvl1pPr>
            <a:lvl2pPr marL="817562" indent="-457200">
              <a:buFont typeface="+mj-lt"/>
              <a:buAutoNum type="romanLcPeriod"/>
              <a:defRPr sz="2800"/>
            </a:lvl2pPr>
            <a:lvl3pPr marL="879475" indent="-342900">
              <a:buFont typeface="+mj-lt"/>
              <a:buAutoNum type="arabicPeriod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71887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58" y="1015882"/>
            <a:ext cx="8446982" cy="56216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2458" y="9345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12457" y="145278"/>
            <a:ext cx="8446983" cy="70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6" r:id="rId3"/>
    <p:sldLayoutId id="2147483677" r:id="rId4"/>
    <p:sldLayoutId id="2147483678" r:id="rId5"/>
    <p:sldLayoutId id="214748367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of Accident and Emergency</a:t>
            </a:r>
            <a:br>
              <a:rPr lang="en-US" dirty="0" smtClean="0"/>
            </a:br>
            <a:r>
              <a:rPr lang="en-US" dirty="0" smtClean="0"/>
              <a:t>Princess Margaret Hospital</a:t>
            </a:r>
          </a:p>
          <a:p>
            <a:r>
              <a:rPr lang="en-US" dirty="0" smtClean="0"/>
              <a:t>JCM 2/9/2015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39" y="38952"/>
            <a:ext cx="890602" cy="144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26241" y="2848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 cap="small" spc="1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Hong Kong College of Emergency Medicine</a:t>
            </a:r>
          </a:p>
          <a:p>
            <a:r>
              <a:rPr lang="en-US" dirty="0" smtClean="0"/>
              <a:t>Joint Didactic Meeting 2/9/2015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5528682"/>
            <a:ext cx="1313411" cy="11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Traumatic – Ruptured oesophagus</a:t>
            </a:r>
          </a:p>
          <a:p>
            <a:r>
              <a:rPr lang="en-US" dirty="0" smtClean="0"/>
              <a:t>Infection – Retropharyngeal abscess</a:t>
            </a:r>
          </a:p>
          <a:p>
            <a:endParaRPr lang="en-US" dirty="0"/>
          </a:p>
          <a:p>
            <a:r>
              <a:rPr lang="en-US" dirty="0" smtClean="0"/>
              <a:t>Gas in retropharyngeal space can come from</a:t>
            </a:r>
          </a:p>
          <a:p>
            <a:r>
              <a:rPr lang="en-US" dirty="0" smtClean="0"/>
              <a:t>Viscus: esophageal rupture, pneumomediastinum, pneumothorax, lung contusion</a:t>
            </a:r>
          </a:p>
          <a:p>
            <a:pPr lvl="1"/>
            <a:r>
              <a:rPr lang="en-US" dirty="0" smtClean="0"/>
              <a:t>Due to trauma, FB, vomiting</a:t>
            </a:r>
          </a:p>
          <a:p>
            <a:r>
              <a:rPr lang="en-US" dirty="0" smtClean="0"/>
              <a:t>Gas </a:t>
            </a:r>
            <a:r>
              <a:rPr lang="en-US" dirty="0"/>
              <a:t>forming organisms, polymicrobial with anaerobes and </a:t>
            </a:r>
            <a:r>
              <a:rPr lang="en-US" dirty="0" smtClean="0"/>
              <a:t>aerobes, infection from</a:t>
            </a:r>
          </a:p>
          <a:p>
            <a:pPr lvl="1"/>
            <a:r>
              <a:rPr lang="en-US" dirty="0" smtClean="0"/>
              <a:t>Tonsils, pharynx</a:t>
            </a:r>
          </a:p>
          <a:p>
            <a:pPr lvl="1"/>
            <a:r>
              <a:rPr lang="en-US" dirty="0" smtClean="0"/>
              <a:t>Foreign body</a:t>
            </a:r>
          </a:p>
          <a:p>
            <a:pPr lvl="1"/>
            <a:r>
              <a:rPr lang="en-US" dirty="0" smtClean="0"/>
              <a:t>Iatrogenic e.g. dental procedures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two causes for the above condition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neck</a:t>
            </a:r>
          </a:p>
          <a:p>
            <a:r>
              <a:rPr lang="en-US" dirty="0" smtClean="0"/>
              <a:t>Gastrografin swallow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2 investigations that are helpful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emphysema along pre-vertebral plane </a:t>
            </a:r>
            <a:br>
              <a:rPr lang="en-US" dirty="0" smtClean="0"/>
            </a:br>
            <a:r>
              <a:rPr lang="en-US" dirty="0" smtClean="0"/>
              <a:t>extending into superior mediastinum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shown on the CT film?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obstruction</a:t>
            </a:r>
          </a:p>
          <a:p>
            <a:r>
              <a:rPr lang="en-US" dirty="0" smtClean="0"/>
              <a:t>Mediastinitis, Pneumonia, Intrathoracic abscesses</a:t>
            </a:r>
          </a:p>
          <a:p>
            <a:r>
              <a:rPr lang="en-US" dirty="0" smtClean="0"/>
              <a:t>Osteomyelitis, cranial nerve palsies, epidural abscesses</a:t>
            </a:r>
          </a:p>
          <a:p>
            <a:r>
              <a:rPr lang="en-US" dirty="0"/>
              <a:t>Sepsis</a:t>
            </a:r>
          </a:p>
          <a:p>
            <a:r>
              <a:rPr lang="en-US" dirty="0" smtClean="0"/>
              <a:t>Jugular vein thrombosis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3 potential </a:t>
            </a:r>
            <a:r>
              <a:rPr lang="en-US" dirty="0" smtClean="0"/>
              <a:t>complications.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M/52 Smoker, History of DM, HT</a:t>
            </a:r>
          </a:p>
          <a:p>
            <a:r>
              <a:rPr lang="en-US" dirty="0" smtClean="0"/>
              <a:t>Attended AED for vomiting undigested food after dinner</a:t>
            </a:r>
          </a:p>
          <a:p>
            <a:r>
              <a:rPr lang="en-US" dirty="0" smtClean="0"/>
              <a:t>Multiple similar episodes</a:t>
            </a:r>
          </a:p>
          <a:p>
            <a:r>
              <a:rPr lang="en-US" dirty="0" smtClean="0"/>
              <a:t>No other GI symptoms</a:t>
            </a:r>
          </a:p>
          <a:p>
            <a:endParaRPr lang="en-US" dirty="0" smtClean="0"/>
          </a:p>
          <a:p>
            <a:r>
              <a:rPr lang="en-US" dirty="0" smtClean="0"/>
              <a:t>T36.7C BP 105/83 P105, mild dehydration</a:t>
            </a:r>
          </a:p>
          <a:p>
            <a:r>
              <a:rPr lang="en-US" dirty="0" smtClean="0"/>
              <a:t>No pallor, jaundice or palpable cervical lymph nodes</a:t>
            </a:r>
          </a:p>
          <a:p>
            <a:r>
              <a:rPr lang="en-US" dirty="0" smtClean="0"/>
              <a:t>No peritoneal signs or definite abdominal masses</a:t>
            </a:r>
          </a:p>
          <a:p>
            <a:r>
              <a:rPr lang="en-US" dirty="0" smtClean="0"/>
              <a:t>H’stix 5.2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9145" y="66459"/>
            <a:ext cx="5985710" cy="6725083"/>
          </a:xfrm>
        </p:spPr>
      </p:pic>
    </p:spTree>
    <p:extLst>
      <p:ext uri="{BB962C8B-B14F-4D97-AF65-F5344CB8AC3E}">
        <p14:creationId xmlns:p14="http://schemas.microsoft.com/office/powerpoint/2010/main" val="1919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X-ray finding (1 mark)</a:t>
            </a:r>
          </a:p>
          <a:p>
            <a:r>
              <a:rPr lang="en-US" dirty="0" smtClean="0"/>
              <a:t>What is the diagnosis (1 mark)</a:t>
            </a:r>
          </a:p>
          <a:p>
            <a:r>
              <a:rPr lang="en-US" dirty="0" smtClean="0"/>
              <a:t>What particular physical sign will you look for? </a:t>
            </a:r>
            <a:br>
              <a:rPr lang="en-US" dirty="0" smtClean="0"/>
            </a:br>
            <a:r>
              <a:rPr lang="en-US" dirty="0" smtClean="0"/>
              <a:t>(1 mark) How would you illicit the sign? (1 mark)</a:t>
            </a:r>
          </a:p>
          <a:p>
            <a:r>
              <a:rPr lang="en-US" dirty="0" smtClean="0"/>
              <a:t>What are the causes of this condition? (4 marks)</a:t>
            </a:r>
          </a:p>
          <a:p>
            <a:r>
              <a:rPr lang="en-US" dirty="0" smtClean="0"/>
              <a:t>Describe the electrolyte disturbances if this condition persists (4 marks)</a:t>
            </a:r>
          </a:p>
          <a:p>
            <a:r>
              <a:rPr lang="en-US" dirty="0" smtClean="0"/>
              <a:t>Outline the management in AED and disposition</a:t>
            </a:r>
            <a:br>
              <a:rPr lang="en-US" dirty="0" smtClean="0"/>
            </a:br>
            <a:r>
              <a:rPr lang="en-US" dirty="0" smtClean="0"/>
              <a:t>(3 marks)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Grossly dilated stomach with retained food substances</a:t>
            </a:r>
          </a:p>
          <a:p>
            <a:r>
              <a:rPr lang="en-US" dirty="0" smtClean="0"/>
              <a:t>Bowels displaced to periphery especially to right flank</a:t>
            </a:r>
          </a:p>
          <a:p>
            <a:pPr lvl="2"/>
            <a:r>
              <a:rPr lang="en-US" dirty="0" smtClean="0"/>
              <a:t>Absence of bowel air may also be seen in GOO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Describe the X-ray finding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clinical picture suggests gastric outlet obstruction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diagnosis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succussion splash</a:t>
            </a:r>
          </a:p>
          <a:p>
            <a:r>
              <a:rPr lang="en-US" dirty="0" smtClean="0"/>
              <a:t>Audible when we shake patient’s abdomen, stethoscope may be used to facilitate detection of the splash sound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other physical sign will you look for? (1 mark) </a:t>
            </a:r>
            <a:br>
              <a:rPr lang="en-US" dirty="0" smtClean="0"/>
            </a:br>
            <a:r>
              <a:rPr lang="en-US" dirty="0" smtClean="0"/>
              <a:t>How would you illicit the sign?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 (autonomic neuropathy): DM, Parkinson disease (1mark)</a:t>
            </a:r>
          </a:p>
          <a:p>
            <a:pPr lvl="2"/>
            <a:r>
              <a:rPr lang="en-US" dirty="0" smtClean="0"/>
              <a:t>Mechanical causes can be divided into luminal, mural, extrinsic causes</a:t>
            </a:r>
          </a:p>
          <a:p>
            <a:r>
              <a:rPr lang="en-US" dirty="0" smtClean="0"/>
              <a:t>Luminal (1mark for any one)</a:t>
            </a:r>
          </a:p>
          <a:p>
            <a:pPr lvl="1"/>
            <a:r>
              <a:rPr lang="en-US" dirty="0" smtClean="0"/>
              <a:t>Bezoar stones</a:t>
            </a:r>
          </a:p>
          <a:p>
            <a:pPr lvl="1"/>
            <a:r>
              <a:rPr lang="en-US" dirty="0" smtClean="0"/>
              <a:t>Gallstone obstruction (Bouveret syndrome)</a:t>
            </a:r>
          </a:p>
          <a:p>
            <a:r>
              <a:rPr lang="en-US" dirty="0" smtClean="0"/>
              <a:t>Mural (1mark for any one)</a:t>
            </a:r>
          </a:p>
          <a:p>
            <a:pPr lvl="1"/>
            <a:r>
              <a:rPr lang="en-US" dirty="0" smtClean="0"/>
              <a:t>Strictures, underlying causes includes peptic ulcers, caustic ingestion, Crohn’s disease</a:t>
            </a:r>
          </a:p>
          <a:p>
            <a:pPr lvl="1"/>
            <a:r>
              <a:rPr lang="en-US" dirty="0" smtClean="0"/>
              <a:t>Tumours (benign or malignant including pancreatic tumours, ampullary cancer)</a:t>
            </a:r>
          </a:p>
          <a:p>
            <a:pPr lvl="1"/>
            <a:r>
              <a:rPr lang="en-US" dirty="0" smtClean="0"/>
              <a:t>TB</a:t>
            </a:r>
          </a:p>
          <a:p>
            <a:pPr lvl="1"/>
            <a:r>
              <a:rPr lang="en-US" dirty="0" smtClean="0"/>
              <a:t>Iatrogenic (e.g. slipped gastric banding, strictures from anastomoses)</a:t>
            </a:r>
          </a:p>
          <a:p>
            <a:r>
              <a:rPr lang="en-US" dirty="0" smtClean="0"/>
              <a:t>Extrinsic (1mark for any one)</a:t>
            </a:r>
          </a:p>
          <a:p>
            <a:pPr lvl="1"/>
            <a:r>
              <a:rPr lang="en-US" dirty="0" smtClean="0"/>
              <a:t>Pancreatic pseudocyst</a:t>
            </a:r>
          </a:p>
          <a:p>
            <a:pPr lvl="1"/>
            <a:r>
              <a:rPr lang="en-US" dirty="0" smtClean="0"/>
              <a:t>Lymphoma, metastasis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are the causes of this condition? (4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underlying metabolic disturbance is </a:t>
            </a:r>
            <a:r>
              <a:rPr lang="en-US" u="sng" dirty="0" smtClean="0"/>
              <a:t>hypokalemic</a:t>
            </a:r>
            <a:r>
              <a:rPr lang="en-US" dirty="0" smtClean="0"/>
              <a:t> </a:t>
            </a:r>
            <a:r>
              <a:rPr lang="en-US" u="sng" dirty="0" smtClean="0"/>
              <a:t>hypochloremic</a:t>
            </a:r>
            <a:r>
              <a:rPr lang="en-US" dirty="0" smtClean="0"/>
              <a:t> </a:t>
            </a:r>
            <a:r>
              <a:rPr lang="en-US" u="sng" dirty="0" smtClean="0"/>
              <a:t>metabolic alkalosis </a:t>
            </a:r>
            <a:r>
              <a:rPr lang="en-US" dirty="0" smtClean="0"/>
              <a:t>(3 marks)</a:t>
            </a:r>
          </a:p>
          <a:p>
            <a:r>
              <a:rPr lang="en-US" dirty="0" smtClean="0"/>
              <a:t>The patient will also produce paradoxical aciduria </a:t>
            </a:r>
            <a:br>
              <a:rPr lang="en-US" dirty="0" smtClean="0"/>
            </a:br>
            <a:r>
              <a:rPr lang="en-US" dirty="0" smtClean="0"/>
              <a:t>(1 mark)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electrolyte disturbances if this condition persists (4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loss of HCl via vomiting. </a:t>
            </a:r>
            <a:br>
              <a:rPr lang="en-US" dirty="0" smtClean="0"/>
            </a:br>
            <a:r>
              <a:rPr lang="en-US" dirty="0" smtClean="0"/>
              <a:t>It renders the patient hypochloraemic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Loss of chloride increases bicarbonate production, together with loss of acid, causes metabolic alkalosis</a:t>
            </a:r>
          </a:p>
          <a:p>
            <a:endParaRPr lang="en-US" dirty="0" smtClean="0"/>
          </a:p>
          <a:p>
            <a:r>
              <a:rPr lang="en-US" dirty="0" smtClean="0"/>
              <a:t>Hypokalemia is secondary to</a:t>
            </a:r>
          </a:p>
          <a:p>
            <a:pPr lvl="1"/>
            <a:r>
              <a:rPr lang="en-US" dirty="0" smtClean="0"/>
              <a:t>loss from vomiting, and</a:t>
            </a:r>
          </a:p>
          <a:p>
            <a:pPr lvl="1"/>
            <a:r>
              <a:rPr lang="en-US" dirty="0" smtClean="0"/>
              <a:t>Loss via Na/K exchanger in kidney after K+ ion shifts out from cell due to alkalosis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Paradoxical aciduria is explained by the kidneys prioritize volume preservation by RAA system activation, hence</a:t>
            </a:r>
          </a:p>
          <a:p>
            <a:r>
              <a:rPr lang="en-US" dirty="0" smtClean="0"/>
              <a:t>Na exchange with H+, thus further H+ loss </a:t>
            </a:r>
          </a:p>
          <a:p>
            <a:pPr lvl="3"/>
            <a:r>
              <a:rPr lang="en-US" dirty="0" smtClean="0"/>
              <a:t>(aggravating alkalosis and potassium loss)</a:t>
            </a:r>
          </a:p>
          <a:p>
            <a:r>
              <a:rPr lang="en-US" dirty="0" smtClean="0"/>
              <a:t>The urine appears paradoxically acidic in an alkalotic patient.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replacement with potassium supplementation</a:t>
            </a:r>
          </a:p>
          <a:p>
            <a:pPr lvl="1"/>
            <a:r>
              <a:rPr lang="en-US" dirty="0" smtClean="0"/>
              <a:t>Fluid resuscitation will allow body correct the alkalosis</a:t>
            </a:r>
          </a:p>
          <a:p>
            <a:r>
              <a:rPr lang="en-US" dirty="0" smtClean="0"/>
              <a:t>The stomach should be emptied by gastric tube to prevent further vomiting and aspiration</a:t>
            </a:r>
          </a:p>
          <a:p>
            <a:r>
              <a:rPr lang="en-US" dirty="0" smtClean="0"/>
              <a:t>The patient should then be admitted to surgical department for further investigations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the management in AED and disposition </a:t>
            </a:r>
            <a:br>
              <a:rPr lang="en-US" dirty="0" smtClean="0"/>
            </a:br>
            <a:r>
              <a:rPr lang="en-US" dirty="0" smtClean="0"/>
              <a:t>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M/66 longstanding back pain</a:t>
            </a:r>
          </a:p>
          <a:p>
            <a:r>
              <a:rPr lang="en-US" dirty="0" smtClean="0"/>
              <a:t>Taxi driver, sprained neck when hit by private car from behind </a:t>
            </a:r>
            <a:br>
              <a:rPr lang="en-US" dirty="0" smtClean="0"/>
            </a:br>
            <a:r>
              <a:rPr lang="en-US" dirty="0" smtClean="0"/>
              <a:t>in front of a traffic light in street</a:t>
            </a:r>
          </a:p>
          <a:p>
            <a:r>
              <a:rPr lang="en-US" dirty="0" smtClean="0"/>
              <a:t>Exact speed unknown, seat belt on</a:t>
            </a:r>
          </a:p>
          <a:p>
            <a:endParaRPr lang="en-US" dirty="0" smtClean="0"/>
          </a:p>
          <a:p>
            <a:r>
              <a:rPr lang="en-US" dirty="0" smtClean="0"/>
              <a:t>He complained of severe neck pain</a:t>
            </a:r>
          </a:p>
          <a:p>
            <a:r>
              <a:rPr lang="en-US" dirty="0" smtClean="0"/>
              <a:t>Physical exam showed severe mid-cervical tenderness</a:t>
            </a:r>
          </a:p>
          <a:p>
            <a:r>
              <a:rPr lang="en-US" dirty="0" smtClean="0"/>
              <a:t>4 limbs power full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284" y="78631"/>
            <a:ext cx="8927432" cy="6700738"/>
            <a:chOff x="0" y="0"/>
            <a:chExt cx="9144000" cy="68632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1683" y="5289"/>
              <a:ext cx="4692317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740442" cy="6863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71-year-old lady presented with left sided throat pain after fish bone ingestion.</a:t>
            </a:r>
          </a:p>
          <a:p>
            <a:r>
              <a:rPr lang="en-US" dirty="0" smtClean="0"/>
              <a:t>She had attempted self induced vomiting but failed.</a:t>
            </a:r>
          </a:p>
          <a:p>
            <a:endParaRPr lang="en-US" dirty="0" smtClean="0"/>
          </a:p>
          <a:p>
            <a:r>
              <a:rPr lang="en-US" dirty="0" smtClean="0"/>
              <a:t>Afebrile, BP127/66 P79</a:t>
            </a:r>
          </a:p>
          <a:p>
            <a:r>
              <a:rPr lang="en-US" dirty="0" smtClean="0"/>
              <a:t>Throat: congested</a:t>
            </a:r>
          </a:p>
          <a:p>
            <a:r>
              <a:rPr lang="en-US" dirty="0" smtClean="0"/>
              <a:t>Chest clear</a:t>
            </a:r>
          </a:p>
          <a:p>
            <a:r>
              <a:rPr lang="en-US" dirty="0" smtClean="0"/>
              <a:t>DL: No foreign body seen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injury (3 marks)</a:t>
            </a:r>
          </a:p>
          <a:p>
            <a:r>
              <a:rPr lang="en-US" dirty="0" smtClean="0"/>
              <a:t>Describe the other XR abnormalities (3 marks)</a:t>
            </a:r>
          </a:p>
          <a:p>
            <a:r>
              <a:rPr lang="en-US" dirty="0" smtClean="0"/>
              <a:t>What is the management in AED? (3 marks)</a:t>
            </a:r>
          </a:p>
          <a:p>
            <a:r>
              <a:rPr lang="en-US" dirty="0" smtClean="0"/>
              <a:t>What further investigation will you perform? (2 marks)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41" y="149225"/>
            <a:ext cx="6937816" cy="5240840"/>
          </a:xfrm>
        </p:spPr>
      </p:pic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312458" y="5519651"/>
            <a:ext cx="8446982" cy="11178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have obtained the MRI images of this patient</a:t>
            </a:r>
          </a:p>
          <a:p>
            <a:pPr>
              <a:buFont typeface="+mj-lt"/>
              <a:buAutoNum type="arabicPeriod" startAt="5"/>
            </a:pPr>
            <a:r>
              <a:rPr lang="en-US" dirty="0" smtClean="0"/>
              <a:t>Describe </a:t>
            </a:r>
            <a:r>
              <a:rPr lang="en-US" dirty="0"/>
              <a:t>the MRI findings (3 marks)</a:t>
            </a:r>
          </a:p>
          <a:p>
            <a:pPr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 to inferior plate of C7 visible</a:t>
            </a:r>
          </a:p>
          <a:p>
            <a:r>
              <a:rPr lang="en-US" dirty="0" smtClean="0"/>
              <a:t>Anterior translocation of C4 and C5 relative to </a:t>
            </a:r>
            <a:br>
              <a:rPr lang="en-US" dirty="0" smtClean="0"/>
            </a:br>
            <a:r>
              <a:rPr lang="en-US" dirty="0" smtClean="0"/>
              <a:t>both upper and lower vertebrae</a:t>
            </a:r>
          </a:p>
          <a:p>
            <a:r>
              <a:rPr lang="en-US" dirty="0" smtClean="0"/>
              <a:t>Disruption of the calcified anterior longitudinal ligament </a:t>
            </a:r>
            <a:br>
              <a:rPr lang="en-US" dirty="0" smtClean="0"/>
            </a:br>
            <a:r>
              <a:rPr lang="en-US" dirty="0" smtClean="0"/>
              <a:t>over C3/4</a:t>
            </a:r>
          </a:p>
          <a:p>
            <a:r>
              <a:rPr lang="en-US" dirty="0" smtClean="0"/>
              <a:t>Possible transverse fracture of inferior facet joint of C3 </a:t>
            </a:r>
          </a:p>
          <a:p>
            <a:endParaRPr lang="en-US" dirty="0" smtClean="0"/>
          </a:p>
          <a:p>
            <a:r>
              <a:rPr lang="en-US" dirty="0" smtClean="0"/>
              <a:t>Overall, there is acute </a:t>
            </a:r>
            <a:r>
              <a:rPr lang="en-US" u="sng" dirty="0" smtClean="0"/>
              <a:t>transdiscal </a:t>
            </a:r>
            <a:r>
              <a:rPr lang="en-US" dirty="0" smtClean="0"/>
              <a:t>fracture over C3/4 IVD with anterior displacement of the vertebral column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injury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determine whether the facet joint disruption is unilateral or bilateral from these X-ray films</a:t>
            </a:r>
          </a:p>
          <a:p>
            <a:endParaRPr lang="en-US" dirty="0" smtClean="0"/>
          </a:p>
          <a:p>
            <a:r>
              <a:rPr lang="en-US" dirty="0" smtClean="0"/>
              <a:t>C5 is also displaced anteriorly over C6</a:t>
            </a:r>
          </a:p>
          <a:p>
            <a:r>
              <a:rPr lang="en-US" dirty="0" smtClean="0"/>
              <a:t>Likely old injury as C5/6 fusion is seen</a:t>
            </a:r>
          </a:p>
          <a:p>
            <a:r>
              <a:rPr lang="en-US" dirty="0" smtClean="0"/>
              <a:t>The opacified ALL is not disrupted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injury, underlying ankylosing spondylitis is seen, as evidenced by</a:t>
            </a:r>
          </a:p>
          <a:p>
            <a:pPr lvl="1"/>
            <a:r>
              <a:rPr lang="en-US" dirty="0" smtClean="0"/>
              <a:t>Sclerosis of superior and inferior margins of vertebral bodies (Romanus lesion)</a:t>
            </a:r>
          </a:p>
          <a:p>
            <a:pPr lvl="1"/>
            <a:r>
              <a:rPr lang="en-US" dirty="0" smtClean="0"/>
              <a:t>Extensive syndesmophytes formation, bridged, </a:t>
            </a:r>
            <a:br>
              <a:rPr lang="en-US" dirty="0" smtClean="0"/>
            </a:br>
            <a:r>
              <a:rPr lang="en-US" dirty="0" smtClean="0"/>
              <a:t>resulting in a bamboo spine appearance</a:t>
            </a:r>
          </a:p>
          <a:p>
            <a:pPr lvl="1"/>
            <a:r>
              <a:rPr lang="en-US" dirty="0" smtClean="0"/>
              <a:t>Opacification of the anterior longitudinal ligament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Describe other XR abnormalities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must be given a rigid neck collar</a:t>
            </a:r>
          </a:p>
          <a:p>
            <a:r>
              <a:rPr lang="en-US" dirty="0" smtClean="0"/>
              <a:t>Log-roll maneuver must be observed during turning</a:t>
            </a:r>
          </a:p>
          <a:p>
            <a:r>
              <a:rPr lang="en-US" dirty="0" smtClean="0"/>
              <a:t>He should be given adequate pain control</a:t>
            </a:r>
          </a:p>
          <a:p>
            <a:r>
              <a:rPr lang="en-US" dirty="0" smtClean="0"/>
              <a:t>Admit the patient to Department of O&amp;T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is the management &amp; disposition in AED? </a:t>
            </a:r>
            <a:br>
              <a:rPr lang="en-US" dirty="0" smtClean="0"/>
            </a:br>
            <a:r>
              <a:rPr lang="en-US" dirty="0" smtClean="0"/>
              <a:t>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CT scan of C-spine</a:t>
            </a:r>
          </a:p>
          <a:p>
            <a:r>
              <a:rPr lang="en-US" dirty="0" smtClean="0"/>
              <a:t>MRI scan of spinal cord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further investigation will you perform? </a:t>
            </a:r>
            <a:br>
              <a:rPr lang="en-US" dirty="0" smtClean="0"/>
            </a:br>
            <a:r>
              <a:rPr lang="en-US" dirty="0" smtClean="0"/>
              <a:t>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anterior translocation of C4/5</a:t>
            </a:r>
          </a:p>
          <a:p>
            <a:r>
              <a:rPr lang="en-US" dirty="0" smtClean="0"/>
              <a:t>Narrowing of spinal canal</a:t>
            </a:r>
          </a:p>
          <a:p>
            <a:r>
              <a:rPr lang="en-US" dirty="0" smtClean="0"/>
              <a:t>Impingement on spinal cord</a:t>
            </a:r>
          </a:p>
          <a:p>
            <a:r>
              <a:rPr lang="en-US" dirty="0" smtClean="0"/>
              <a:t>No acute hematoma seen</a:t>
            </a:r>
          </a:p>
          <a:p>
            <a:r>
              <a:rPr lang="en-US" dirty="0" smtClean="0"/>
              <a:t>No acute cord edema seen on T2 sequence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Describe the MRI findings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probably has no acute cord transection</a:t>
            </a:r>
          </a:p>
          <a:p>
            <a:pPr lvl="1"/>
            <a:r>
              <a:rPr lang="en-US" dirty="0" smtClean="0"/>
              <a:t>However there can still be cord damages due to spinal shock, cord infarction</a:t>
            </a:r>
          </a:p>
          <a:p>
            <a:pPr lvl="1"/>
            <a:r>
              <a:rPr lang="en-US" dirty="0" smtClean="0"/>
              <a:t>The fracture is unstable and the patient is at high risk of cord injury</a:t>
            </a:r>
          </a:p>
          <a:p>
            <a:r>
              <a:rPr lang="en-US" dirty="0" smtClean="0"/>
              <a:t>The normal diameter of the cervical spinal canal is </a:t>
            </a:r>
            <a:br>
              <a:rPr lang="en-US" dirty="0" smtClean="0"/>
            </a:br>
            <a:r>
              <a:rPr lang="en-US" dirty="0" smtClean="0"/>
              <a:t>around 17 mm. </a:t>
            </a:r>
          </a:p>
          <a:p>
            <a:pPr lvl="1"/>
            <a:r>
              <a:rPr lang="en-US" dirty="0" smtClean="0"/>
              <a:t>The average diameter of the spinal cord in the C-spine is 10 mm</a:t>
            </a:r>
          </a:p>
          <a:p>
            <a:pPr lvl="1"/>
            <a:r>
              <a:rPr lang="en-US" dirty="0" smtClean="0"/>
              <a:t>10 mm to 13 mm is likely to cause symptoms</a:t>
            </a:r>
          </a:p>
          <a:p>
            <a:pPr lvl="1"/>
            <a:r>
              <a:rPr lang="en-US" dirty="0" smtClean="0"/>
              <a:t>&lt;10mm is clearly stenosis</a:t>
            </a:r>
          </a:p>
          <a:p>
            <a:pPr lvl="1"/>
            <a:r>
              <a:rPr lang="en-US" dirty="0" smtClean="0"/>
              <a:t>No clear consensus on radiological criteria for diagnosis of spinal stenosis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175" y="149224"/>
            <a:ext cx="5552902" cy="6484331"/>
          </a:xfrm>
        </p:spPr>
      </p:pic>
    </p:spTree>
    <p:extLst>
      <p:ext uri="{BB962C8B-B14F-4D97-AF65-F5344CB8AC3E}">
        <p14:creationId xmlns:p14="http://schemas.microsoft.com/office/powerpoint/2010/main" val="33371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55% cervical, 32% thoracic, 13% lumbar</a:t>
            </a:r>
          </a:p>
          <a:p>
            <a:r>
              <a:rPr lang="en-US" dirty="0" smtClean="0"/>
              <a:t>Hyperextension was the most common mechanism</a:t>
            </a:r>
          </a:p>
          <a:p>
            <a:r>
              <a:rPr lang="en-US" dirty="0" smtClean="0"/>
              <a:t>C6-7 most commonly injured</a:t>
            </a:r>
          </a:p>
          <a:p>
            <a:r>
              <a:rPr lang="en-US" dirty="0" smtClean="0"/>
              <a:t>Fractures through disc space was most common (37% of C-spine fractures)</a:t>
            </a:r>
          </a:p>
          <a:p>
            <a:r>
              <a:rPr lang="en-US" dirty="0" smtClean="0"/>
              <a:t>Cervical fractures are mostly likely associated with spinal cord injuries (75% in the series)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spinal injuries of AS patients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5667" y="6581001"/>
            <a:ext cx="630833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Troy Caron, DO, Spine Fractures in </a:t>
            </a:r>
            <a:r>
              <a:rPr lang="en-US" sz="1200" dirty="0" smtClean="0"/>
              <a:t>Patients </a:t>
            </a:r>
            <a:r>
              <a:rPr lang="en-US" sz="1200" dirty="0"/>
              <a:t>with </a:t>
            </a:r>
            <a:r>
              <a:rPr lang="en-US" sz="1200" dirty="0" smtClean="0"/>
              <a:t>Ankylosing </a:t>
            </a:r>
            <a:r>
              <a:rPr lang="en-US" sz="1200" dirty="0"/>
              <a:t>Spinal Disorders; SPINE, vol 25, 2010</a:t>
            </a:r>
          </a:p>
        </p:txBody>
      </p:sp>
    </p:spTree>
    <p:extLst>
      <p:ext uri="{BB962C8B-B14F-4D97-AF65-F5344CB8AC3E}">
        <p14:creationId xmlns:p14="http://schemas.microsoft.com/office/powerpoint/2010/main" val="41790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M/37</a:t>
            </a:r>
          </a:p>
          <a:p>
            <a:r>
              <a:rPr lang="en-US" dirty="0" smtClean="0"/>
              <a:t>Attended AED for palpitation for one hour. </a:t>
            </a:r>
          </a:p>
          <a:p>
            <a:r>
              <a:rPr lang="en-US" dirty="0" smtClean="0"/>
              <a:t>No chest pain or syncope. </a:t>
            </a:r>
          </a:p>
          <a:p>
            <a:endParaRPr lang="en-US" dirty="0" smtClean="0"/>
          </a:p>
          <a:p>
            <a:r>
              <a:rPr lang="en-US" dirty="0" smtClean="0"/>
              <a:t>Afebrile, BP135/94 mmHg</a:t>
            </a:r>
          </a:p>
          <a:p>
            <a:endParaRPr lang="en-US" dirty="0" smtClean="0"/>
          </a:p>
          <a:p>
            <a:r>
              <a:rPr lang="en-US" dirty="0" smtClean="0"/>
              <a:t>An ECG has been performed.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" y="1051560"/>
            <a:ext cx="9091168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1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ECG findings (4 marks</a:t>
            </a:r>
            <a:r>
              <a:rPr lang="en-US" dirty="0" smtClean="0"/>
              <a:t>)</a:t>
            </a:r>
          </a:p>
          <a:p>
            <a:r>
              <a:rPr lang="en-US" dirty="0"/>
              <a:t>List four ECG features which favour a diagnosis of VT rather than an SVT with aberrancy (4 marks) </a:t>
            </a:r>
            <a:endParaRPr lang="en-US" dirty="0" smtClean="0"/>
          </a:p>
          <a:p>
            <a:r>
              <a:rPr lang="en-US" dirty="0"/>
              <a:t> What is the diagnosis? (1 mark</a:t>
            </a:r>
            <a:r>
              <a:rPr lang="en-US" dirty="0" smtClean="0"/>
              <a:t>)</a:t>
            </a:r>
          </a:p>
          <a:p>
            <a:r>
              <a:rPr lang="en-US" dirty="0"/>
              <a:t>What is the drug of choice to treat this arrhythmia?</a:t>
            </a:r>
            <a:br>
              <a:rPr lang="en-US" dirty="0"/>
            </a:br>
            <a:r>
              <a:rPr lang="en-US" dirty="0" smtClean="0"/>
              <a:t>(1 </a:t>
            </a:r>
            <a:r>
              <a:rPr lang="en-US" dirty="0"/>
              <a:t>mark) </a:t>
            </a:r>
            <a:endParaRPr lang="en-US" dirty="0" smtClean="0"/>
          </a:p>
          <a:p>
            <a:r>
              <a:rPr lang="en-US" dirty="0"/>
              <a:t>Where does this arrhythmia arise from anatomically? (1 mark)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complex tachycardia at about 180/min</a:t>
            </a:r>
          </a:p>
          <a:p>
            <a:r>
              <a:rPr lang="en-US" dirty="0" smtClean="0"/>
              <a:t>Superior (or left axis) deviation (-90 degrees)</a:t>
            </a:r>
          </a:p>
          <a:p>
            <a:r>
              <a:rPr lang="en-US" dirty="0" smtClean="0"/>
              <a:t>QRS interval 140ms</a:t>
            </a:r>
          </a:p>
          <a:p>
            <a:r>
              <a:rPr lang="en-US" dirty="0" smtClean="0"/>
              <a:t>RBBB morphology </a:t>
            </a:r>
            <a:r>
              <a:rPr lang="en-HK" dirty="0" smtClean="0"/>
              <a:t>(RSR’ in V1 and V2)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Describe the ECG findings (4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Absence of typical RBBB or LBBB morphology</a:t>
            </a:r>
          </a:p>
          <a:p>
            <a:r>
              <a:rPr lang="en-US" dirty="0" smtClean="0"/>
              <a:t>Extreme axis deviation </a:t>
            </a:r>
          </a:p>
          <a:p>
            <a:r>
              <a:rPr lang="en-US" dirty="0" smtClean="0"/>
              <a:t>Very broad complexes (QRS complex &gt;160ms)</a:t>
            </a:r>
          </a:p>
          <a:p>
            <a:r>
              <a:rPr lang="en-US" dirty="0" smtClean="0"/>
              <a:t>AV dissociation (P and QRS complexes at different rates)</a:t>
            </a:r>
          </a:p>
          <a:p>
            <a:r>
              <a:rPr lang="en-US" dirty="0" smtClean="0"/>
              <a:t>Presence of capture beats </a:t>
            </a:r>
          </a:p>
          <a:p>
            <a:r>
              <a:rPr lang="en-US" dirty="0" smtClean="0"/>
              <a:t>Presence of fusion beats </a:t>
            </a:r>
          </a:p>
          <a:p>
            <a:r>
              <a:rPr lang="en-US" dirty="0" smtClean="0"/>
              <a:t>Positive or negative concordance throughout the precordial leads</a:t>
            </a:r>
          </a:p>
          <a:p>
            <a:r>
              <a:rPr lang="en-US" dirty="0" smtClean="0"/>
              <a:t>Brugada’s sign – the distance from the onset of the QRS complex to the nadir of the S-wave is &gt; 100ms</a:t>
            </a:r>
          </a:p>
          <a:p>
            <a:r>
              <a:rPr lang="en-US" dirty="0" smtClean="0"/>
              <a:t>Josephson’s sign – notching near the nadir of the S-wave</a:t>
            </a:r>
          </a:p>
          <a:p>
            <a:r>
              <a:rPr lang="en-US" dirty="0" smtClean="0"/>
              <a:t>RSR’ complexes with taller first R peak (R) than the second R peak (R1)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List four ECG features which favour a diagnosis of VT rather than an SVT with aberrancy (4 marks)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Fascicular VT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 What is the diagnosis?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Verapamil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is the drug of choice to treat this arrhythmia?</a:t>
            </a:r>
            <a:br>
              <a:rPr lang="en-US" dirty="0" smtClean="0"/>
            </a:br>
            <a:r>
              <a:rPr lang="en-US" dirty="0" smtClean="0"/>
              <a:t>(1 mark)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abnormality? (1 mark</a:t>
            </a:r>
            <a:r>
              <a:rPr lang="en-US" dirty="0" smtClean="0"/>
              <a:t>)</a:t>
            </a:r>
          </a:p>
          <a:p>
            <a:r>
              <a:rPr lang="en-US" dirty="0"/>
              <a:t>Name one clinical sign you would look for (1 mark)</a:t>
            </a:r>
            <a:endParaRPr lang="en-US" dirty="0" smtClean="0"/>
          </a:p>
          <a:p>
            <a:r>
              <a:rPr lang="en-US" dirty="0"/>
              <a:t>List two causes for the above condition (2 marks</a:t>
            </a:r>
            <a:r>
              <a:rPr lang="en-US" dirty="0" smtClean="0"/>
              <a:t>)</a:t>
            </a:r>
          </a:p>
          <a:p>
            <a:r>
              <a:rPr lang="en-US" dirty="0"/>
              <a:t>Name 2 investigations that are helpful (2 marks)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ventricle (usually from an ectopic focus in the posterior fascicle of the left bundle branch)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Where does this arrhythmia arise from anatomically?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F/74 OAHR, Hx of CRHD, MS, CHF</a:t>
            </a:r>
          </a:p>
          <a:p>
            <a:r>
              <a:rPr lang="en-US" dirty="0" smtClean="0"/>
              <a:t>Brought to AED for abdominal pain and repeated vomiting.</a:t>
            </a:r>
          </a:p>
          <a:p>
            <a:endParaRPr lang="en-US" dirty="0" smtClean="0"/>
          </a:p>
          <a:p>
            <a:r>
              <a:rPr lang="en-US" dirty="0" smtClean="0"/>
              <a:t>T38.4C BP93/60 P127 Dehydrated</a:t>
            </a:r>
          </a:p>
          <a:p>
            <a:r>
              <a:rPr lang="en-US" dirty="0" smtClean="0"/>
              <a:t>Abdomen: Mildly distended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82" y="0"/>
            <a:ext cx="6435868" cy="6858000"/>
          </a:xfrm>
        </p:spPr>
      </p:pic>
    </p:spTree>
    <p:extLst>
      <p:ext uri="{BB962C8B-B14F-4D97-AF65-F5344CB8AC3E}">
        <p14:creationId xmlns:p14="http://schemas.microsoft.com/office/powerpoint/2010/main" val="628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abnormality? (1 mark</a:t>
            </a:r>
            <a:r>
              <a:rPr lang="en-US" dirty="0" smtClean="0"/>
              <a:t>)</a:t>
            </a:r>
          </a:p>
          <a:p>
            <a:r>
              <a:rPr lang="en-US" dirty="0"/>
              <a:t>What are the initial management steps? (3 marks</a:t>
            </a:r>
            <a:r>
              <a:rPr lang="en-US" dirty="0" smtClean="0"/>
              <a:t>)</a:t>
            </a:r>
          </a:p>
          <a:p>
            <a:r>
              <a:rPr lang="en-US" dirty="0"/>
              <a:t>What investigation would you perform? (1 mark)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12458" y="5120641"/>
            <a:ext cx="8446982" cy="15168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the diagnosis? (1 mark</a:t>
            </a:r>
            <a:r>
              <a:rPr lang="en-US" dirty="0" smtClean="0"/>
              <a:t>)</a:t>
            </a:r>
          </a:p>
          <a:p>
            <a:r>
              <a:rPr lang="en-US" dirty="0"/>
              <a:t>What are the risk factors? (2 marks</a:t>
            </a:r>
            <a:r>
              <a:rPr lang="en-US" dirty="0" smtClean="0"/>
              <a:t>)</a:t>
            </a:r>
          </a:p>
          <a:p>
            <a:r>
              <a:rPr lang="en-US" dirty="0"/>
              <a:t>What is the classical sign for this condition? </a:t>
            </a:r>
            <a:br>
              <a:rPr lang="en-US" dirty="0"/>
            </a:br>
            <a:r>
              <a:rPr lang="en-US" dirty="0"/>
              <a:t>(1 mark)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22" y="149225"/>
            <a:ext cx="4639054" cy="48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Dilated small bowel loops</a:t>
            </a:r>
          </a:p>
          <a:p>
            <a:endParaRPr lang="en-US" dirty="0"/>
          </a:p>
          <a:p>
            <a:r>
              <a:rPr lang="en-US" dirty="0" smtClean="0"/>
              <a:t>No dilated large bowel noted, signifying small bowel obstruction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abnormality?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should be kept nil by mouth</a:t>
            </a:r>
          </a:p>
          <a:p>
            <a:r>
              <a:rPr lang="en-US" dirty="0" smtClean="0"/>
              <a:t>Ryle’s tube insertion to decompress the GI tract and reduce vomiting</a:t>
            </a:r>
          </a:p>
          <a:p>
            <a:r>
              <a:rPr lang="en-US" dirty="0" smtClean="0"/>
              <a:t>Rehydration with IVF</a:t>
            </a:r>
          </a:p>
          <a:p>
            <a:pPr lvl="2"/>
            <a:r>
              <a:rPr lang="en-US" dirty="0" smtClean="0"/>
              <a:t>As she is dehydrated, running a low blood pressure and fever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initial management steps?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abdomen and pelvis with contrast</a:t>
            </a:r>
          </a:p>
          <a:p>
            <a:endParaRPr lang="en-US" dirty="0"/>
          </a:p>
          <a:p>
            <a:r>
              <a:rPr lang="en-US" dirty="0" smtClean="0"/>
              <a:t>In virgin abdomen, causes of SBIO are commonly </a:t>
            </a:r>
          </a:p>
          <a:p>
            <a:pPr lvl="1"/>
            <a:r>
              <a:rPr lang="en-US" dirty="0" smtClean="0"/>
              <a:t>hernia, extrinsic compression from </a:t>
            </a:r>
            <a:r>
              <a:rPr lang="en-US" dirty="0"/>
              <a:t>peritoneal deposits, congenital adhesions (not likely for an old lady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luminal causes are FB,  </a:t>
            </a:r>
            <a:r>
              <a:rPr lang="en-US" dirty="0" smtClean="0"/>
              <a:t>bezoar, food bolus (esp. for elderly)</a:t>
            </a:r>
            <a:endParaRPr lang="en-US" dirty="0" smtClean="0"/>
          </a:p>
          <a:p>
            <a:pPr lvl="1"/>
            <a:r>
              <a:rPr lang="en-US" dirty="0" smtClean="0"/>
              <a:t>In the wall, there can be </a:t>
            </a:r>
            <a:r>
              <a:rPr lang="en-US" dirty="0" smtClean="0"/>
              <a:t>tumour </a:t>
            </a:r>
            <a:r>
              <a:rPr lang="en-US" dirty="0" smtClean="0"/>
              <a:t>at ICV, SB tumours are uncommon; strictures due to Crohn's disease </a:t>
            </a:r>
            <a:r>
              <a:rPr lang="en-US" dirty="0" smtClean="0"/>
              <a:t>are </a:t>
            </a:r>
            <a:r>
              <a:rPr lang="en-US" dirty="0" smtClean="0"/>
              <a:t>also possible</a:t>
            </a:r>
          </a:p>
          <a:p>
            <a:r>
              <a:rPr lang="en-US" dirty="0" smtClean="0"/>
              <a:t>Otherwise, SBIO are commonly caused by adhesions</a:t>
            </a:r>
          </a:p>
          <a:p>
            <a:r>
              <a:rPr lang="en-US" dirty="0" smtClean="0"/>
              <a:t>Don’t forget functional causes e.g. sepsis, electrolyte problems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investigation would you perform?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" y="352430"/>
            <a:ext cx="8996724" cy="4402448"/>
          </a:xfrm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312458" y="4937762"/>
            <a:ext cx="8446982" cy="1151133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dirty="0" smtClean="0"/>
              <a:t>What is shown on the CT film? (1 mark)</a:t>
            </a:r>
          </a:p>
          <a:p>
            <a:pPr>
              <a:buAutoNum type="arabicPeriod" startAt="5"/>
            </a:pPr>
            <a:r>
              <a:rPr lang="en-US" dirty="0" smtClean="0"/>
              <a:t>List 3 potential complications. </a:t>
            </a:r>
            <a:r>
              <a:rPr lang="en-US" dirty="0"/>
              <a:t>(3 marks)</a:t>
            </a:r>
          </a:p>
        </p:txBody>
      </p:sp>
    </p:spTree>
    <p:extLst>
      <p:ext uri="{BB962C8B-B14F-4D97-AF65-F5344CB8AC3E}">
        <p14:creationId xmlns:p14="http://schemas.microsoft.com/office/powerpoint/2010/main" val="3219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obturator hernia causing small bowel obstruction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diagnosis?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Elderly female</a:t>
            </a:r>
          </a:p>
          <a:p>
            <a:r>
              <a:rPr lang="en-US" dirty="0" smtClean="0"/>
              <a:t>Thin body build/recent weight loss</a:t>
            </a:r>
          </a:p>
          <a:p>
            <a:endParaRPr lang="en-US" dirty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Obturator </a:t>
            </a:r>
            <a:r>
              <a:rPr lang="en-US" dirty="0"/>
              <a:t>hernias are a rare </a:t>
            </a:r>
            <a:r>
              <a:rPr lang="en-US" dirty="0" smtClean="0"/>
              <a:t>type of hernia. </a:t>
            </a:r>
            <a:r>
              <a:rPr lang="en-US" dirty="0"/>
              <a:t>They are more commonly right sided, but can be bilateral. </a:t>
            </a:r>
            <a:endParaRPr lang="en-US" dirty="0" smtClean="0"/>
          </a:p>
          <a:p>
            <a:pPr lvl="1"/>
            <a:r>
              <a:rPr lang="en-US" dirty="0" smtClean="0"/>
              <a:t>Women with wider obturator foramen is  at risk.</a:t>
            </a:r>
          </a:p>
          <a:p>
            <a:pPr lvl="1"/>
            <a:r>
              <a:rPr lang="en-US" dirty="0" smtClean="0"/>
              <a:t>Risk is higher in elderly, malnourished ladies and in </a:t>
            </a:r>
            <a:r>
              <a:rPr lang="en-US" dirty="0"/>
              <a:t>the setting of </a:t>
            </a:r>
            <a:r>
              <a:rPr lang="en-US" dirty="0" smtClean="0"/>
              <a:t>weight loss as the peritoneal fat is loss.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hernia sac usually contains </a:t>
            </a:r>
            <a:r>
              <a:rPr lang="en-US" dirty="0" smtClean="0"/>
              <a:t>SB, but LB, omentum, appendix or fallopian tube, omentum is possible.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diagnosis is </a:t>
            </a:r>
            <a:r>
              <a:rPr lang="en-US" dirty="0" smtClean="0"/>
              <a:t>usually made on CT scan or intraoperatively.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risk factors?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73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Howship-Romberg sign</a:t>
            </a:r>
          </a:p>
          <a:p>
            <a:r>
              <a:rPr lang="en-US" dirty="0" smtClean="0"/>
              <a:t>It is pain over medial thigh aggravated by hip extension, abduction and internal rotation</a:t>
            </a:r>
          </a:p>
          <a:p>
            <a:endParaRPr lang="en-US" dirty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/>
              <a:t>Clinically, it can </a:t>
            </a:r>
            <a:r>
              <a:rPr lang="en-US" dirty="0" smtClean="0"/>
              <a:t>present </a:t>
            </a:r>
            <a:r>
              <a:rPr lang="en-US" dirty="0"/>
              <a:t>as obturator neuralgia (groin pain radiating medially to the knee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 smtClean="0"/>
              <a:t>compression </a:t>
            </a:r>
            <a:r>
              <a:rPr lang="en-US" dirty="0"/>
              <a:t>of the obturator </a:t>
            </a:r>
            <a:r>
              <a:rPr lang="en-US" dirty="0" smtClean="0"/>
              <a:t>nerve</a:t>
            </a:r>
          </a:p>
          <a:p>
            <a:pPr lvl="1"/>
            <a:r>
              <a:rPr lang="en-US" dirty="0" smtClean="0"/>
              <a:t>Rarely there may be palpable </a:t>
            </a:r>
            <a:r>
              <a:rPr lang="en-US" dirty="0"/>
              <a:t>proximal thigh mass </a:t>
            </a:r>
            <a:r>
              <a:rPr lang="en-US" dirty="0" smtClean="0"/>
              <a:t>(confused with femoral hernias), </a:t>
            </a:r>
            <a:r>
              <a:rPr lang="en-US" dirty="0"/>
              <a:t>or ecchymosis of the thigh if bowel necrosis has </a:t>
            </a:r>
            <a:r>
              <a:rPr lang="en-US" dirty="0" smtClean="0"/>
              <a:t>occurred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classical sign for this condition? </a:t>
            </a:r>
            <a:br>
              <a:rPr lang="en-US" dirty="0" smtClean="0"/>
            </a:br>
            <a:r>
              <a:rPr lang="en-US" dirty="0" smtClean="0"/>
              <a:t>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56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2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M/53 Good past health</a:t>
            </a:r>
          </a:p>
          <a:p>
            <a:r>
              <a:rPr lang="en-US" dirty="0" smtClean="0"/>
              <a:t>Brought to AED after his face caught fire in the early morning when he opened up a lid of the pot which was left cooking overnight in kitchen.</a:t>
            </a:r>
          </a:p>
          <a:p>
            <a:endParaRPr lang="en-US" dirty="0"/>
          </a:p>
          <a:p>
            <a:r>
              <a:rPr lang="en-US" dirty="0" smtClean="0"/>
              <a:t>BP125/86 P110 SpO2 100% (100% O2 from ambulance)</a:t>
            </a:r>
          </a:p>
          <a:p>
            <a:r>
              <a:rPr lang="en-US" dirty="0"/>
              <a:t>The plastic surgeon of burn unit agreed to take over the </a:t>
            </a:r>
            <a:r>
              <a:rPr lang="en-US" dirty="0" smtClean="0"/>
              <a:t>patient.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four risk factors that are associated with inhalation </a:t>
            </a:r>
            <a:r>
              <a:rPr lang="en-US" dirty="0" smtClean="0"/>
              <a:t>injury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(4 </a:t>
            </a:r>
            <a:r>
              <a:rPr lang="en-US" dirty="0" smtClean="0"/>
              <a:t>marks)</a:t>
            </a:r>
          </a:p>
          <a:p>
            <a:r>
              <a:rPr lang="en-US" dirty="0" smtClean="0"/>
              <a:t>How </a:t>
            </a:r>
            <a:r>
              <a:rPr lang="en-US" dirty="0"/>
              <a:t>would you secure the airway of the patient prior to transfer? </a:t>
            </a:r>
            <a:r>
              <a:rPr lang="en-US" dirty="0" smtClean="0"/>
              <a:t>(1 </a:t>
            </a:r>
            <a:r>
              <a:rPr lang="en-US" dirty="0"/>
              <a:t>mark) </a:t>
            </a:r>
            <a:endParaRPr lang="en-US" dirty="0" smtClean="0"/>
          </a:p>
          <a:p>
            <a:r>
              <a:rPr lang="en-US" dirty="0"/>
              <a:t>Name one advantage and disadvantage of this method </a:t>
            </a:r>
            <a:r>
              <a:rPr lang="en-US" dirty="0" smtClean="0"/>
              <a:t>(2 marks)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8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dirty="0"/>
              <a:t>Below is a still image obtained while securing the airway of the patient, describe the image </a:t>
            </a:r>
            <a:r>
              <a:rPr lang="en-US" dirty="0" smtClean="0"/>
              <a:t>(1 </a:t>
            </a:r>
            <a:r>
              <a:rPr lang="en-US" dirty="0"/>
              <a:t>mark)</a:t>
            </a:r>
          </a:p>
          <a:p>
            <a:pPr>
              <a:buAutoNum type="arabicPeriod" startAt="4"/>
            </a:pPr>
            <a:r>
              <a:rPr lang="en-US" dirty="0"/>
              <a:t>How would you secure the airway if the method you mentioned earlier is not available? </a:t>
            </a:r>
            <a:r>
              <a:rPr lang="en-US" dirty="0" smtClean="0"/>
              <a:t>(3 </a:t>
            </a:r>
            <a:r>
              <a:rPr lang="en-US" dirty="0"/>
              <a:t>mark)</a:t>
            </a:r>
          </a:p>
          <a:p>
            <a:pPr>
              <a:buAutoNum type="arabicPeriod" startAt="4"/>
            </a:pPr>
            <a:endParaRPr lang="en-US" dirty="0"/>
          </a:p>
        </p:txBody>
      </p:sp>
      <p:pic>
        <p:nvPicPr>
          <p:cNvPr id="14" name="Content Placeholder 6" descr="Vocal fold.jpeg"/>
          <p:cNvPicPr>
            <a:picLocks noGrp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553" y="172835"/>
            <a:ext cx="4094236" cy="40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6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40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Exposure to a fire or heavy smoke</a:t>
            </a:r>
          </a:p>
          <a:p>
            <a:pPr lvl="1"/>
            <a:r>
              <a:rPr lang="en-US" dirty="0" smtClean="0"/>
              <a:t>Confinement in a burning environment</a:t>
            </a:r>
          </a:p>
          <a:p>
            <a:pPr lvl="1"/>
            <a:r>
              <a:rPr lang="en-US" dirty="0" smtClean="0"/>
              <a:t>History of loss of consciousness</a:t>
            </a:r>
          </a:p>
          <a:p>
            <a:r>
              <a:rPr lang="en-US" dirty="0" smtClean="0"/>
              <a:t>Physical examination</a:t>
            </a:r>
          </a:p>
          <a:p>
            <a:pPr lvl="1"/>
            <a:r>
              <a:rPr lang="en-US" dirty="0" smtClean="0"/>
              <a:t>Facial and/or neck burns</a:t>
            </a:r>
          </a:p>
          <a:p>
            <a:pPr lvl="1"/>
            <a:r>
              <a:rPr lang="en-US" dirty="0" smtClean="0"/>
              <a:t>Singed nasal vibrissae and eyebrows</a:t>
            </a:r>
          </a:p>
          <a:p>
            <a:pPr lvl="1"/>
            <a:r>
              <a:rPr lang="en-US" dirty="0" smtClean="0"/>
              <a:t>Hoarseness</a:t>
            </a:r>
          </a:p>
          <a:p>
            <a:pPr lvl="1"/>
            <a:r>
              <a:rPr lang="en-US" dirty="0" smtClean="0"/>
              <a:t>Stridor</a:t>
            </a:r>
          </a:p>
          <a:p>
            <a:pPr lvl="1"/>
            <a:r>
              <a:rPr lang="en-US" dirty="0" smtClean="0"/>
              <a:t>Wheezing</a:t>
            </a:r>
          </a:p>
          <a:p>
            <a:pPr lvl="1"/>
            <a:r>
              <a:rPr lang="en-US" dirty="0" smtClean="0"/>
              <a:t>Tachypnoea</a:t>
            </a:r>
          </a:p>
          <a:p>
            <a:pPr lvl="1"/>
            <a:r>
              <a:rPr lang="en-US" dirty="0" smtClean="0"/>
              <a:t>Carbonaceous </a:t>
            </a:r>
            <a:r>
              <a:rPr lang="en-US" dirty="0"/>
              <a:t>sputum</a:t>
            </a:r>
          </a:p>
          <a:p>
            <a:pPr lvl="1"/>
            <a:r>
              <a:rPr lang="en-US" dirty="0"/>
              <a:t>Soot particles in oropharynx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List four risk factors that are associated with inhalation injury (4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04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secure the airway prior to transfer? </a:t>
            </a:r>
            <a:br>
              <a:rPr lang="en-US" dirty="0" smtClean="0"/>
            </a:br>
            <a:r>
              <a:rPr lang="en-US" dirty="0" smtClean="0"/>
              <a:t>(1 mark)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Awake fiberoptic intubation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Answers to Case 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Considered as the gold standard in the management of an anticipated difficult airway </a:t>
            </a:r>
          </a:p>
          <a:p>
            <a:pPr lvl="1"/>
            <a:r>
              <a:rPr lang="en-US" dirty="0" smtClean="0"/>
              <a:t>No (or minimal) risk of losing the airway 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Technically demanding procedure – expertise may not be available in the emergency department</a:t>
            </a:r>
          </a:p>
          <a:p>
            <a:pPr lvl="1"/>
            <a:r>
              <a:rPr lang="en-US" dirty="0" smtClean="0"/>
              <a:t>Patient co-operation is required</a:t>
            </a:r>
          </a:p>
          <a:p>
            <a:pPr lvl="1"/>
            <a:r>
              <a:rPr lang="en-US" dirty="0" smtClean="0"/>
              <a:t>Prolonged time to intubation as compared to other methods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one advantage and disadvantage of this method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Soot particles over pharynx and larynx</a:t>
            </a:r>
          </a:p>
          <a:p>
            <a:r>
              <a:rPr lang="en-US" dirty="0" smtClean="0"/>
              <a:t>Swollen epiglottis and glottis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the image </a:t>
            </a:r>
            <a:r>
              <a:rPr lang="en-US" dirty="0" smtClean="0"/>
              <a:t>(1 </a:t>
            </a:r>
            <a:r>
              <a:rPr lang="en-US" dirty="0"/>
              <a:t>mark)</a:t>
            </a:r>
          </a:p>
        </p:txBody>
      </p:sp>
    </p:spTree>
    <p:extLst>
      <p:ext uri="{BB962C8B-B14F-4D97-AF65-F5344CB8AC3E}">
        <p14:creationId xmlns:p14="http://schemas.microsoft.com/office/powerpoint/2010/main" val="3204132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secure a difficult airway, possible options include</a:t>
            </a:r>
          </a:p>
          <a:p>
            <a:r>
              <a:rPr lang="en-US" dirty="0" smtClean="0"/>
              <a:t>Intubation</a:t>
            </a:r>
          </a:p>
          <a:p>
            <a:pPr lvl="1"/>
            <a:r>
              <a:rPr lang="en-US" dirty="0" smtClean="0"/>
              <a:t>Awake intubation with direct laryngoscope</a:t>
            </a:r>
          </a:p>
          <a:p>
            <a:pPr lvl="1"/>
            <a:r>
              <a:rPr lang="en-US" dirty="0" smtClean="0"/>
              <a:t>Awake intubation with video laryngoscope </a:t>
            </a:r>
          </a:p>
          <a:p>
            <a:r>
              <a:rPr lang="en-US" dirty="0" smtClean="0"/>
              <a:t>Surgical airway</a:t>
            </a:r>
          </a:p>
          <a:p>
            <a:pPr lvl="1"/>
            <a:r>
              <a:rPr lang="en-US" dirty="0" smtClean="0"/>
              <a:t>Percutaneous or needle cricothyroidotomy</a:t>
            </a:r>
          </a:p>
          <a:p>
            <a:pPr lvl="1"/>
            <a:r>
              <a:rPr lang="en-US" dirty="0" smtClean="0"/>
              <a:t>+Awake surgical tracheostomy</a:t>
            </a:r>
          </a:p>
          <a:p>
            <a:r>
              <a:rPr lang="en-US" dirty="0" smtClean="0"/>
              <a:t>Call for help from including seniors, anaesthetists, ICU, surgeons</a:t>
            </a:r>
          </a:p>
          <a:p>
            <a:endParaRPr lang="en-US" dirty="0" smtClean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You may consider intubation with rapid sequence intubation in this case since the airway is still patent despite the edema</a:t>
            </a:r>
          </a:p>
          <a:p>
            <a:pPr lvl="1"/>
            <a:r>
              <a:rPr lang="en-US" dirty="0" smtClean="0"/>
              <a:t>+Not feasible if urgent airway control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secure the airway if the method you mentioned earlier is not available? (3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47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Dr. T. L. Hui, Dr. William C. L. Wong, </a:t>
            </a:r>
            <a:br>
              <a:rPr lang="en-US" dirty="0" smtClean="0"/>
            </a:br>
            <a:r>
              <a:rPr lang="en-US" dirty="0" smtClean="0"/>
              <a:t>Dr. K. Y. Lung, Dr. Jerome L. T. So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in retropharyngeal space</a:t>
            </a:r>
          </a:p>
          <a:p>
            <a:endParaRPr lang="en-US" dirty="0"/>
          </a:p>
          <a:p>
            <a:r>
              <a:rPr lang="en-US" dirty="0" smtClean="0"/>
              <a:t>Potential space in neck, bound by</a:t>
            </a:r>
          </a:p>
          <a:p>
            <a:pPr lvl="1"/>
            <a:r>
              <a:rPr lang="en-US" dirty="0"/>
              <a:t>Superior: skull base</a:t>
            </a:r>
          </a:p>
          <a:p>
            <a:pPr lvl="1"/>
            <a:r>
              <a:rPr lang="en-US" dirty="0"/>
              <a:t>Inferior: fascial layers at T2</a:t>
            </a:r>
          </a:p>
          <a:p>
            <a:pPr lvl="1"/>
            <a:r>
              <a:rPr lang="en-US" dirty="0" smtClean="0"/>
              <a:t>Anterior: buccopharyngeal fascia</a:t>
            </a:r>
          </a:p>
          <a:p>
            <a:pPr lvl="1"/>
            <a:r>
              <a:rPr lang="en-US" dirty="0" smtClean="0"/>
              <a:t>posterior: alar fascia, a poor barrier that separates this space from prevertebral space, which continues into </a:t>
            </a:r>
            <a:r>
              <a:rPr lang="en-US" u="sng" dirty="0" smtClean="0"/>
              <a:t>posterior mediastinum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abnormality?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emphysema in neck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one clinical sign you would look for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816</TotalTime>
  <Words>2271</Words>
  <Application>Microsoft Office PowerPoint</Application>
  <PresentationFormat>On-screen Show (4:3)</PresentationFormat>
  <Paragraphs>334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Calibri Light</vt:lpstr>
      <vt:lpstr>Verdana</vt:lpstr>
      <vt:lpstr>Wingdings</vt:lpstr>
      <vt:lpstr>Retrospect</vt:lpstr>
      <vt:lpstr>OSCE Answers</vt:lpstr>
      <vt:lpstr>Case 1</vt:lpstr>
      <vt:lpstr>Case 1</vt:lpstr>
      <vt:lpstr>PowerPoint Presentation</vt:lpstr>
      <vt:lpstr>Questions</vt:lpstr>
      <vt:lpstr>PowerPoint Presentation</vt:lpstr>
      <vt:lpstr>Answers to Case 1</vt:lpstr>
      <vt:lpstr>What is the abnormality? (1 mark)</vt:lpstr>
      <vt:lpstr>Name one clinical sign you would look for (1 mark)</vt:lpstr>
      <vt:lpstr>List two causes for the above condition (2 marks)</vt:lpstr>
      <vt:lpstr>Name 2 investigations that are helpful (2 marks)</vt:lpstr>
      <vt:lpstr>What is shown on the CT film? (1 mark)</vt:lpstr>
      <vt:lpstr>List 3 potential complications. (3 marks)</vt:lpstr>
      <vt:lpstr>Case 2</vt:lpstr>
      <vt:lpstr>Case 2</vt:lpstr>
      <vt:lpstr>PowerPoint Presentation</vt:lpstr>
      <vt:lpstr>Questions</vt:lpstr>
      <vt:lpstr>Answers</vt:lpstr>
      <vt:lpstr>Describe the X-ray finding (1 mark)</vt:lpstr>
      <vt:lpstr>What is your diagnosis (1 mark)</vt:lpstr>
      <vt:lpstr>What other physical sign will you look for? (1 mark)  How would you illicit the sign? (1 mark)</vt:lpstr>
      <vt:lpstr>What are the causes of this condition? (4 marks)</vt:lpstr>
      <vt:lpstr>Describe the electrolyte disturbances if this condition persists (4 marks)</vt:lpstr>
      <vt:lpstr>Notes</vt:lpstr>
      <vt:lpstr>Notes</vt:lpstr>
      <vt:lpstr>Outline the management in AED and disposition  (3 marks)</vt:lpstr>
      <vt:lpstr>Case 3</vt:lpstr>
      <vt:lpstr>Case 3</vt:lpstr>
      <vt:lpstr>PowerPoint Presentation</vt:lpstr>
      <vt:lpstr>Questions</vt:lpstr>
      <vt:lpstr>PowerPoint Presentation</vt:lpstr>
      <vt:lpstr>Answers</vt:lpstr>
      <vt:lpstr>Describe the injury (3 marks)</vt:lpstr>
      <vt:lpstr>Notes</vt:lpstr>
      <vt:lpstr>Describe other XR abnormalities (3 marks)</vt:lpstr>
      <vt:lpstr>What is the management &amp; disposition in AED?  (3 marks)</vt:lpstr>
      <vt:lpstr>What further investigation will you perform?  (2 marks)</vt:lpstr>
      <vt:lpstr>Describe the MRI findings (3 marks)</vt:lpstr>
      <vt:lpstr>Notes</vt:lpstr>
      <vt:lpstr>More on spinal injuries of AS patients</vt:lpstr>
      <vt:lpstr>Case 4</vt:lpstr>
      <vt:lpstr>Case 4</vt:lpstr>
      <vt:lpstr>PowerPoint Presentation</vt:lpstr>
      <vt:lpstr>Questions</vt:lpstr>
      <vt:lpstr>Answers</vt:lpstr>
      <vt:lpstr>Describe the ECG findings (4 marks)</vt:lpstr>
      <vt:lpstr>List four ECG features which favour a diagnosis of VT rather than an SVT with aberrancy (4 marks) </vt:lpstr>
      <vt:lpstr> What is the diagnosis? (1 mark)</vt:lpstr>
      <vt:lpstr>What is the drug of choice to treat this arrhythmia? (1 mark) </vt:lpstr>
      <vt:lpstr>Where does this arrhythmia arise from anatomically? (1 mark)</vt:lpstr>
      <vt:lpstr>Case 5</vt:lpstr>
      <vt:lpstr>Case 5</vt:lpstr>
      <vt:lpstr>PowerPoint Presentation</vt:lpstr>
      <vt:lpstr>Questions</vt:lpstr>
      <vt:lpstr>PowerPoint Presentation</vt:lpstr>
      <vt:lpstr>Answers</vt:lpstr>
      <vt:lpstr>What is the abnormality? (1 mark)</vt:lpstr>
      <vt:lpstr>What are the initial management steps? (3 marks)</vt:lpstr>
      <vt:lpstr>What investigation would you perform? (1 mark)</vt:lpstr>
      <vt:lpstr>What is the diagnosis? (1 mark)</vt:lpstr>
      <vt:lpstr>What are the risk factors? (2 marks)</vt:lpstr>
      <vt:lpstr>What is the classical sign for this condition?  (1 mark)</vt:lpstr>
      <vt:lpstr>Case 6</vt:lpstr>
      <vt:lpstr>Case 6 </vt:lpstr>
      <vt:lpstr>Questions </vt:lpstr>
      <vt:lpstr>PowerPoint Presentation</vt:lpstr>
      <vt:lpstr>Answers</vt:lpstr>
      <vt:lpstr>List four risk factors that are associated with inhalation injury (4 marks)</vt:lpstr>
      <vt:lpstr>How would you secure the airway prior to transfer?  (1 mark)</vt:lpstr>
      <vt:lpstr>Name one advantage and disadvantage of this method (2 marks)</vt:lpstr>
      <vt:lpstr>Describe the image (1 mark)</vt:lpstr>
      <vt:lpstr>How would you secure the airway if the method you mentioned earlier is not available? (3 mark)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Answer</dc:title>
  <dc:creator>Billy Tse</dc:creator>
  <cp:lastModifiedBy>Billy Tse</cp:lastModifiedBy>
  <cp:revision>67</cp:revision>
  <dcterms:created xsi:type="dcterms:W3CDTF">2015-08-11T03:12:20Z</dcterms:created>
  <dcterms:modified xsi:type="dcterms:W3CDTF">2015-08-28T14:24:59Z</dcterms:modified>
</cp:coreProperties>
</file>