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30"/>
  </p:notesMasterIdLst>
  <p:sldIdLst>
    <p:sldId id="256" r:id="rId2"/>
    <p:sldId id="327" r:id="rId3"/>
    <p:sldId id="289" r:id="rId4"/>
    <p:sldId id="290" r:id="rId5"/>
    <p:sldId id="328" r:id="rId6"/>
    <p:sldId id="295" r:id="rId7"/>
    <p:sldId id="330" r:id="rId8"/>
    <p:sldId id="257" r:id="rId9"/>
    <p:sldId id="258" r:id="rId10"/>
    <p:sldId id="259" r:id="rId11"/>
    <p:sldId id="268" r:id="rId12"/>
    <p:sldId id="285" r:id="rId13"/>
    <p:sldId id="267" r:id="rId14"/>
    <p:sldId id="269" r:id="rId15"/>
    <p:sldId id="270" r:id="rId16"/>
    <p:sldId id="331" r:id="rId17"/>
    <p:sldId id="307" r:id="rId18"/>
    <p:sldId id="308" r:id="rId19"/>
    <p:sldId id="332" r:id="rId20"/>
    <p:sldId id="337" r:id="rId21"/>
    <p:sldId id="338" r:id="rId22"/>
    <p:sldId id="299" r:id="rId23"/>
    <p:sldId id="334" r:id="rId24"/>
    <p:sldId id="303" r:id="rId25"/>
    <p:sldId id="336" r:id="rId26"/>
    <p:sldId id="288" r:id="rId27"/>
    <p:sldId id="323" r:id="rId28"/>
    <p:sldId id="324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9" autoAdjust="0"/>
    <p:restoredTop sz="86410" autoAdjust="0"/>
  </p:normalViewPr>
  <p:slideViewPr>
    <p:cSldViewPr snapToGrid="0">
      <p:cViewPr varScale="1">
        <p:scale>
          <a:sx n="58" d="100"/>
          <a:sy n="58" d="100"/>
        </p:scale>
        <p:origin x="90" y="82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C60D2A-8FDD-41D6-AFD7-65B854B43254}" type="datetimeFigureOut">
              <a:rPr lang="en-US" smtClean="0"/>
              <a:t>8/28/2015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FA4FDF-2EF1-46A5-B7D2-80D9DDF043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371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4800" b="0" cap="small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400" cap="small" spc="100" baseline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fld id="{96DFF08F-DC6B-4601-B491-B0F83F6DD2DA}" type="datetimeFigureOut">
              <a:rPr lang="en-US" dirty="0"/>
              <a:t>8/28/2015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1742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312458" y="1015882"/>
            <a:ext cx="8446982" cy="562165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360363" indent="-360363">
              <a:buFont typeface="Arial" panose="020B0604020202020204" pitchFamily="34" charset="0"/>
              <a:buChar char="•"/>
              <a:defRPr sz="2400"/>
            </a:lvl1pPr>
            <a:lvl2pPr marL="536575" indent="-176213">
              <a:defRPr sz="2400"/>
            </a:lvl2pPr>
            <a:lvl3pPr marL="809625" indent="-273050">
              <a:defRPr sz="1600"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12458" y="934541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7"/>
          <p:cNvSpPr>
            <a:spLocks noGrp="1"/>
          </p:cNvSpPr>
          <p:nvPr>
            <p:ph type="title"/>
          </p:nvPr>
        </p:nvSpPr>
        <p:spPr>
          <a:xfrm>
            <a:off x="312457" y="145278"/>
            <a:ext cx="8446983" cy="7079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8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468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312458" y="1015882"/>
            <a:ext cx="8446982" cy="229258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360363" indent="-360363">
              <a:buFont typeface="Arial" panose="020B0604020202020204" pitchFamily="34" charset="0"/>
              <a:buChar char="•"/>
              <a:defRPr sz="2400"/>
            </a:lvl1pPr>
            <a:lvl2pPr marL="536575" indent="-176213">
              <a:defRPr sz="2400"/>
            </a:lvl2pPr>
            <a:lvl3pPr marL="809625" indent="-273050">
              <a:defRPr sz="1600"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12458" y="934541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7"/>
          <p:cNvSpPr>
            <a:spLocks noGrp="1"/>
          </p:cNvSpPr>
          <p:nvPr>
            <p:ph type="title"/>
          </p:nvPr>
        </p:nvSpPr>
        <p:spPr>
          <a:xfrm>
            <a:off x="312457" y="145278"/>
            <a:ext cx="8446983" cy="7079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8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idx="10"/>
          </p:nvPr>
        </p:nvSpPr>
        <p:spPr>
          <a:xfrm>
            <a:off x="312458" y="3308465"/>
            <a:ext cx="8446982" cy="329461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360363" indent="-360363">
              <a:buFont typeface="Arial" panose="020B0604020202020204" pitchFamily="34" charset="0"/>
              <a:buChar char="•"/>
              <a:defRPr sz="2400"/>
            </a:lvl1pPr>
            <a:lvl2pPr marL="536575" indent="-176213">
              <a:defRPr sz="2400"/>
            </a:lvl2pPr>
            <a:lvl3pPr marL="809625" indent="-273050">
              <a:defRPr sz="1600"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429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312458" y="1015882"/>
            <a:ext cx="8446982" cy="562165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457200" indent="-457200">
              <a:buClrTx/>
              <a:buFont typeface="+mj-lt"/>
              <a:buAutoNum type="arabicPeriod"/>
              <a:defRPr sz="2800"/>
            </a:lvl1pPr>
            <a:lvl2pPr marL="817562" indent="-457200">
              <a:buFont typeface="+mj-lt"/>
              <a:buAutoNum type="romanLcPeriod"/>
              <a:defRPr sz="2800"/>
            </a:lvl2pPr>
            <a:lvl3pPr marL="879475" indent="-342900">
              <a:buFont typeface="+mj-lt"/>
              <a:buAutoNum type="arabicPeriod"/>
              <a:defRPr sz="1800"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12458" y="934541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7"/>
          <p:cNvSpPr>
            <a:spLocks noGrp="1"/>
          </p:cNvSpPr>
          <p:nvPr>
            <p:ph type="title"/>
          </p:nvPr>
        </p:nvSpPr>
        <p:spPr>
          <a:xfrm>
            <a:off x="312457" y="145278"/>
            <a:ext cx="8446983" cy="7079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8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042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312458" y="1015882"/>
            <a:ext cx="8446982" cy="229258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514350" indent="-514350">
              <a:buClrTx/>
              <a:buFont typeface="+mj-lt"/>
              <a:buAutoNum type="arabicPeriod"/>
              <a:defRPr sz="2800"/>
            </a:lvl1pPr>
            <a:lvl2pPr marL="874712" indent="-514350">
              <a:buClrTx/>
              <a:buFont typeface="+mj-lt"/>
              <a:buAutoNum type="arabicPeriod"/>
              <a:defRPr sz="2800"/>
            </a:lvl2pPr>
            <a:lvl3pPr marL="879475" indent="-342900">
              <a:buClrTx/>
              <a:buFont typeface="+mj-lt"/>
              <a:buAutoNum type="arabicPeriod"/>
              <a:defRPr sz="1800"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12458" y="934541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7"/>
          <p:cNvSpPr>
            <a:spLocks noGrp="1"/>
          </p:cNvSpPr>
          <p:nvPr>
            <p:ph type="title"/>
          </p:nvPr>
        </p:nvSpPr>
        <p:spPr>
          <a:xfrm>
            <a:off x="312457" y="145278"/>
            <a:ext cx="8446983" cy="7079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8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idx="10"/>
          </p:nvPr>
        </p:nvSpPr>
        <p:spPr>
          <a:xfrm>
            <a:off x="312458" y="3308465"/>
            <a:ext cx="8446982" cy="329461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360363" indent="-360363">
              <a:buFont typeface="Arial" panose="020B0604020202020204" pitchFamily="34" charset="0"/>
              <a:buChar char="•"/>
              <a:defRPr sz="2400"/>
            </a:lvl1pPr>
            <a:lvl2pPr marL="536575" indent="-176213">
              <a:defRPr sz="2400"/>
            </a:lvl2pPr>
            <a:lvl3pPr marL="809625" indent="-273050">
              <a:defRPr sz="1600"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528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0"/>
          </p:nvPr>
        </p:nvSpPr>
        <p:spPr>
          <a:xfrm>
            <a:off x="312458" y="149629"/>
            <a:ext cx="8446982" cy="440574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360363" indent="-360363">
              <a:buFont typeface="Arial" panose="020B0604020202020204" pitchFamily="34" charset="0"/>
              <a:buChar char="•"/>
              <a:defRPr sz="2400"/>
            </a:lvl1pPr>
            <a:lvl2pPr marL="536575" indent="-176213">
              <a:defRPr sz="2400"/>
            </a:lvl2pPr>
            <a:lvl3pPr marL="809625" indent="-273050">
              <a:defRPr sz="1600"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1"/>
          </p:nvPr>
        </p:nvSpPr>
        <p:spPr>
          <a:xfrm>
            <a:off x="312458" y="4555375"/>
            <a:ext cx="8446982" cy="208215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457200" indent="-457200">
              <a:buClrTx/>
              <a:buFont typeface="+mj-lt"/>
              <a:buAutoNum type="arabicPeriod"/>
              <a:defRPr sz="2800"/>
            </a:lvl1pPr>
            <a:lvl2pPr marL="817562" indent="-457200">
              <a:buFont typeface="+mj-lt"/>
              <a:buAutoNum type="romanLcPeriod"/>
              <a:defRPr sz="2800"/>
            </a:lvl2pPr>
            <a:lvl3pPr marL="879475" indent="-342900">
              <a:buFont typeface="+mj-lt"/>
              <a:buAutoNum type="arabicPeriod"/>
              <a:defRPr sz="1800"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461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718876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2458" y="1015882"/>
            <a:ext cx="8446982" cy="562165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312458" y="934541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312457" y="145278"/>
            <a:ext cx="8446983" cy="7079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640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6" r:id="rId3"/>
    <p:sldLayoutId id="2147483677" r:id="rId4"/>
    <p:sldLayoutId id="2147483678" r:id="rId5"/>
    <p:sldLayoutId id="2147483675" r:id="rId6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OSCE </a:t>
            </a:r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Department of Accident and Emergency</a:t>
            </a:r>
            <a:br>
              <a:rPr lang="en-US" dirty="0" smtClean="0"/>
            </a:br>
            <a:r>
              <a:rPr lang="en-US" dirty="0" smtClean="0"/>
              <a:t>Princess Margaret Hospital</a:t>
            </a:r>
          </a:p>
          <a:p>
            <a:r>
              <a:rPr lang="en-US" dirty="0" smtClean="0"/>
              <a:t>JCM 2/9/2015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639" y="38952"/>
            <a:ext cx="890602" cy="1440000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1126241" y="284829"/>
            <a:ext cx="75438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400" kern="1200" cap="small" spc="100" baseline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Hong Kong College of Emergency Medicine</a:t>
            </a:r>
          </a:p>
          <a:p>
            <a:r>
              <a:rPr lang="en-US" dirty="0" smtClean="0"/>
              <a:t>Joint Didactic Meeting 2/9/2015</a:t>
            </a: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0960" y="5528682"/>
            <a:ext cx="1313411" cy="116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8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Describe the X-ray finding (1 mark)</a:t>
            </a:r>
          </a:p>
          <a:p>
            <a:r>
              <a:rPr lang="en-US" dirty="0" smtClean="0"/>
              <a:t>What is the diagnosis (1 mark)</a:t>
            </a:r>
          </a:p>
          <a:p>
            <a:r>
              <a:rPr lang="en-US" dirty="0" smtClean="0"/>
              <a:t>What particular physical sign will you look for?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smtClean="0"/>
              <a:t>1 </a:t>
            </a:r>
            <a:r>
              <a:rPr lang="en-US" dirty="0" smtClean="0"/>
              <a:t>mark) How </a:t>
            </a:r>
            <a:r>
              <a:rPr lang="en-US" dirty="0" smtClean="0"/>
              <a:t>would you illicit the sign? (1 mark)</a:t>
            </a:r>
          </a:p>
          <a:p>
            <a:r>
              <a:rPr lang="en-US" dirty="0" smtClean="0"/>
              <a:t>What are the causes of this condition? (4 marks)</a:t>
            </a:r>
          </a:p>
          <a:p>
            <a:r>
              <a:rPr lang="en-US" dirty="0" smtClean="0"/>
              <a:t>Describe the electrolyte disturbances if this condition persists </a:t>
            </a:r>
            <a:r>
              <a:rPr lang="en-US" dirty="0" smtClean="0"/>
              <a:t>(</a:t>
            </a:r>
            <a:r>
              <a:rPr lang="en-US" dirty="0" smtClean="0"/>
              <a:t>4 marks)</a:t>
            </a:r>
          </a:p>
          <a:p>
            <a:r>
              <a:rPr lang="en-US" dirty="0" smtClean="0"/>
              <a:t>Outline the management in AED and </a:t>
            </a:r>
            <a:r>
              <a:rPr lang="en-US" dirty="0" smtClean="0"/>
              <a:t>disposition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smtClean="0"/>
              <a:t>3 marks)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80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Case </a:t>
            </a:r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50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M/66 </a:t>
            </a:r>
            <a:r>
              <a:rPr lang="en-US" dirty="0" smtClean="0"/>
              <a:t>longstanding </a:t>
            </a:r>
            <a:r>
              <a:rPr lang="en-US" dirty="0" smtClean="0"/>
              <a:t>back pain</a:t>
            </a:r>
          </a:p>
          <a:p>
            <a:r>
              <a:rPr lang="en-US" dirty="0" smtClean="0"/>
              <a:t>Taxi driver, sprained neck when hit by private car from behind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 </a:t>
            </a:r>
            <a:r>
              <a:rPr lang="en-US" dirty="0" smtClean="0"/>
              <a:t>front of a traffic light in street</a:t>
            </a:r>
          </a:p>
          <a:p>
            <a:r>
              <a:rPr lang="en-US" dirty="0" smtClean="0"/>
              <a:t>Exact speed unknown, seat belt on</a:t>
            </a:r>
          </a:p>
          <a:p>
            <a:endParaRPr lang="en-US" dirty="0" smtClean="0"/>
          </a:p>
          <a:p>
            <a:r>
              <a:rPr lang="en-US" dirty="0" smtClean="0"/>
              <a:t>He </a:t>
            </a:r>
            <a:r>
              <a:rPr lang="en-US" dirty="0" smtClean="0"/>
              <a:t>complained of severe neck pain</a:t>
            </a:r>
          </a:p>
          <a:p>
            <a:r>
              <a:rPr lang="en-US" dirty="0" smtClean="0"/>
              <a:t>Physical </a:t>
            </a:r>
            <a:r>
              <a:rPr lang="en-US" dirty="0" smtClean="0"/>
              <a:t>exam showed severe mid-cervical tenderness</a:t>
            </a:r>
          </a:p>
          <a:p>
            <a:r>
              <a:rPr lang="en-US" dirty="0" smtClean="0"/>
              <a:t>4 limbs </a:t>
            </a:r>
            <a:r>
              <a:rPr lang="en-US" dirty="0" smtClean="0"/>
              <a:t>power full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</a:t>
            </a:r>
            <a:r>
              <a:rPr lang="en-US" dirty="0" smtClean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31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08284" y="78631"/>
            <a:ext cx="8927432" cy="6700738"/>
            <a:chOff x="0" y="0"/>
            <a:chExt cx="9144000" cy="686328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51683" y="5289"/>
              <a:ext cx="4692317" cy="68580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4740442" cy="68632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6514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Describe the injury (3 marks)</a:t>
            </a:r>
          </a:p>
          <a:p>
            <a:r>
              <a:rPr lang="en-US" dirty="0" smtClean="0"/>
              <a:t>Describe the other XR abnormalities (3 marks)</a:t>
            </a:r>
          </a:p>
          <a:p>
            <a:r>
              <a:rPr lang="en-US" dirty="0" smtClean="0"/>
              <a:t>What is the management in AED? (3 marks)</a:t>
            </a:r>
          </a:p>
          <a:p>
            <a:r>
              <a:rPr lang="en-US" dirty="0" smtClean="0"/>
              <a:t>What further investigation will you perform? (2 marks)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27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041" y="149225"/>
            <a:ext cx="6937816" cy="5240840"/>
          </a:xfrm>
        </p:spPr>
      </p:pic>
      <p:sp>
        <p:nvSpPr>
          <p:cNvPr id="7" name="Content Placeholder 6"/>
          <p:cNvSpPr>
            <a:spLocks noGrp="1"/>
          </p:cNvSpPr>
          <p:nvPr>
            <p:ph idx="11"/>
          </p:nvPr>
        </p:nvSpPr>
        <p:spPr>
          <a:xfrm>
            <a:off x="312458" y="5519651"/>
            <a:ext cx="8446982" cy="111788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You have obtained the MRI images of this patient</a:t>
            </a:r>
          </a:p>
          <a:p>
            <a:pPr>
              <a:buFont typeface="+mj-lt"/>
              <a:buAutoNum type="arabicPeriod" startAt="5"/>
            </a:pPr>
            <a:r>
              <a:rPr lang="en-US" dirty="0" smtClean="0"/>
              <a:t>Describe </a:t>
            </a:r>
            <a:r>
              <a:rPr lang="en-US" dirty="0"/>
              <a:t>the MRI findings (3 marks)</a:t>
            </a:r>
          </a:p>
          <a:p>
            <a:pPr>
              <a:buAutoNum type="arabicPeriod" startAt="5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73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Case 4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71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M/37</a:t>
            </a:r>
          </a:p>
          <a:p>
            <a:r>
              <a:rPr lang="en-US" dirty="0" smtClean="0"/>
              <a:t>Attended AED for </a:t>
            </a:r>
            <a:r>
              <a:rPr lang="en-US" dirty="0" smtClean="0"/>
              <a:t>palpitation for one hour. </a:t>
            </a:r>
          </a:p>
          <a:p>
            <a:r>
              <a:rPr lang="en-US" dirty="0" smtClean="0"/>
              <a:t>No chest pain or syncope. </a:t>
            </a:r>
          </a:p>
          <a:p>
            <a:endParaRPr lang="en-US" dirty="0" smtClean="0"/>
          </a:p>
          <a:p>
            <a:r>
              <a:rPr lang="en-US" dirty="0" smtClean="0"/>
              <a:t>Afebrile, BP135/94 mmHg</a:t>
            </a:r>
          </a:p>
          <a:p>
            <a:endParaRPr lang="en-US" dirty="0" smtClean="0"/>
          </a:p>
          <a:p>
            <a:r>
              <a:rPr lang="en-US" dirty="0" smtClean="0"/>
              <a:t>An ECG has been performed.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Case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44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16" y="1051560"/>
            <a:ext cx="9091168" cy="47548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118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Describe the ECG findings (4 marks</a:t>
            </a:r>
            <a:r>
              <a:rPr lang="en-US" dirty="0" smtClean="0"/>
              <a:t>)</a:t>
            </a:r>
          </a:p>
          <a:p>
            <a:r>
              <a:rPr lang="en-US" dirty="0"/>
              <a:t>List four ECG features which favour a diagnosis of VT rather than an SVT with aberrancy (4 marks) </a:t>
            </a:r>
            <a:endParaRPr lang="en-US" dirty="0" smtClean="0"/>
          </a:p>
          <a:p>
            <a:r>
              <a:rPr lang="en-US" dirty="0"/>
              <a:t> What is the diagnosis? (1 mark</a:t>
            </a:r>
            <a:r>
              <a:rPr lang="en-US" dirty="0" smtClean="0"/>
              <a:t>)</a:t>
            </a:r>
          </a:p>
          <a:p>
            <a:r>
              <a:rPr lang="en-US" dirty="0"/>
              <a:t>What is the drug of choice to treat this arrhythmia?</a:t>
            </a:r>
            <a:br>
              <a:rPr lang="en-US" dirty="0"/>
            </a:br>
            <a:r>
              <a:rPr lang="en-US" dirty="0" smtClean="0"/>
              <a:t>(1 </a:t>
            </a:r>
            <a:r>
              <a:rPr lang="en-US" dirty="0"/>
              <a:t>mark) </a:t>
            </a:r>
            <a:endParaRPr lang="en-US" dirty="0" smtClean="0"/>
          </a:p>
          <a:p>
            <a:r>
              <a:rPr lang="en-US" dirty="0"/>
              <a:t>Where does this arrhythmia arise from anatomically? (1 mark)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15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Case 1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66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Case 5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14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F/74 OAHR, Hx of CRHD, MS, CHF</a:t>
            </a:r>
          </a:p>
          <a:p>
            <a:r>
              <a:rPr lang="en-US" dirty="0" smtClean="0"/>
              <a:t>Brought to AED for abdominal pain and repeated vomiting.</a:t>
            </a:r>
          </a:p>
          <a:p>
            <a:endParaRPr lang="en-US" dirty="0" smtClean="0"/>
          </a:p>
          <a:p>
            <a:r>
              <a:rPr lang="en-US" dirty="0" smtClean="0"/>
              <a:t>T38.4C BP93/60 P127 Dehydrated</a:t>
            </a:r>
          </a:p>
          <a:p>
            <a:r>
              <a:rPr lang="en-US" dirty="0" smtClean="0"/>
              <a:t>Abdomen: Mildly distended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6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3582" y="0"/>
            <a:ext cx="6435868" cy="6858000"/>
          </a:xfrm>
        </p:spPr>
      </p:pic>
    </p:spTree>
    <p:extLst>
      <p:ext uri="{BB962C8B-B14F-4D97-AF65-F5344CB8AC3E}">
        <p14:creationId xmlns:p14="http://schemas.microsoft.com/office/powerpoint/2010/main" val="62888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abnormality? (1 mark</a:t>
            </a:r>
            <a:r>
              <a:rPr lang="en-US" dirty="0" smtClean="0"/>
              <a:t>)</a:t>
            </a:r>
          </a:p>
          <a:p>
            <a:r>
              <a:rPr lang="en-US" dirty="0"/>
              <a:t>What are the initial management steps? (3 marks</a:t>
            </a:r>
            <a:r>
              <a:rPr lang="en-US" dirty="0" smtClean="0"/>
              <a:t>)</a:t>
            </a:r>
          </a:p>
          <a:p>
            <a:r>
              <a:rPr lang="en-US" dirty="0"/>
              <a:t>What investigation would you perform? (1 mark)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19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1"/>
          </p:nvPr>
        </p:nvSpPr>
        <p:spPr>
          <a:xfrm>
            <a:off x="312458" y="5120641"/>
            <a:ext cx="8446982" cy="151689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What is the diagnosis? (1 mark</a:t>
            </a:r>
            <a:r>
              <a:rPr lang="en-US" dirty="0" smtClean="0"/>
              <a:t>)</a:t>
            </a:r>
          </a:p>
          <a:p>
            <a:r>
              <a:rPr lang="en-US" dirty="0"/>
              <a:t>What are the risk factors? (2 marks</a:t>
            </a:r>
            <a:r>
              <a:rPr lang="en-US" dirty="0" smtClean="0"/>
              <a:t>)</a:t>
            </a:r>
          </a:p>
          <a:p>
            <a:r>
              <a:rPr lang="en-US" dirty="0"/>
              <a:t>What is the classical sign for this condition? </a:t>
            </a:r>
            <a:br>
              <a:rPr lang="en-US" dirty="0"/>
            </a:br>
            <a:r>
              <a:rPr lang="en-US" dirty="0"/>
              <a:t>(1 mark)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6422" y="149225"/>
            <a:ext cx="4639054" cy="483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58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Case 6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00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M/53 </a:t>
            </a:r>
            <a:r>
              <a:rPr lang="en-US" dirty="0" smtClean="0"/>
              <a:t>Good past health</a:t>
            </a:r>
          </a:p>
          <a:p>
            <a:r>
              <a:rPr lang="en-US" dirty="0" smtClean="0"/>
              <a:t>Brought </a:t>
            </a:r>
            <a:r>
              <a:rPr lang="en-US" dirty="0" smtClean="0"/>
              <a:t>to AED after </a:t>
            </a:r>
            <a:r>
              <a:rPr lang="en-US" dirty="0" smtClean="0"/>
              <a:t>his face caught fire in the early morning when he opened up a lid of the pot </a:t>
            </a:r>
            <a:r>
              <a:rPr lang="en-US" dirty="0" smtClean="0"/>
              <a:t>which </a:t>
            </a:r>
            <a:r>
              <a:rPr lang="en-US" dirty="0" smtClean="0"/>
              <a:t>was left cooking overnight in kitchen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BP125/86 P110 SpO2 100% (100% O2 from ambulance)</a:t>
            </a:r>
            <a:endParaRPr lang="en-US" dirty="0" smtClean="0"/>
          </a:p>
          <a:p>
            <a:r>
              <a:rPr lang="en-US" dirty="0"/>
              <a:t>The plastic surgeon of burn unit agreed to take over the </a:t>
            </a:r>
            <a:r>
              <a:rPr lang="en-US" dirty="0" smtClean="0"/>
              <a:t>patient.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6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3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List four risk factors that are associated with inhalation </a:t>
            </a:r>
            <a:r>
              <a:rPr lang="en-US" dirty="0" smtClean="0"/>
              <a:t>injury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/>
              <a:t>(4 </a:t>
            </a:r>
            <a:r>
              <a:rPr lang="en-US" dirty="0" smtClean="0"/>
              <a:t>marks)</a:t>
            </a:r>
          </a:p>
          <a:p>
            <a:r>
              <a:rPr lang="en-US" dirty="0" smtClean="0"/>
              <a:t>How </a:t>
            </a:r>
            <a:r>
              <a:rPr lang="en-US" dirty="0"/>
              <a:t>would you secure the airway of the patient prior to transfer? </a:t>
            </a:r>
            <a:r>
              <a:rPr lang="en-US" dirty="0" smtClean="0"/>
              <a:t>(1 </a:t>
            </a:r>
            <a:r>
              <a:rPr lang="en-US" dirty="0"/>
              <a:t>mark) </a:t>
            </a:r>
            <a:endParaRPr lang="en-US" dirty="0" smtClean="0"/>
          </a:p>
          <a:p>
            <a:r>
              <a:rPr lang="en-US" dirty="0"/>
              <a:t>Name one advantage and disadvantage of this method </a:t>
            </a:r>
            <a:r>
              <a:rPr lang="en-US" dirty="0" smtClean="0"/>
              <a:t>(2 marks)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74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pPr>
              <a:buFont typeface="+mj-lt"/>
              <a:buAutoNum type="arabicPeriod" startAt="4"/>
            </a:pPr>
            <a:r>
              <a:rPr lang="en-US" dirty="0"/>
              <a:t>Below is a still image obtained while securing the airway of the patient, describe the image </a:t>
            </a:r>
            <a:r>
              <a:rPr lang="en-US" dirty="0" smtClean="0"/>
              <a:t>(1 </a:t>
            </a:r>
            <a:r>
              <a:rPr lang="en-US" dirty="0"/>
              <a:t>mark)</a:t>
            </a:r>
          </a:p>
          <a:p>
            <a:pPr>
              <a:buAutoNum type="arabicPeriod" startAt="4"/>
            </a:pPr>
            <a:r>
              <a:rPr lang="en-US" dirty="0"/>
              <a:t>How would you secure the airway if the method you mentioned earlier is not available? </a:t>
            </a:r>
            <a:r>
              <a:rPr lang="en-US" dirty="0" smtClean="0"/>
              <a:t>(3 </a:t>
            </a:r>
            <a:r>
              <a:rPr lang="en-US" dirty="0"/>
              <a:t>mark)</a:t>
            </a:r>
          </a:p>
          <a:p>
            <a:pPr>
              <a:buAutoNum type="arabicPeriod" startAt="4"/>
            </a:pPr>
            <a:endParaRPr lang="en-US" dirty="0"/>
          </a:p>
        </p:txBody>
      </p:sp>
      <p:pic>
        <p:nvPicPr>
          <p:cNvPr id="14" name="Content Placeholder 6" descr="Vocal fold.jpeg"/>
          <p:cNvPicPr>
            <a:picLocks noGrp="1"/>
          </p:cNvPicPr>
          <p:nvPr>
            <p:ph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7553" y="172835"/>
            <a:ext cx="4094236" cy="4094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03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71-year-old lady presented with left sided throat pain after fish bone ingestion.</a:t>
            </a:r>
          </a:p>
          <a:p>
            <a:r>
              <a:rPr lang="en-US" dirty="0" smtClean="0"/>
              <a:t>She </a:t>
            </a:r>
            <a:r>
              <a:rPr lang="en-US" dirty="0" smtClean="0"/>
              <a:t>had attempted self induced vomiting but failed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Afebrile, BP127/66 </a:t>
            </a:r>
            <a:r>
              <a:rPr lang="en-US" dirty="0" smtClean="0"/>
              <a:t>P79</a:t>
            </a:r>
          </a:p>
          <a:p>
            <a:r>
              <a:rPr lang="en-US" dirty="0" smtClean="0"/>
              <a:t>Throat: congested</a:t>
            </a:r>
          </a:p>
          <a:p>
            <a:r>
              <a:rPr lang="en-US" dirty="0" smtClean="0"/>
              <a:t>Chest clear</a:t>
            </a:r>
          </a:p>
          <a:p>
            <a:r>
              <a:rPr lang="en-US" dirty="0" smtClean="0"/>
              <a:t>DL: No foreign body seen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</a:t>
            </a:r>
            <a:r>
              <a:rPr lang="en-US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19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Grp="1" noChangeAspect="1"/>
          </p:cNvPicPr>
          <p:nvPr>
            <p:ph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12175" y="149224"/>
            <a:ext cx="5552902" cy="6484331"/>
          </a:xfrm>
        </p:spPr>
      </p:pic>
    </p:spTree>
    <p:extLst>
      <p:ext uri="{BB962C8B-B14F-4D97-AF65-F5344CB8AC3E}">
        <p14:creationId xmlns:p14="http://schemas.microsoft.com/office/powerpoint/2010/main" val="333714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What is the abnormality? (1 mark</a:t>
            </a:r>
            <a:r>
              <a:rPr lang="en-US" dirty="0" smtClean="0"/>
              <a:t>)</a:t>
            </a:r>
          </a:p>
          <a:p>
            <a:r>
              <a:rPr lang="en-US" dirty="0"/>
              <a:t>Name one clinical sign you would look for (1 mark)</a:t>
            </a:r>
            <a:endParaRPr lang="en-US" dirty="0" smtClean="0"/>
          </a:p>
          <a:p>
            <a:r>
              <a:rPr lang="en-US" dirty="0"/>
              <a:t>List two causes for the above condition (2 marks</a:t>
            </a:r>
            <a:r>
              <a:rPr lang="en-US" dirty="0" smtClean="0"/>
              <a:t>)</a:t>
            </a:r>
          </a:p>
          <a:p>
            <a:r>
              <a:rPr lang="en-US" dirty="0"/>
              <a:t>Name 2 investigations that are helpful (2 marks)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29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38" y="352430"/>
            <a:ext cx="8996724" cy="4402448"/>
          </a:xfrm>
        </p:spPr>
      </p:pic>
      <p:sp>
        <p:nvSpPr>
          <p:cNvPr id="4" name="Content Placeholder 3"/>
          <p:cNvSpPr>
            <a:spLocks noGrp="1"/>
          </p:cNvSpPr>
          <p:nvPr>
            <p:ph idx="11"/>
          </p:nvPr>
        </p:nvSpPr>
        <p:spPr>
          <a:xfrm>
            <a:off x="312458" y="4937762"/>
            <a:ext cx="8446982" cy="1151133"/>
          </a:xfrm>
        </p:spPr>
        <p:txBody>
          <a:bodyPr/>
          <a:lstStyle/>
          <a:p>
            <a:pPr>
              <a:buFont typeface="+mj-lt"/>
              <a:buAutoNum type="arabicPeriod" startAt="5"/>
            </a:pPr>
            <a:r>
              <a:rPr lang="en-US" dirty="0" smtClean="0"/>
              <a:t>What is shown on the CT film? (1 mark)</a:t>
            </a:r>
          </a:p>
          <a:p>
            <a:pPr>
              <a:buAutoNum type="arabicPeriod" startAt="5"/>
            </a:pPr>
            <a:r>
              <a:rPr lang="en-US" dirty="0" smtClean="0"/>
              <a:t>List 3 potential complications. </a:t>
            </a:r>
            <a:r>
              <a:rPr lang="en-US" dirty="0"/>
              <a:t>(3 marks)</a:t>
            </a:r>
          </a:p>
        </p:txBody>
      </p:sp>
    </p:spTree>
    <p:extLst>
      <p:ext uri="{BB962C8B-B14F-4D97-AF65-F5344CB8AC3E}">
        <p14:creationId xmlns:p14="http://schemas.microsoft.com/office/powerpoint/2010/main" val="321987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Case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57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M/52 Smoker, History of DM, HT</a:t>
            </a:r>
          </a:p>
          <a:p>
            <a:r>
              <a:rPr lang="en-US" dirty="0" smtClean="0"/>
              <a:t>Attended AED </a:t>
            </a:r>
            <a:r>
              <a:rPr lang="en-US" dirty="0" smtClean="0"/>
              <a:t>for vomiting undigested food after </a:t>
            </a:r>
            <a:r>
              <a:rPr lang="en-US" dirty="0" smtClean="0"/>
              <a:t>dinner</a:t>
            </a:r>
            <a:endParaRPr lang="en-US" dirty="0" smtClean="0"/>
          </a:p>
          <a:p>
            <a:r>
              <a:rPr lang="en-US" dirty="0" smtClean="0"/>
              <a:t>Multiple similar episodes</a:t>
            </a:r>
          </a:p>
          <a:p>
            <a:r>
              <a:rPr lang="en-US" dirty="0" smtClean="0"/>
              <a:t>No </a:t>
            </a:r>
            <a:r>
              <a:rPr lang="en-US" dirty="0" smtClean="0"/>
              <a:t>other GI symptoms</a:t>
            </a:r>
          </a:p>
          <a:p>
            <a:endParaRPr lang="en-US" dirty="0" smtClean="0"/>
          </a:p>
          <a:p>
            <a:r>
              <a:rPr lang="en-US" dirty="0" smtClean="0"/>
              <a:t>T36.7C BP 105/83 P105, mild dehydration</a:t>
            </a:r>
          </a:p>
          <a:p>
            <a:r>
              <a:rPr lang="en-US" dirty="0" smtClean="0"/>
              <a:t>No </a:t>
            </a:r>
            <a:r>
              <a:rPr lang="en-US" dirty="0" smtClean="0"/>
              <a:t>pallor, jaundice or palpable </a:t>
            </a:r>
            <a:r>
              <a:rPr lang="en-US" dirty="0" smtClean="0"/>
              <a:t>cervical lymph nodes</a:t>
            </a:r>
          </a:p>
          <a:p>
            <a:r>
              <a:rPr lang="en-US" dirty="0" smtClean="0"/>
              <a:t>No </a:t>
            </a:r>
            <a:r>
              <a:rPr lang="en-US" dirty="0" smtClean="0"/>
              <a:t>peritoneal </a:t>
            </a:r>
            <a:r>
              <a:rPr lang="en-US" dirty="0" smtClean="0"/>
              <a:t>signs or definite </a:t>
            </a:r>
            <a:r>
              <a:rPr lang="en-US" dirty="0" smtClean="0"/>
              <a:t>abdominal masses</a:t>
            </a:r>
          </a:p>
          <a:p>
            <a:r>
              <a:rPr lang="en-US" dirty="0" smtClean="0"/>
              <a:t>H’stix 5.2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Case </a:t>
            </a:r>
            <a:r>
              <a:rPr lang="en-US" dirty="0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72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/>
          <p:cNvPicPr>
            <a:picLocks noGrp="1" noChangeAspect="1"/>
          </p:cNvPicPr>
          <p:nvPr>
            <p:ph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579145" y="66459"/>
            <a:ext cx="5985710" cy="6725083"/>
          </a:xfrm>
        </p:spPr>
      </p:pic>
    </p:spTree>
    <p:extLst>
      <p:ext uri="{BB962C8B-B14F-4D97-AF65-F5344CB8AC3E}">
        <p14:creationId xmlns:p14="http://schemas.microsoft.com/office/powerpoint/2010/main" val="191927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815</TotalTime>
  <Words>540</Words>
  <Application>Microsoft Office PowerPoint</Application>
  <PresentationFormat>On-screen Show (4:3)</PresentationFormat>
  <Paragraphs>97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Verdana</vt:lpstr>
      <vt:lpstr>Retrospect</vt:lpstr>
      <vt:lpstr>OSCE Questions</vt:lpstr>
      <vt:lpstr>Case 1</vt:lpstr>
      <vt:lpstr>Case 1</vt:lpstr>
      <vt:lpstr>PowerPoint Presentation</vt:lpstr>
      <vt:lpstr>Questions</vt:lpstr>
      <vt:lpstr>PowerPoint Presentation</vt:lpstr>
      <vt:lpstr>Case 2</vt:lpstr>
      <vt:lpstr>Case 2</vt:lpstr>
      <vt:lpstr>PowerPoint Presentation</vt:lpstr>
      <vt:lpstr>Questions</vt:lpstr>
      <vt:lpstr>Case 3</vt:lpstr>
      <vt:lpstr>Case 3</vt:lpstr>
      <vt:lpstr>PowerPoint Presentation</vt:lpstr>
      <vt:lpstr>Questions</vt:lpstr>
      <vt:lpstr>PowerPoint Presentation</vt:lpstr>
      <vt:lpstr>Case 4</vt:lpstr>
      <vt:lpstr>Case 4</vt:lpstr>
      <vt:lpstr>PowerPoint Presentation</vt:lpstr>
      <vt:lpstr>Questions</vt:lpstr>
      <vt:lpstr>Case 5</vt:lpstr>
      <vt:lpstr>Case 5</vt:lpstr>
      <vt:lpstr>PowerPoint Presentation</vt:lpstr>
      <vt:lpstr>Questions</vt:lpstr>
      <vt:lpstr>PowerPoint Presentation</vt:lpstr>
      <vt:lpstr>Case 6</vt:lpstr>
      <vt:lpstr>Case 6 </vt:lpstr>
      <vt:lpstr>Questions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OSCE Answer</dc:title>
  <dc:creator>Billy Tse</dc:creator>
  <cp:lastModifiedBy>Billy Tse</cp:lastModifiedBy>
  <cp:revision>68</cp:revision>
  <dcterms:created xsi:type="dcterms:W3CDTF">2015-08-11T03:12:20Z</dcterms:created>
  <dcterms:modified xsi:type="dcterms:W3CDTF">2015-08-28T14:22:44Z</dcterms:modified>
</cp:coreProperties>
</file>