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304" r:id="rId6"/>
    <p:sldId id="301" r:id="rId7"/>
    <p:sldId id="302" r:id="rId8"/>
    <p:sldId id="273" r:id="rId9"/>
    <p:sldId id="303" r:id="rId10"/>
    <p:sldId id="260" r:id="rId11"/>
    <p:sldId id="261" r:id="rId12"/>
    <p:sldId id="262" r:id="rId13"/>
    <p:sldId id="274" r:id="rId14"/>
    <p:sldId id="305" r:id="rId15"/>
    <p:sldId id="306" r:id="rId16"/>
    <p:sldId id="307" r:id="rId17"/>
    <p:sldId id="275" r:id="rId18"/>
    <p:sldId id="308" r:id="rId19"/>
    <p:sldId id="264" r:id="rId20"/>
    <p:sldId id="265" r:id="rId21"/>
    <p:sldId id="266" r:id="rId22"/>
    <p:sldId id="276" r:id="rId23"/>
    <p:sldId id="279" r:id="rId24"/>
    <p:sldId id="309" r:id="rId25"/>
    <p:sldId id="310" r:id="rId26"/>
    <p:sldId id="287" r:id="rId27"/>
    <p:sldId id="288" r:id="rId28"/>
    <p:sldId id="289" r:id="rId29"/>
    <p:sldId id="297" r:id="rId30"/>
    <p:sldId id="315" r:id="rId31"/>
    <p:sldId id="316" r:id="rId32"/>
    <p:sldId id="298" r:id="rId33"/>
    <p:sldId id="311" r:id="rId34"/>
    <p:sldId id="314" r:id="rId35"/>
    <p:sldId id="290" r:id="rId36"/>
    <p:sldId id="292" r:id="rId37"/>
    <p:sldId id="293" r:id="rId38"/>
    <p:sldId id="299" r:id="rId39"/>
    <p:sldId id="317" r:id="rId40"/>
    <p:sldId id="318" r:id="rId41"/>
    <p:sldId id="319" r:id="rId42"/>
    <p:sldId id="320" r:id="rId43"/>
    <p:sldId id="321" r:id="rId4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C904A-1B90-4361-9ADA-A5A0B2512013}" type="datetimeFigureOut">
              <a:rPr lang="zh-TW" altLang="en-US" smtClean="0"/>
              <a:t>2014/8/4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440F0-AA67-48D7-A1BE-9C24896E1DF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FE22-7AF1-4832-94BF-9F3735476C4C}" type="datetimeFigureOut">
              <a:rPr lang="zh-TW" altLang="en-US" smtClean="0"/>
              <a:pPr/>
              <a:t>2014/8/4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BAEED8F-144E-46B3-8432-120301C35B4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FE22-7AF1-4832-94BF-9F3735476C4C}" type="datetimeFigureOut">
              <a:rPr lang="zh-TW" altLang="en-US" smtClean="0"/>
              <a:pPr/>
              <a:t>2014/8/4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ED8F-144E-46B3-8432-120301C35B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FE22-7AF1-4832-94BF-9F3735476C4C}" type="datetimeFigureOut">
              <a:rPr lang="zh-TW" altLang="en-US" smtClean="0"/>
              <a:pPr/>
              <a:t>2014/8/4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ED8F-144E-46B3-8432-120301C35B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FE22-7AF1-4832-94BF-9F3735476C4C}" type="datetimeFigureOut">
              <a:rPr lang="zh-TW" altLang="en-US" smtClean="0"/>
              <a:pPr/>
              <a:t>2014/8/4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ED8F-144E-46B3-8432-120301C35B4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FE22-7AF1-4832-94BF-9F3735476C4C}" type="datetimeFigureOut">
              <a:rPr lang="zh-TW" altLang="en-US" smtClean="0"/>
              <a:pPr/>
              <a:t>2014/8/4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BAEED8F-144E-46B3-8432-120301C35B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FE22-7AF1-4832-94BF-9F3735476C4C}" type="datetimeFigureOut">
              <a:rPr lang="zh-TW" altLang="en-US" smtClean="0"/>
              <a:pPr/>
              <a:t>2014/8/4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ED8F-144E-46B3-8432-120301C35B4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FE22-7AF1-4832-94BF-9F3735476C4C}" type="datetimeFigureOut">
              <a:rPr lang="zh-TW" altLang="en-US" smtClean="0"/>
              <a:pPr/>
              <a:t>2014/8/4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ED8F-144E-46B3-8432-120301C35B4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FE22-7AF1-4832-94BF-9F3735476C4C}" type="datetimeFigureOut">
              <a:rPr lang="zh-TW" altLang="en-US" smtClean="0"/>
              <a:pPr/>
              <a:t>2014/8/4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ED8F-144E-46B3-8432-120301C35B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FE22-7AF1-4832-94BF-9F3735476C4C}" type="datetimeFigureOut">
              <a:rPr lang="zh-TW" altLang="en-US" smtClean="0"/>
              <a:pPr/>
              <a:t>2014/8/4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ED8F-144E-46B3-8432-120301C35B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FE22-7AF1-4832-94BF-9F3735476C4C}" type="datetimeFigureOut">
              <a:rPr lang="zh-TW" altLang="en-US" smtClean="0"/>
              <a:pPr/>
              <a:t>2014/8/4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ED8F-144E-46B3-8432-120301C35B4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FE22-7AF1-4832-94BF-9F3735476C4C}" type="datetimeFigureOut">
              <a:rPr lang="zh-TW" altLang="en-US" smtClean="0"/>
              <a:pPr/>
              <a:t>2014/8/4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BAEED8F-144E-46B3-8432-120301C35B4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3AEFE22-7AF1-4832-94BF-9F3735476C4C}" type="datetimeFigureOut">
              <a:rPr lang="zh-TW" altLang="en-US" smtClean="0"/>
              <a:pPr/>
              <a:t>2014/8/4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BAEED8F-144E-46B3-8432-120301C35B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August 2014</a:t>
            </a:r>
          </a:p>
          <a:p>
            <a:r>
              <a:rPr lang="en-US" altLang="zh-TW" dirty="0" smtClean="0"/>
              <a:t>NDH A&amp;E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JCM OSCE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Case 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M/35</a:t>
            </a:r>
          </a:p>
          <a:p>
            <a:r>
              <a:rPr lang="en-US" altLang="zh-TW" dirty="0" smtClean="0"/>
              <a:t>Taxi passenger involved in traffic accident</a:t>
            </a:r>
          </a:p>
          <a:p>
            <a:r>
              <a:rPr lang="en-US" altLang="zh-TW" dirty="0" smtClean="0"/>
              <a:t>Complaint of right hip pain</a:t>
            </a:r>
          </a:p>
          <a:p>
            <a:r>
              <a:rPr lang="en-US" altLang="zh-TW" dirty="0" err="1" smtClean="0"/>
              <a:t>Xray</a:t>
            </a:r>
            <a:r>
              <a:rPr lang="en-US" altLang="zh-TW" dirty="0" smtClean="0"/>
              <a:t> is taken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IMG_756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83080" y="1470660"/>
            <a:ext cx="6035040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1. Describe the </a:t>
            </a:r>
            <a:r>
              <a:rPr lang="en-US" altLang="zh-TW" dirty="0" err="1" smtClean="0"/>
              <a:t>Xray</a:t>
            </a:r>
            <a:r>
              <a:rPr lang="en-US" altLang="zh-TW" dirty="0" smtClean="0"/>
              <a:t> findings.</a:t>
            </a:r>
          </a:p>
          <a:p>
            <a:pPr>
              <a:buNone/>
            </a:pPr>
            <a:r>
              <a:rPr lang="en-US" altLang="zh-TW" dirty="0" smtClean="0"/>
              <a:t>2. What is your diagnosis?</a:t>
            </a:r>
          </a:p>
          <a:p>
            <a:pPr>
              <a:buNone/>
            </a:pPr>
            <a:r>
              <a:rPr lang="en-US" altLang="zh-TW" dirty="0" smtClean="0"/>
              <a:t>3. What investigation you suggest?</a:t>
            </a:r>
          </a:p>
          <a:p>
            <a:pPr>
              <a:buNone/>
            </a:pPr>
            <a:r>
              <a:rPr lang="en-US" altLang="zh-TW" dirty="0" smtClean="0"/>
              <a:t>4. What is the typical mechanism of injury.</a:t>
            </a:r>
          </a:p>
          <a:p>
            <a:pPr>
              <a:buNone/>
            </a:pPr>
            <a:r>
              <a:rPr lang="en-US" altLang="zh-TW" dirty="0" smtClean="0"/>
              <a:t>5. What clinical features of the hip do you expect.</a:t>
            </a:r>
          </a:p>
          <a:p>
            <a:pPr>
              <a:buNone/>
            </a:pPr>
            <a:r>
              <a:rPr lang="en-US" altLang="zh-TW" dirty="0" smtClean="0"/>
              <a:t>6. Give 2 complications of the above condition.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 Describe the </a:t>
            </a:r>
            <a:r>
              <a:rPr lang="en-US" altLang="zh-TW" dirty="0" err="1" smtClean="0"/>
              <a:t>Xray</a:t>
            </a:r>
            <a:r>
              <a:rPr lang="en-US" altLang="zh-TW" dirty="0" smtClean="0"/>
              <a:t> findings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altLang="zh-TW" dirty="0" smtClean="0"/>
              <a:t>There is widening of right hip joint space. Right hip is in internal rotation and adducted. There is no other pelvic bone fracture</a:t>
            </a:r>
            <a:r>
              <a:rPr lang="en-US" altLang="zh-TW" dirty="0" smtClean="0"/>
              <a:t>.</a:t>
            </a:r>
            <a:endParaRPr lang="en-US" altLang="zh-TW" dirty="0" smtClean="0"/>
          </a:p>
          <a:p>
            <a:pPr marL="514350" indent="-514350">
              <a:buAutoNum type="arabicPeriod"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 What is your diagnosis?</a:t>
            </a:r>
            <a:endParaRPr lang="en-US" altLang="zh-TW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Suspected posterior right hip dislocation</a:t>
            </a:r>
            <a:r>
              <a:rPr lang="en-US" altLang="zh-TW" dirty="0" smtClean="0"/>
              <a:t>.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 What investigation you suggest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CT right hip is suggested.</a:t>
            </a: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4. What is the typical mechanism of injury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Dashboard injury – classically is unrestrained occupant of a motor vehicle accident, especially collisions which are head-on, in which the flexed knee strikes dash with hip flexed and adducted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5. What clinical features of the hip do you expect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dirty="0" smtClean="0"/>
              <a:t>hip should be held slightly flexed, adducted and internally rotated, leg appears shortened, femoral head palpable in </a:t>
            </a:r>
            <a:r>
              <a:rPr lang="en-US" altLang="zh-TW" dirty="0" smtClean="0"/>
              <a:t>buttock</a:t>
            </a: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6. Give 2 complications of the above condition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Foot drop from sciatica nerve compression, </a:t>
            </a:r>
            <a:r>
              <a:rPr lang="en-US" altLang="zh-TW" dirty="0" err="1" smtClean="0"/>
              <a:t>avascular</a:t>
            </a:r>
            <a:r>
              <a:rPr lang="en-US" altLang="zh-TW" dirty="0" smtClean="0"/>
              <a:t> necrosis of the femoral head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Case 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M/62</a:t>
            </a:r>
          </a:p>
          <a:p>
            <a:r>
              <a:rPr lang="en-US" altLang="zh-TW" dirty="0" smtClean="0"/>
              <a:t>GPH</a:t>
            </a:r>
          </a:p>
          <a:p>
            <a:r>
              <a:rPr lang="en-US" altLang="zh-TW" dirty="0" smtClean="0"/>
              <a:t>Complaint of cough for 7-8 months, no </a:t>
            </a:r>
            <a:r>
              <a:rPr lang="en-US" altLang="zh-TW" dirty="0" err="1" smtClean="0"/>
              <a:t>hemoptysis</a:t>
            </a:r>
            <a:r>
              <a:rPr lang="en-US" altLang="zh-TW" dirty="0" smtClean="0"/>
              <a:t>/ weight loss/ fever</a:t>
            </a:r>
          </a:p>
          <a:p>
            <a:r>
              <a:rPr lang="en-US" altLang="zh-TW" dirty="0" smtClean="0"/>
              <a:t>P/E: BP 155/87 p83, SaO2 100% RA. </a:t>
            </a:r>
            <a:r>
              <a:rPr lang="en-US" altLang="zh-TW" dirty="0" err="1" smtClean="0"/>
              <a:t>Afebrile</a:t>
            </a:r>
            <a:endParaRPr lang="en-US" altLang="zh-TW" dirty="0" smtClean="0"/>
          </a:p>
          <a:p>
            <a:r>
              <a:rPr lang="en-US" altLang="zh-TW" dirty="0" smtClean="0"/>
              <a:t>CXR taken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Case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M/67</a:t>
            </a:r>
          </a:p>
          <a:p>
            <a:r>
              <a:rPr lang="en-US" altLang="zh-TW" dirty="0" err="1" smtClean="0"/>
              <a:t>Hx</a:t>
            </a:r>
            <a:r>
              <a:rPr lang="en-US" altLang="zh-TW" dirty="0" smtClean="0"/>
              <a:t> of DM, BPH, soft tissue </a:t>
            </a:r>
            <a:r>
              <a:rPr lang="en-US" altLang="zh-TW" dirty="0" err="1" smtClean="0"/>
              <a:t>sacroma</a:t>
            </a:r>
            <a:endParaRPr lang="en-US" altLang="zh-TW" dirty="0" smtClean="0"/>
          </a:p>
          <a:p>
            <a:r>
              <a:rPr lang="en-US" altLang="zh-TW" dirty="0" smtClean="0"/>
              <a:t>Complaint of right shoulder pain for one day</a:t>
            </a:r>
          </a:p>
          <a:p>
            <a:r>
              <a:rPr lang="en-US" altLang="zh-TW" dirty="0" smtClean="0"/>
              <a:t>There is no </a:t>
            </a:r>
            <a:r>
              <a:rPr lang="en-US" altLang="zh-TW" dirty="0" err="1" smtClean="0"/>
              <a:t>Hx</a:t>
            </a:r>
            <a:r>
              <a:rPr lang="en-US" altLang="zh-TW" dirty="0" smtClean="0"/>
              <a:t> of injury</a:t>
            </a:r>
          </a:p>
          <a:p>
            <a:r>
              <a:rPr lang="en-US" altLang="zh-TW" dirty="0" smtClean="0"/>
              <a:t>P/E: There is mild tenderness over right shoulder, ROM full</a:t>
            </a:r>
          </a:p>
          <a:p>
            <a:r>
              <a:rPr lang="en-US" altLang="zh-TW" dirty="0" err="1" smtClean="0"/>
              <a:t>Xray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Rt</a:t>
            </a:r>
            <a:r>
              <a:rPr lang="en-US" altLang="zh-TW" dirty="0" smtClean="0"/>
              <a:t> shoulder taken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 descr="IMG_756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332656"/>
            <a:ext cx="4361532" cy="5815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1. </a:t>
            </a:r>
            <a:r>
              <a:rPr lang="en-US" altLang="zh-TW" dirty="0" smtClean="0"/>
              <a:t>What is </a:t>
            </a:r>
            <a:r>
              <a:rPr lang="en-US" altLang="zh-TW" dirty="0" smtClean="0"/>
              <a:t>the abnormality.</a:t>
            </a:r>
          </a:p>
          <a:p>
            <a:pPr>
              <a:buNone/>
            </a:pPr>
            <a:r>
              <a:rPr lang="en-US" altLang="zh-TW" dirty="0" smtClean="0"/>
              <a:t>2. Suggest 3 investigations.</a:t>
            </a:r>
          </a:p>
          <a:p>
            <a:pPr>
              <a:buNone/>
            </a:pPr>
            <a:r>
              <a:rPr lang="en-US" altLang="zh-TW" dirty="0" smtClean="0"/>
              <a:t>3. The above patient suddenly develop left side weakness, what do you suspect?</a:t>
            </a:r>
          </a:p>
          <a:p>
            <a:pPr>
              <a:buNone/>
            </a:pPr>
            <a:r>
              <a:rPr lang="en-US" altLang="zh-TW" dirty="0" smtClean="0"/>
              <a:t>4. What investigation will you do?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 What is the abnormality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There </a:t>
            </a:r>
            <a:r>
              <a:rPr lang="en-US" altLang="zh-TW" dirty="0" smtClean="0"/>
              <a:t>is soft tissue </a:t>
            </a:r>
            <a:r>
              <a:rPr lang="en-US" altLang="zh-TW" dirty="0" err="1" smtClean="0"/>
              <a:t>thicking</a:t>
            </a:r>
            <a:r>
              <a:rPr lang="en-US" altLang="zh-TW" dirty="0" smtClean="0"/>
              <a:t> in the right </a:t>
            </a:r>
            <a:r>
              <a:rPr lang="en-US" altLang="zh-TW" dirty="0" err="1" smtClean="0"/>
              <a:t>paratracheal</a:t>
            </a:r>
            <a:r>
              <a:rPr lang="en-US" altLang="zh-TW" dirty="0" smtClean="0"/>
              <a:t> region, this is likely to be a distorted minor fissure, whose lateral aspect is concave inferiorly and whose medial aspect is convex inferiorly, known as “Golden S sign”, suggest lung collapse with underlying CA lung. The trachea is also mildly deviated to the right side.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 Suggest 3 investigations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Sputum </a:t>
            </a:r>
            <a:r>
              <a:rPr lang="en-US" altLang="zh-TW" dirty="0" smtClean="0"/>
              <a:t>for cytology, CT thorax with contrast, </a:t>
            </a:r>
            <a:r>
              <a:rPr lang="en-US" altLang="zh-TW" dirty="0" err="1" smtClean="0"/>
              <a:t>bronchoscopy</a:t>
            </a:r>
            <a:r>
              <a:rPr lang="en-US" altLang="zh-TW" dirty="0" smtClean="0"/>
              <a:t>, tumor markers suggestive of other primary </a:t>
            </a: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3. The above patient suddenly develop left side weakness, what do you </a:t>
            </a:r>
            <a:r>
              <a:rPr lang="en-US" altLang="zh-TW" sz="2800" dirty="0" smtClean="0"/>
              <a:t>suspect?</a:t>
            </a:r>
            <a:endParaRPr lang="en-US" altLang="zh-TW" sz="2800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Brain </a:t>
            </a:r>
            <a:r>
              <a:rPr lang="en-US" altLang="zh-TW" dirty="0" smtClean="0"/>
              <a:t>metastasis +/- intracranial hemorrhage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4. What investigation will you do?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CT brain +/- contrast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Case 4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F/33</a:t>
            </a:r>
          </a:p>
          <a:p>
            <a:r>
              <a:rPr lang="en-US" altLang="zh-TW" dirty="0" smtClean="0"/>
              <a:t>GPH</a:t>
            </a:r>
          </a:p>
          <a:p>
            <a:r>
              <a:rPr lang="en-US" altLang="zh-TW" dirty="0" smtClean="0"/>
              <a:t>Presented with </a:t>
            </a:r>
            <a:r>
              <a:rPr lang="en-US" altLang="zh-TW" dirty="0" err="1" smtClean="0"/>
              <a:t>Rt</a:t>
            </a:r>
            <a:r>
              <a:rPr lang="en-US" altLang="zh-TW" dirty="0" smtClean="0"/>
              <a:t> upper toothache for one day</a:t>
            </a:r>
          </a:p>
          <a:p>
            <a:r>
              <a:rPr lang="en-US" altLang="zh-TW" dirty="0" smtClean="0"/>
              <a:t>Pain radiate to right lower jaw with difficulty in swallowing</a:t>
            </a:r>
          </a:p>
          <a:p>
            <a:r>
              <a:rPr lang="en-US" altLang="zh-TW" dirty="0" smtClean="0"/>
              <a:t>No </a:t>
            </a:r>
            <a:r>
              <a:rPr lang="en-US" altLang="zh-TW" dirty="0" err="1" smtClean="0"/>
              <a:t>Hx</a:t>
            </a:r>
            <a:r>
              <a:rPr lang="en-US" altLang="zh-TW" dirty="0" smtClean="0"/>
              <a:t> of trauma</a:t>
            </a:r>
          </a:p>
          <a:p>
            <a:r>
              <a:rPr lang="en-US" altLang="zh-TW" dirty="0" err="1" smtClean="0"/>
              <a:t>Xray</a:t>
            </a:r>
            <a:r>
              <a:rPr lang="en-US" altLang="zh-TW" dirty="0" smtClean="0"/>
              <a:t> neck taken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IMG_787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603416"/>
            <a:ext cx="4142060" cy="55227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altLang="zh-TW" dirty="0" smtClean="0"/>
              <a:t>Describe the </a:t>
            </a:r>
            <a:r>
              <a:rPr lang="en-US" altLang="zh-TW" dirty="0" err="1" smtClean="0"/>
              <a:t>Xray</a:t>
            </a:r>
            <a:r>
              <a:rPr lang="en-US" altLang="zh-TW" dirty="0" smtClean="0"/>
              <a:t> findings.</a:t>
            </a:r>
          </a:p>
          <a:p>
            <a:pPr marL="514350" indent="-514350">
              <a:buAutoNum type="arabicPeriod"/>
            </a:pPr>
            <a:r>
              <a:rPr lang="en-US" altLang="zh-TW" dirty="0" smtClean="0"/>
              <a:t>What is your </a:t>
            </a:r>
            <a:r>
              <a:rPr lang="en-US" altLang="zh-TW" dirty="0" smtClean="0"/>
              <a:t>diagnosis.</a:t>
            </a:r>
          </a:p>
          <a:p>
            <a:pPr marL="514350" indent="-514350">
              <a:buAutoNum type="arabicPeriod"/>
            </a:pPr>
            <a:r>
              <a:rPr lang="en-US" altLang="zh-TW" dirty="0" smtClean="0"/>
              <a:t>Give 3 symptoms and 3 physical signs you will look for.</a:t>
            </a:r>
          </a:p>
          <a:p>
            <a:pPr marL="514350" indent="-514350">
              <a:buAutoNum type="arabicPeriod"/>
            </a:pPr>
            <a:r>
              <a:rPr lang="en-US" altLang="zh-TW" dirty="0" smtClean="0"/>
              <a:t>What are the most common involved organisms.</a:t>
            </a:r>
          </a:p>
          <a:p>
            <a:pPr marL="514350" indent="-514350">
              <a:buAutoNum type="arabicPeriod"/>
            </a:pPr>
            <a:r>
              <a:rPr lang="en-US" altLang="zh-TW" dirty="0" smtClean="0"/>
              <a:t>Suggest 2 complications of the above condition.</a:t>
            </a:r>
          </a:p>
          <a:p>
            <a:pPr marL="514350" indent="-514350">
              <a:buAutoNum type="arabicPeriod"/>
            </a:pPr>
            <a:r>
              <a:rPr lang="en-US" altLang="zh-TW" dirty="0" smtClean="0"/>
              <a:t>Suggest 3 ED managements.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 Describe </a:t>
            </a:r>
            <a:r>
              <a:rPr lang="en-US" altLang="zh-TW" dirty="0" smtClean="0"/>
              <a:t>the </a:t>
            </a:r>
            <a:r>
              <a:rPr lang="en-US" altLang="zh-TW" dirty="0" err="1" smtClean="0"/>
              <a:t>Xray</a:t>
            </a:r>
            <a:r>
              <a:rPr lang="en-US" altLang="zh-TW" dirty="0" smtClean="0"/>
              <a:t> </a:t>
            </a:r>
            <a:r>
              <a:rPr lang="en-US" altLang="zh-TW" dirty="0" smtClean="0"/>
              <a:t>findings.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altLang="zh-TW" dirty="0" smtClean="0"/>
              <a:t>There is </a:t>
            </a:r>
            <a:r>
              <a:rPr lang="en-US" altLang="zh-TW" dirty="0" err="1" smtClean="0"/>
              <a:t>prevertebral</a:t>
            </a:r>
            <a:r>
              <a:rPr lang="en-US" altLang="zh-TW" dirty="0" smtClean="0"/>
              <a:t> soft tissue swelling (&gt;1 vertebrae thickness) at the C2/3 </a:t>
            </a:r>
            <a:r>
              <a:rPr lang="en-US" altLang="zh-TW" dirty="0" smtClean="0"/>
              <a:t>level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C:\Users\User\Pictures\Vincent\iphone photos3\IMG_78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6632448" cy="497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 What </a:t>
            </a:r>
            <a:r>
              <a:rPr lang="en-US" altLang="zh-TW" dirty="0" smtClean="0"/>
              <a:t>is your diagnosis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Retropharyngeal abscess</a:t>
            </a: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3. Give </a:t>
            </a:r>
            <a:r>
              <a:rPr lang="en-US" altLang="zh-TW" sz="3200" dirty="0" smtClean="0"/>
              <a:t>3 symptoms and 3 physical signs you will look for</a:t>
            </a:r>
            <a:r>
              <a:rPr lang="en-US" altLang="zh-TW" sz="3200" dirty="0" smtClean="0"/>
              <a:t>.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/>
            <a:r>
              <a:rPr lang="en-US" altLang="zh-TW" dirty="0" smtClean="0"/>
              <a:t>Symptoms: Fever, sore throat, </a:t>
            </a:r>
            <a:r>
              <a:rPr lang="en-US" altLang="zh-TW" dirty="0" err="1" smtClean="0"/>
              <a:t>dysphagia</a:t>
            </a:r>
            <a:r>
              <a:rPr lang="en-US" altLang="zh-TW" dirty="0" smtClean="0"/>
              <a:t>, neck pain, </a:t>
            </a:r>
            <a:r>
              <a:rPr lang="en-US" altLang="zh-TW" dirty="0" err="1" smtClean="0"/>
              <a:t>dyspnoea</a:t>
            </a:r>
            <a:r>
              <a:rPr lang="en-US" altLang="zh-TW" dirty="0" smtClean="0"/>
              <a:t>, poor oral intake, muffled voice</a:t>
            </a:r>
          </a:p>
          <a:p>
            <a:pPr marL="514350" indent="-514350">
              <a:buNone/>
            </a:pPr>
            <a:r>
              <a:rPr lang="en-US" altLang="zh-TW" dirty="0" smtClean="0"/>
              <a:t>      Signs: posterior pharyngeal edema, </a:t>
            </a:r>
            <a:r>
              <a:rPr lang="en-US" altLang="zh-TW" dirty="0" err="1" smtClean="0"/>
              <a:t>nuchal</a:t>
            </a:r>
            <a:r>
              <a:rPr lang="en-US" altLang="zh-TW" dirty="0" smtClean="0"/>
              <a:t> rigidity, respiratory distress, </a:t>
            </a:r>
            <a:r>
              <a:rPr lang="en-US" altLang="zh-TW" dirty="0" err="1" smtClean="0"/>
              <a:t>stridor</a:t>
            </a:r>
            <a:r>
              <a:rPr lang="en-US" altLang="zh-TW" dirty="0" smtClean="0"/>
              <a:t>, cervical </a:t>
            </a:r>
            <a:r>
              <a:rPr lang="en-US" altLang="zh-TW" dirty="0" err="1" smtClean="0"/>
              <a:t>lymphadenopathy</a:t>
            </a:r>
            <a:r>
              <a:rPr lang="en-US" altLang="zh-TW" dirty="0" smtClean="0"/>
              <a:t>, drooling, fever</a:t>
            </a: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4. What </a:t>
            </a:r>
            <a:r>
              <a:rPr lang="en-US" altLang="zh-TW" dirty="0" smtClean="0"/>
              <a:t>are the most common involved organisms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Cultures </a:t>
            </a:r>
            <a:r>
              <a:rPr lang="en-US" altLang="zh-TW" dirty="0" smtClean="0"/>
              <a:t>from retropharyngeal abscess are </a:t>
            </a:r>
            <a:r>
              <a:rPr lang="en-US" altLang="zh-TW" dirty="0" err="1" smtClean="0"/>
              <a:t>polymicrobia</a:t>
            </a:r>
            <a:r>
              <a:rPr lang="en-US" altLang="zh-TW" dirty="0" smtClean="0"/>
              <a:t>. The most common aerobic species isolated are beta-hemolytic </a:t>
            </a:r>
            <a:r>
              <a:rPr lang="en-US" altLang="zh-TW" dirty="0" err="1" smtClean="0"/>
              <a:t>Strept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Strept</a:t>
            </a:r>
            <a:r>
              <a:rPr lang="en-US" altLang="zh-TW" dirty="0" smtClean="0"/>
              <a:t>. </a:t>
            </a:r>
            <a:r>
              <a:rPr lang="en-US" altLang="zh-TW" dirty="0" err="1" smtClean="0"/>
              <a:t>Viridans</a:t>
            </a:r>
            <a:r>
              <a:rPr lang="en-US" altLang="zh-TW" dirty="0" smtClean="0"/>
              <a:t> and S. </a:t>
            </a:r>
            <a:r>
              <a:rPr lang="en-US" altLang="zh-TW" dirty="0" err="1" smtClean="0"/>
              <a:t>aureus</a:t>
            </a:r>
            <a:r>
              <a:rPr lang="en-US" altLang="zh-TW" dirty="0" smtClean="0"/>
              <a:t>. </a:t>
            </a:r>
            <a:r>
              <a:rPr lang="en-US" altLang="zh-TW" dirty="0" err="1" smtClean="0"/>
              <a:t>Bacteroides</a:t>
            </a:r>
            <a:r>
              <a:rPr lang="en-US" altLang="zh-TW" dirty="0" smtClean="0"/>
              <a:t> and </a:t>
            </a:r>
            <a:r>
              <a:rPr lang="en-US" altLang="zh-TW" dirty="0" err="1" smtClean="0"/>
              <a:t>Peptostreptococcus</a:t>
            </a:r>
            <a:r>
              <a:rPr lang="en-US" altLang="zh-TW" dirty="0" smtClean="0"/>
              <a:t> are the most common isolated anaerobes</a:t>
            </a:r>
            <a:r>
              <a:rPr lang="en-US" altLang="zh-TW" dirty="0" smtClean="0"/>
              <a:t>.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5. Suggest </a:t>
            </a:r>
            <a:r>
              <a:rPr lang="en-US" altLang="zh-TW" dirty="0" smtClean="0"/>
              <a:t>2 complications of the above condition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Airway obstruction, </a:t>
            </a:r>
            <a:r>
              <a:rPr lang="en-US" altLang="zh-TW" dirty="0" err="1" smtClean="0"/>
              <a:t>mediastinitis</a:t>
            </a:r>
            <a:r>
              <a:rPr lang="en-US" altLang="zh-TW" dirty="0" smtClean="0"/>
              <a:t>, aspiration pneumonia, epidural abscess, jugular venous thrombosis, necrotizing fasciitis, sepsis, erosion into the carotid artery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6. Suggest </a:t>
            </a:r>
            <a:r>
              <a:rPr lang="en-US" altLang="zh-TW" dirty="0" smtClean="0"/>
              <a:t>3 ED managements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Keep NPO and fluid resuscitation if </a:t>
            </a:r>
            <a:r>
              <a:rPr lang="en-US" altLang="zh-TW" dirty="0" smtClean="0"/>
              <a:t>necessary</a:t>
            </a:r>
          </a:p>
          <a:p>
            <a:r>
              <a:rPr lang="en-US" altLang="zh-TW" dirty="0" smtClean="0"/>
              <a:t>close </a:t>
            </a:r>
            <a:r>
              <a:rPr lang="en-US" altLang="zh-TW" dirty="0" smtClean="0"/>
              <a:t>monitoring of vital signs </a:t>
            </a:r>
            <a:r>
              <a:rPr lang="en-US" altLang="zh-TW" dirty="0" err="1" smtClean="0"/>
              <a:t>esp</a:t>
            </a:r>
            <a:r>
              <a:rPr lang="en-US" altLang="zh-TW" dirty="0" smtClean="0"/>
              <a:t> airway </a:t>
            </a:r>
            <a:r>
              <a:rPr lang="en-US" altLang="zh-TW" dirty="0" smtClean="0"/>
              <a:t>condition</a:t>
            </a:r>
          </a:p>
          <a:p>
            <a:r>
              <a:rPr lang="en-US" altLang="zh-TW" dirty="0" smtClean="0"/>
              <a:t>IV antibiotics</a:t>
            </a:r>
          </a:p>
          <a:p>
            <a:r>
              <a:rPr lang="en-US" altLang="zh-TW" dirty="0" smtClean="0"/>
              <a:t>consult </a:t>
            </a:r>
            <a:r>
              <a:rPr lang="en-US" altLang="zh-TW" dirty="0" smtClean="0"/>
              <a:t>ENT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Case 5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M/11</a:t>
            </a:r>
          </a:p>
          <a:p>
            <a:r>
              <a:rPr lang="en-US" altLang="zh-TW" dirty="0" smtClean="0"/>
              <a:t>NKDA</a:t>
            </a:r>
          </a:p>
          <a:p>
            <a:r>
              <a:rPr lang="en-US" altLang="zh-TW" dirty="0" smtClean="0"/>
              <a:t>GPH</a:t>
            </a:r>
          </a:p>
          <a:p>
            <a:r>
              <a:rPr lang="en-US" altLang="zh-TW" dirty="0" smtClean="0"/>
              <a:t>Sudden onset severe central chest pain for 2 hours</a:t>
            </a:r>
          </a:p>
          <a:p>
            <a:r>
              <a:rPr lang="en-US" altLang="zh-TW" dirty="0" smtClean="0"/>
              <a:t>No </a:t>
            </a:r>
            <a:r>
              <a:rPr lang="en-US" altLang="zh-TW" dirty="0" err="1" smtClean="0"/>
              <a:t>Hx</a:t>
            </a:r>
            <a:r>
              <a:rPr lang="en-US" altLang="zh-TW" dirty="0" smtClean="0"/>
              <a:t> of injury</a:t>
            </a:r>
          </a:p>
          <a:p>
            <a:r>
              <a:rPr lang="en-US" altLang="zh-TW" dirty="0" smtClean="0"/>
              <a:t>No SOB</a:t>
            </a:r>
          </a:p>
          <a:p>
            <a:r>
              <a:rPr lang="en-US" altLang="zh-TW" dirty="0" smtClean="0"/>
              <a:t>No cough but with sore throat</a:t>
            </a:r>
          </a:p>
          <a:p>
            <a:r>
              <a:rPr lang="en-US" altLang="zh-TW" dirty="0" smtClean="0"/>
              <a:t>CXR taken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IMG_788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9" y="237376"/>
            <a:ext cx="7851716" cy="5888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altLang="zh-TW" dirty="0" smtClean="0"/>
              <a:t>Describe the </a:t>
            </a:r>
            <a:r>
              <a:rPr lang="en-US" altLang="zh-TW" dirty="0" err="1" smtClean="0"/>
              <a:t>Xray</a:t>
            </a:r>
            <a:r>
              <a:rPr lang="en-US" altLang="zh-TW" dirty="0" smtClean="0"/>
              <a:t> findings.</a:t>
            </a:r>
          </a:p>
          <a:p>
            <a:pPr marL="514350" indent="-514350">
              <a:buAutoNum type="arabicPeriod"/>
            </a:pPr>
            <a:r>
              <a:rPr lang="en-US" altLang="zh-TW" dirty="0" smtClean="0"/>
              <a:t>What is </a:t>
            </a:r>
            <a:r>
              <a:rPr lang="en-US" altLang="zh-TW" dirty="0" smtClean="0"/>
              <a:t>your diagnosis?</a:t>
            </a:r>
          </a:p>
          <a:p>
            <a:pPr marL="514350" indent="-514350">
              <a:buAutoNum type="arabicPeriod"/>
            </a:pPr>
            <a:r>
              <a:rPr lang="en-US" altLang="zh-TW" dirty="0" smtClean="0"/>
              <a:t>Give 2 physical signs for the above condition.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What </a:t>
            </a:r>
            <a:r>
              <a:rPr lang="en-US" altLang="zh-TW" dirty="0" smtClean="0"/>
              <a:t>are the causes of the above condition.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Suggest </a:t>
            </a:r>
            <a:r>
              <a:rPr lang="en-US" altLang="zh-TW" dirty="0" smtClean="0"/>
              <a:t>2 complications of the above condition.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en-US" altLang="zh-TW" dirty="0" smtClean="0"/>
              <a:t>1. Describe </a:t>
            </a:r>
            <a:r>
              <a:rPr lang="en-US" altLang="zh-TW" dirty="0" smtClean="0"/>
              <a:t>the </a:t>
            </a:r>
            <a:r>
              <a:rPr lang="en-US" altLang="zh-TW" dirty="0" err="1" smtClean="0"/>
              <a:t>Xray</a:t>
            </a:r>
            <a:r>
              <a:rPr lang="en-US" altLang="zh-TW" dirty="0" smtClean="0"/>
              <a:t> findings.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altLang="zh-TW" dirty="0" smtClean="0"/>
              <a:t>There </a:t>
            </a:r>
            <a:r>
              <a:rPr lang="en-US" altLang="zh-TW" dirty="0" smtClean="0"/>
              <a:t>is gas seen over bilateral cervical and also </a:t>
            </a:r>
            <a:r>
              <a:rPr lang="en-US" altLang="zh-TW" dirty="0" err="1" smtClean="0"/>
              <a:t>mediastinum</a:t>
            </a:r>
            <a:r>
              <a:rPr lang="en-US" altLang="zh-TW" dirty="0" smtClean="0"/>
              <a:t> region. There is no </a:t>
            </a:r>
            <a:r>
              <a:rPr lang="en-US" altLang="zh-TW" dirty="0" err="1" smtClean="0"/>
              <a:t>pneumothorax</a:t>
            </a:r>
            <a:r>
              <a:rPr lang="en-US" altLang="zh-TW" dirty="0" smtClean="0"/>
              <a:t> seen.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 What </a:t>
            </a:r>
            <a:r>
              <a:rPr lang="en-US" altLang="zh-TW" dirty="0" smtClean="0"/>
              <a:t>is your diagnosis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err="1" smtClean="0"/>
              <a:t>Pneumomediastinum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Describe </a:t>
            </a:r>
            <a:r>
              <a:rPr lang="en-US" altLang="zh-TW" dirty="0" smtClean="0"/>
              <a:t>the </a:t>
            </a:r>
            <a:r>
              <a:rPr lang="en-US" altLang="zh-TW" dirty="0" err="1" smtClean="0"/>
              <a:t>Xray</a:t>
            </a:r>
            <a:r>
              <a:rPr lang="en-US" altLang="zh-TW" dirty="0" smtClean="0"/>
              <a:t> findings.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What </a:t>
            </a:r>
            <a:r>
              <a:rPr lang="en-US" altLang="zh-TW" dirty="0" smtClean="0"/>
              <a:t>would you like to examine the patient apart from the shoulder after reading the </a:t>
            </a:r>
            <a:r>
              <a:rPr lang="en-US" altLang="zh-TW" dirty="0" err="1" smtClean="0"/>
              <a:t>XRay</a:t>
            </a:r>
            <a:r>
              <a:rPr lang="en-US" altLang="zh-TW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What </a:t>
            </a:r>
            <a:r>
              <a:rPr lang="en-US" altLang="zh-TW" dirty="0" smtClean="0"/>
              <a:t>investigation will you order?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Suggest </a:t>
            </a:r>
            <a:r>
              <a:rPr lang="en-US" altLang="zh-TW" dirty="0" smtClean="0"/>
              <a:t>3 differential diagnosis.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Suggest </a:t>
            </a:r>
            <a:r>
              <a:rPr lang="en-US" altLang="zh-TW" dirty="0" smtClean="0"/>
              <a:t>ED managements.</a:t>
            </a:r>
          </a:p>
          <a:p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 Give </a:t>
            </a:r>
            <a:r>
              <a:rPr lang="en-US" altLang="zh-TW" dirty="0" smtClean="0"/>
              <a:t>2 physical signs for the above condition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surgical emphysema, </a:t>
            </a:r>
            <a:r>
              <a:rPr lang="en-US" altLang="zh-TW" dirty="0" err="1" smtClean="0"/>
              <a:t>Hamman</a:t>
            </a:r>
            <a:r>
              <a:rPr lang="en-US" altLang="zh-TW" dirty="0" smtClean="0"/>
              <a:t> sign (</a:t>
            </a:r>
            <a:r>
              <a:rPr lang="en-US" altLang="zh-TW" dirty="0" err="1" smtClean="0"/>
              <a:t>precordial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crepitations</a:t>
            </a:r>
            <a:r>
              <a:rPr lang="en-US" altLang="zh-TW" dirty="0" smtClean="0"/>
              <a:t> and diminution of HS), associated sign of </a:t>
            </a:r>
            <a:r>
              <a:rPr lang="en-US" altLang="zh-TW" dirty="0" err="1" smtClean="0"/>
              <a:t>pneumothorax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4. What </a:t>
            </a:r>
            <a:r>
              <a:rPr lang="en-US" altLang="zh-TW" dirty="0" smtClean="0"/>
              <a:t>are the causes of the above condition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Spontaneous, elevated pulmonary pressures (forceful coughing, crying, vomiting, </a:t>
            </a:r>
            <a:r>
              <a:rPr lang="en-US" altLang="zh-TW" dirty="0" err="1" smtClean="0"/>
              <a:t>Valsalva</a:t>
            </a:r>
            <a:r>
              <a:rPr lang="en-US" altLang="zh-TW" dirty="0" smtClean="0"/>
              <a:t> maneuver), Respiratory illness (COAD, asthma), organ injury (</a:t>
            </a:r>
            <a:r>
              <a:rPr lang="en-US" altLang="zh-TW" dirty="0" err="1" smtClean="0"/>
              <a:t>tracheobronchial</a:t>
            </a:r>
            <a:r>
              <a:rPr lang="en-US" altLang="zh-TW" dirty="0" smtClean="0"/>
              <a:t> rupture, esophageal injury, perforation of hollow abdominal </a:t>
            </a:r>
            <a:r>
              <a:rPr lang="en-US" altLang="zh-TW" dirty="0" err="1" smtClean="0"/>
              <a:t>viscus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en-US" altLang="zh-TW" dirty="0" smtClean="0"/>
              <a:t>5. Suggest </a:t>
            </a:r>
            <a:r>
              <a:rPr lang="en-US" altLang="zh-TW" dirty="0" smtClean="0"/>
              <a:t>2 complications of the above condition.</a:t>
            </a:r>
            <a:endParaRPr lang="en-US" altLang="zh-TW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err="1" smtClean="0"/>
              <a:t>Pneumothorax</a:t>
            </a:r>
            <a:r>
              <a:rPr lang="en-US" altLang="zh-TW" dirty="0" smtClean="0"/>
              <a:t>, tension </a:t>
            </a:r>
            <a:r>
              <a:rPr lang="en-US" altLang="zh-TW" dirty="0" err="1" smtClean="0"/>
              <a:t>pneumomediastinum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mediastinitis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The End </a:t>
            </a:r>
          </a:p>
          <a:p>
            <a:r>
              <a:rPr lang="en-US" altLang="zh-TW" dirty="0" smtClean="0"/>
              <a:t>Thank you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1. Describe the </a:t>
            </a:r>
            <a:r>
              <a:rPr lang="en-US" altLang="zh-TW" dirty="0" err="1" smtClean="0"/>
              <a:t>Xray</a:t>
            </a:r>
            <a:r>
              <a:rPr lang="en-US" altLang="zh-TW" dirty="0" smtClean="0"/>
              <a:t> findings.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altLang="zh-TW" sz="2800" dirty="0" smtClean="0"/>
              <a:t>There is no fracture/ bony lesion seen in the shoulder region, but free gas is seen under the right hemi-diaphragm</a:t>
            </a:r>
            <a:r>
              <a:rPr lang="en-US" altLang="zh-TW" sz="2800" dirty="0" smtClean="0"/>
              <a:t>.</a:t>
            </a:r>
            <a:endParaRPr lang="en-US" altLang="zh-TW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/>
              <a:t>2. What </a:t>
            </a:r>
            <a:r>
              <a:rPr lang="en-US" altLang="zh-TW" sz="2000" dirty="0" smtClean="0"/>
              <a:t>would you like to examine the patient apart from the shoulder after reading the </a:t>
            </a:r>
            <a:r>
              <a:rPr lang="en-US" altLang="zh-TW" sz="2000" dirty="0" err="1" smtClean="0"/>
              <a:t>XRay</a:t>
            </a:r>
            <a:r>
              <a:rPr lang="en-US" altLang="zh-TW" sz="2000" dirty="0" smtClean="0"/>
              <a:t>?</a:t>
            </a:r>
            <a:endParaRPr lang="zh-TW" altLang="en-US" sz="2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 Examine </a:t>
            </a:r>
            <a:r>
              <a:rPr lang="en-US" altLang="zh-TW" dirty="0" smtClean="0"/>
              <a:t>for any abdominal signs.</a:t>
            </a: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 What </a:t>
            </a:r>
            <a:r>
              <a:rPr lang="en-US" altLang="zh-TW" dirty="0" smtClean="0"/>
              <a:t>investigation will you order?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CXR </a:t>
            </a:r>
            <a:r>
              <a:rPr lang="en-US" altLang="zh-TW" dirty="0" err="1" smtClean="0"/>
              <a:t>ecect</a:t>
            </a:r>
            <a:r>
              <a:rPr lang="en-US" altLang="zh-TW" dirty="0" smtClean="0"/>
              <a:t> film</a:t>
            </a:r>
            <a:endParaRPr lang="zh-TW" altLang="en-US" dirty="0"/>
          </a:p>
        </p:txBody>
      </p:sp>
      <p:pic>
        <p:nvPicPr>
          <p:cNvPr id="5" name="內容版面配置區 4" descr="IMG_7830(1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33950" y="2327672"/>
            <a:ext cx="3749675" cy="28122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4. Suggest </a:t>
            </a:r>
            <a:r>
              <a:rPr lang="en-US" altLang="zh-TW" dirty="0" smtClean="0"/>
              <a:t>3 differential diagnosis.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 </a:t>
            </a:r>
            <a:r>
              <a:rPr lang="en-US" altLang="zh-TW" dirty="0" smtClean="0"/>
              <a:t> </a:t>
            </a:r>
            <a:r>
              <a:rPr lang="en-US" altLang="zh-TW" dirty="0" smtClean="0"/>
              <a:t> </a:t>
            </a:r>
            <a:r>
              <a:rPr lang="en-US" altLang="zh-TW" dirty="0" smtClean="0"/>
              <a:t>This is likely to be the radiated shoulder pain. DDX: perforation of GU/ DU/ intestine, traumatic injury in the abdomen, post laparoscopic </a:t>
            </a:r>
            <a:r>
              <a:rPr lang="en-US" altLang="zh-TW" dirty="0" smtClean="0"/>
              <a:t>surgery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 Suggest </a:t>
            </a:r>
            <a:r>
              <a:rPr lang="en-US" altLang="zh-TW" dirty="0" smtClean="0"/>
              <a:t>ED managements.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Keep NPO</a:t>
            </a:r>
          </a:p>
          <a:p>
            <a:r>
              <a:rPr lang="en-US" altLang="zh-TW" dirty="0" smtClean="0"/>
              <a:t>monitor vitals</a:t>
            </a:r>
          </a:p>
          <a:p>
            <a:r>
              <a:rPr lang="en-US" altLang="zh-TW" dirty="0" smtClean="0"/>
              <a:t>set </a:t>
            </a:r>
            <a:r>
              <a:rPr lang="en-US" altLang="zh-TW" dirty="0" smtClean="0"/>
              <a:t>up 2 large IV </a:t>
            </a:r>
            <a:r>
              <a:rPr lang="en-US" altLang="zh-TW" dirty="0" smtClean="0"/>
              <a:t>drip, resuscitate </a:t>
            </a:r>
            <a:r>
              <a:rPr lang="en-US" altLang="zh-TW" dirty="0" smtClean="0"/>
              <a:t>as </a:t>
            </a:r>
            <a:r>
              <a:rPr lang="en-US" altLang="zh-TW" dirty="0" smtClean="0"/>
              <a:t>necessary</a:t>
            </a:r>
          </a:p>
          <a:p>
            <a:r>
              <a:rPr lang="en-US" altLang="zh-TW" dirty="0" smtClean="0"/>
              <a:t>pain relief</a:t>
            </a:r>
          </a:p>
          <a:p>
            <a:r>
              <a:rPr lang="en-US" altLang="zh-TW" dirty="0" smtClean="0"/>
              <a:t>blood </a:t>
            </a:r>
            <a:r>
              <a:rPr lang="en-US" altLang="zh-TW" dirty="0" smtClean="0"/>
              <a:t>(CBC, L/RFT, clotting, </a:t>
            </a:r>
            <a:r>
              <a:rPr lang="en-US" altLang="zh-TW" dirty="0" smtClean="0"/>
              <a:t>X-match)</a:t>
            </a:r>
          </a:p>
          <a:p>
            <a:r>
              <a:rPr lang="en-US" altLang="zh-TW" dirty="0" smtClean="0"/>
              <a:t>consult </a:t>
            </a:r>
            <a:r>
              <a:rPr lang="en-US" altLang="zh-TW" dirty="0" smtClean="0"/>
              <a:t>surgery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553</TotalTime>
  <Words>1101</Words>
  <Application>Microsoft Office PowerPoint</Application>
  <PresentationFormat>如螢幕大小 (4:3)</PresentationFormat>
  <Paragraphs>126</Paragraphs>
  <Slides>43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44" baseType="lpstr">
      <vt:lpstr>公正</vt:lpstr>
      <vt:lpstr>JCM OSCE</vt:lpstr>
      <vt:lpstr>Case 1</vt:lpstr>
      <vt:lpstr>投影片 3</vt:lpstr>
      <vt:lpstr>投影片 4</vt:lpstr>
      <vt:lpstr>1. Describe the Xray findings.</vt:lpstr>
      <vt:lpstr>2. What would you like to examine the patient apart from the shoulder after reading the XRay?</vt:lpstr>
      <vt:lpstr>3. What investigation will you order?</vt:lpstr>
      <vt:lpstr>4. Suggest 3 differential diagnosis.</vt:lpstr>
      <vt:lpstr>5. Suggest ED managements.</vt:lpstr>
      <vt:lpstr>Case 2</vt:lpstr>
      <vt:lpstr>投影片 11</vt:lpstr>
      <vt:lpstr>投影片 12</vt:lpstr>
      <vt:lpstr>1. Describe the Xray findings.</vt:lpstr>
      <vt:lpstr>2. What is your diagnosis?</vt:lpstr>
      <vt:lpstr>3. What investigation you suggest?</vt:lpstr>
      <vt:lpstr>4. What is the typical mechanism of injury.</vt:lpstr>
      <vt:lpstr>5. What clinical features of the hip do you expect.</vt:lpstr>
      <vt:lpstr>6. Give 2 complications of the above condition.</vt:lpstr>
      <vt:lpstr>Case 3</vt:lpstr>
      <vt:lpstr>投影片 20</vt:lpstr>
      <vt:lpstr>投影片 21</vt:lpstr>
      <vt:lpstr>1. What is the abnormality.</vt:lpstr>
      <vt:lpstr>2. Suggest 3 investigations.</vt:lpstr>
      <vt:lpstr>3. The above patient suddenly develop left side weakness, what do you suspect?</vt:lpstr>
      <vt:lpstr>4. What investigation will you do? </vt:lpstr>
      <vt:lpstr>Case 4</vt:lpstr>
      <vt:lpstr>投影片 27</vt:lpstr>
      <vt:lpstr>投影片 28</vt:lpstr>
      <vt:lpstr>1. Describe the Xray findings.</vt:lpstr>
      <vt:lpstr>2. What is your diagnosis.</vt:lpstr>
      <vt:lpstr>3. Give 3 symptoms and 3 physical signs you will look for.</vt:lpstr>
      <vt:lpstr>4. What are the most common involved organisms.</vt:lpstr>
      <vt:lpstr>5. Suggest 2 complications of the above condition.</vt:lpstr>
      <vt:lpstr>6. Suggest 3 ED managements.</vt:lpstr>
      <vt:lpstr>Case 5</vt:lpstr>
      <vt:lpstr>投影片 36</vt:lpstr>
      <vt:lpstr>投影片 37</vt:lpstr>
      <vt:lpstr>1. Describe the Xray findings.</vt:lpstr>
      <vt:lpstr>2. What is your diagnosis?</vt:lpstr>
      <vt:lpstr>3. Give 2 physical signs for the above condition.</vt:lpstr>
      <vt:lpstr>4. What are the causes of the above condition.</vt:lpstr>
      <vt:lpstr>5. Suggest 2 complications of the above condition.</vt:lpstr>
      <vt:lpstr>投影片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JCM OSCE</dc:title>
  <dc:creator>User</dc:creator>
  <cp:lastModifiedBy>User</cp:lastModifiedBy>
  <cp:revision>69</cp:revision>
  <dcterms:created xsi:type="dcterms:W3CDTF">2014-07-04T06:35:27Z</dcterms:created>
  <dcterms:modified xsi:type="dcterms:W3CDTF">2014-08-04T03:45:40Z</dcterms:modified>
</cp:coreProperties>
</file>