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84" r:id="rId6"/>
    <p:sldId id="292" r:id="rId7"/>
    <p:sldId id="259" r:id="rId8"/>
    <p:sldId id="260" r:id="rId9"/>
    <p:sldId id="285" r:id="rId10"/>
    <p:sldId id="261" r:id="rId11"/>
    <p:sldId id="286" r:id="rId12"/>
    <p:sldId id="262" r:id="rId13"/>
    <p:sldId id="263" r:id="rId14"/>
    <p:sldId id="264" r:id="rId15"/>
    <p:sldId id="287" r:id="rId16"/>
    <p:sldId id="293" r:id="rId17"/>
    <p:sldId id="294" r:id="rId18"/>
    <p:sldId id="265" r:id="rId19"/>
    <p:sldId id="267" r:id="rId20"/>
    <p:sldId id="268" r:id="rId21"/>
    <p:sldId id="269" r:id="rId22"/>
    <p:sldId id="270" r:id="rId23"/>
    <p:sldId id="271" r:id="rId24"/>
    <p:sldId id="288" r:id="rId25"/>
    <p:sldId id="272" r:id="rId26"/>
    <p:sldId id="273" r:id="rId27"/>
    <p:sldId id="274" r:id="rId28"/>
    <p:sldId id="275" r:id="rId29"/>
    <p:sldId id="289" r:id="rId30"/>
    <p:sldId id="291" r:id="rId31"/>
    <p:sldId id="295" r:id="rId32"/>
    <p:sldId id="290" r:id="rId33"/>
    <p:sldId id="276" r:id="rId34"/>
    <p:sldId id="277" r:id="rId35"/>
    <p:sldId id="278" r:id="rId36"/>
    <p:sldId id="279" r:id="rId37"/>
    <p:sldId id="280" r:id="rId38"/>
    <p:sldId id="281" r:id="rId39"/>
    <p:sldId id="282" r:id="rId40"/>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9" autoAdjust="0"/>
    <p:restoredTop sz="94660"/>
  </p:normalViewPr>
  <p:slideViewPr>
    <p:cSldViewPr>
      <p:cViewPr varScale="1">
        <p:scale>
          <a:sx n="101" d="100"/>
          <a:sy n="101" d="100"/>
        </p:scale>
        <p:origin x="-16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23990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333242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295407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277161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63129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12902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5821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166250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121588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385835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A0172CD-4273-4240-AAC3-73ACF3506016}" type="datetimeFigureOut">
              <a:rPr lang="zh-HK" altLang="en-US" smtClean="0"/>
              <a:t>5/5/2015</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134524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172CD-4273-4240-AAC3-73ACF3506016}" type="datetimeFigureOut">
              <a:rPr lang="zh-HK" altLang="en-US" smtClean="0"/>
              <a:t>5/5/2015</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D8577-687E-4048-B279-518B057A6289}" type="slidenum">
              <a:rPr lang="zh-HK" altLang="en-US" smtClean="0"/>
              <a:t>‹#›</a:t>
            </a:fld>
            <a:endParaRPr lang="zh-HK" altLang="en-US"/>
          </a:p>
        </p:txBody>
      </p:sp>
    </p:spTree>
    <p:extLst>
      <p:ext uri="{BB962C8B-B14F-4D97-AF65-F5344CB8AC3E}">
        <p14:creationId xmlns:p14="http://schemas.microsoft.com/office/powerpoint/2010/main" val="181110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smtClean="0"/>
              <a:t>JCM OSCE</a:t>
            </a:r>
            <a:br>
              <a:rPr lang="en-US" altLang="zh-HK" dirty="0" smtClean="0"/>
            </a:br>
            <a:r>
              <a:rPr lang="en-US" altLang="zh-HK" dirty="0" smtClean="0"/>
              <a:t>Questions and Answers</a:t>
            </a:r>
            <a:endParaRPr lang="zh-HK" altLang="en-US" dirty="0"/>
          </a:p>
        </p:txBody>
      </p:sp>
      <p:sp>
        <p:nvSpPr>
          <p:cNvPr id="3" name="副標題 2"/>
          <p:cNvSpPr>
            <a:spLocks noGrp="1"/>
          </p:cNvSpPr>
          <p:nvPr>
            <p:ph type="subTitle" idx="1"/>
          </p:nvPr>
        </p:nvSpPr>
        <p:spPr/>
        <p:txBody>
          <a:bodyPr/>
          <a:lstStyle/>
          <a:p>
            <a:r>
              <a:rPr lang="en-US" altLang="zh-HK" dirty="0" smtClean="0"/>
              <a:t>6</a:t>
            </a:r>
            <a:r>
              <a:rPr lang="en-US" altLang="zh-HK" baseline="30000" dirty="0" smtClean="0"/>
              <a:t>th</a:t>
            </a:r>
            <a:r>
              <a:rPr lang="en-US" altLang="zh-HK" dirty="0" smtClean="0"/>
              <a:t> May 2015</a:t>
            </a:r>
          </a:p>
          <a:p>
            <a:r>
              <a:rPr lang="en-US" altLang="zh-HK" dirty="0" smtClean="0"/>
              <a:t>Queen Mary Hospital</a:t>
            </a:r>
            <a:endParaRPr lang="zh-HK" altLang="en-US" dirty="0"/>
          </a:p>
        </p:txBody>
      </p:sp>
    </p:spTree>
    <p:extLst>
      <p:ext uri="{BB962C8B-B14F-4D97-AF65-F5344CB8AC3E}">
        <p14:creationId xmlns:p14="http://schemas.microsoft.com/office/powerpoint/2010/main" val="1862966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1d (Distinction Q.)</a:t>
            </a:r>
            <a:endParaRPr lang="zh-HK" altLang="en-US" dirty="0"/>
          </a:p>
        </p:txBody>
      </p:sp>
      <p:sp>
        <p:nvSpPr>
          <p:cNvPr id="3" name="內容版面配置區 2"/>
          <p:cNvSpPr>
            <a:spLocks noGrp="1"/>
          </p:cNvSpPr>
          <p:nvPr>
            <p:ph idx="1"/>
          </p:nvPr>
        </p:nvSpPr>
        <p:spPr/>
        <p:txBody>
          <a:bodyPr/>
          <a:lstStyle/>
          <a:p>
            <a:pPr lvl="0"/>
            <a:r>
              <a:rPr lang="en-US" altLang="zh-HK" dirty="0"/>
              <a:t>This is the mushroom eaten by this family (Picture 3). Do you know its name</a:t>
            </a:r>
            <a:r>
              <a:rPr lang="en-US" altLang="zh-HK" dirty="0" smtClean="0"/>
              <a:t>?</a:t>
            </a:r>
            <a:endParaRPr lang="zh-HK" altLang="en-US" dirty="0"/>
          </a:p>
        </p:txBody>
      </p:sp>
      <p:pic>
        <p:nvPicPr>
          <p:cNvPr id="2050" name="Picture 2"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16485"/>
            <a:ext cx="52673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166951" y="6090779"/>
            <a:ext cx="1660455" cy="584775"/>
          </a:xfrm>
          <a:prstGeom prst="rect">
            <a:avLst/>
          </a:prstGeom>
        </p:spPr>
        <p:txBody>
          <a:bodyPr wrap="none">
            <a:spAutoFit/>
          </a:bodyPr>
          <a:lstStyle/>
          <a:p>
            <a:r>
              <a:rPr lang="en-US" altLang="zh-HK" sz="3200" dirty="0"/>
              <a:t>Picture 3</a:t>
            </a:r>
            <a:endParaRPr lang="zh-TW" altLang="zh-HK" sz="3200" dirty="0"/>
          </a:p>
        </p:txBody>
      </p:sp>
    </p:spTree>
    <p:extLst>
      <p:ext uri="{BB962C8B-B14F-4D97-AF65-F5344CB8AC3E}">
        <p14:creationId xmlns:p14="http://schemas.microsoft.com/office/powerpoint/2010/main" val="3286313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FF0000"/>
                </a:solidFill>
              </a:rPr>
              <a:t>Answer 1d</a:t>
            </a:r>
            <a:endParaRPr lang="zh-HK" altLang="en-US" dirty="0">
              <a:solidFill>
                <a:srgbClr val="FF0000"/>
              </a:solidFill>
            </a:endParaRPr>
          </a:p>
        </p:txBody>
      </p:sp>
      <p:sp>
        <p:nvSpPr>
          <p:cNvPr id="3" name="內容版面配置區 2"/>
          <p:cNvSpPr>
            <a:spLocks noGrp="1"/>
          </p:cNvSpPr>
          <p:nvPr>
            <p:ph idx="1"/>
          </p:nvPr>
        </p:nvSpPr>
        <p:spPr/>
        <p:txBody>
          <a:bodyPr/>
          <a:lstStyle/>
          <a:p>
            <a:pPr lvl="0"/>
            <a:r>
              <a:rPr lang="en-US" altLang="zh-HK" i="1" dirty="0" err="1" smtClean="0">
                <a:solidFill>
                  <a:srgbClr val="FF0000"/>
                </a:solidFill>
              </a:rPr>
              <a:t>Macrolepiota</a:t>
            </a:r>
            <a:endParaRPr lang="en-US" altLang="zh-HK" i="1" dirty="0" smtClean="0">
              <a:solidFill>
                <a:srgbClr val="FF0000"/>
              </a:solidFill>
            </a:endParaRPr>
          </a:p>
          <a:p>
            <a:pPr lvl="0"/>
            <a:endParaRPr lang="en-US" altLang="zh-HK" dirty="0">
              <a:solidFill>
                <a:srgbClr val="FF0000"/>
              </a:solidFill>
            </a:endParaRPr>
          </a:p>
          <a:p>
            <a:pPr lvl="0"/>
            <a:r>
              <a:rPr lang="en-US" altLang="zh-HK" dirty="0" smtClean="0">
                <a:solidFill>
                  <a:srgbClr val="FF0000"/>
                </a:solidFill>
              </a:rPr>
              <a:t>It </a:t>
            </a:r>
            <a:r>
              <a:rPr lang="en-US" altLang="zh-HK" dirty="0">
                <a:solidFill>
                  <a:srgbClr val="FF0000"/>
                </a:solidFill>
              </a:rPr>
              <a:t>causes self-limiting GI symptoms.  </a:t>
            </a:r>
            <a:endParaRPr lang="zh-TW" altLang="zh-HK" dirty="0">
              <a:solidFill>
                <a:srgbClr val="FF0000"/>
              </a:solidFill>
            </a:endParaRPr>
          </a:p>
          <a:p>
            <a:endParaRPr lang="zh-HK" altLang="en-US" dirty="0">
              <a:solidFill>
                <a:srgbClr val="FF0000"/>
              </a:solidFill>
            </a:endParaRPr>
          </a:p>
        </p:txBody>
      </p:sp>
    </p:spTree>
    <p:extLst>
      <p:ext uri="{BB962C8B-B14F-4D97-AF65-F5344CB8AC3E}">
        <p14:creationId xmlns:p14="http://schemas.microsoft.com/office/powerpoint/2010/main" val="256778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2</a:t>
            </a:r>
            <a:endParaRPr lang="zh-HK" altLang="en-US" dirty="0"/>
          </a:p>
        </p:txBody>
      </p:sp>
      <p:sp>
        <p:nvSpPr>
          <p:cNvPr id="3" name="內容版面配置區 2"/>
          <p:cNvSpPr>
            <a:spLocks noGrp="1"/>
          </p:cNvSpPr>
          <p:nvPr>
            <p:ph idx="1"/>
          </p:nvPr>
        </p:nvSpPr>
        <p:spPr/>
        <p:txBody>
          <a:bodyPr/>
          <a:lstStyle/>
          <a:p>
            <a:r>
              <a:rPr lang="en-US" altLang="zh-HK" dirty="0"/>
              <a:t>A 37-year-old man attended A&amp;E because of pain over his right wrist for one week after a fall from ladder</a:t>
            </a:r>
            <a:r>
              <a:rPr lang="en-US" altLang="zh-HK" dirty="0" smtClean="0"/>
              <a:t>.</a:t>
            </a:r>
          </a:p>
          <a:p>
            <a:endParaRPr lang="zh-TW" altLang="zh-HK" dirty="0"/>
          </a:p>
          <a:p>
            <a:pPr marL="0" lvl="0" indent="0">
              <a:buNone/>
            </a:pPr>
            <a:r>
              <a:rPr lang="en-US" altLang="zh-HK" dirty="0" smtClean="0"/>
              <a:t>(a) What </a:t>
            </a:r>
            <a:r>
              <a:rPr lang="en-US" altLang="zh-HK" dirty="0"/>
              <a:t>are the X-rays abnormalities?</a:t>
            </a:r>
            <a:endParaRPr lang="zh-TW" altLang="zh-HK" dirty="0"/>
          </a:p>
          <a:p>
            <a:endParaRPr lang="zh-HK" altLang="en-US" dirty="0"/>
          </a:p>
        </p:txBody>
      </p:sp>
    </p:spTree>
    <p:extLst>
      <p:ext uri="{BB962C8B-B14F-4D97-AF65-F5344CB8AC3E}">
        <p14:creationId xmlns:p14="http://schemas.microsoft.com/office/powerpoint/2010/main" val="1231827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Dscn0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5" y="24318"/>
            <a:ext cx="9122289" cy="684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31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Dscn0850"/>
          <p:cNvPicPr>
            <a:picLocks noChangeAspect="1" noChangeArrowheads="1"/>
          </p:cNvPicPr>
          <p:nvPr/>
        </p:nvPicPr>
        <p:blipFill rotWithShape="1">
          <a:blip r:embed="rId2">
            <a:extLst>
              <a:ext uri="{28A0092B-C50C-407E-A947-70E740481C1C}">
                <a14:useLocalDpi xmlns:a14="http://schemas.microsoft.com/office/drawing/2010/main" val="0"/>
              </a:ext>
            </a:extLst>
          </a:blip>
          <a:srcRect t="15747" b="18597"/>
          <a:stretch/>
        </p:blipFill>
        <p:spPr bwMode="auto">
          <a:xfrm>
            <a:off x="996956" y="0"/>
            <a:ext cx="695942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scn0849"/>
          <p:cNvPicPr>
            <a:picLocks noChangeAspect="1" noChangeArrowheads="1"/>
          </p:cNvPicPr>
          <p:nvPr/>
        </p:nvPicPr>
        <p:blipFill rotWithShape="1">
          <a:blip r:embed="rId3">
            <a:extLst>
              <a:ext uri="{28A0092B-C50C-407E-A947-70E740481C1C}">
                <a14:useLocalDpi xmlns:a14="http://schemas.microsoft.com/office/drawing/2010/main" val="0"/>
              </a:ext>
            </a:extLst>
          </a:blip>
          <a:srcRect t="15635" b="16329"/>
          <a:stretch/>
        </p:blipFill>
        <p:spPr bwMode="auto">
          <a:xfrm>
            <a:off x="996956" y="3309440"/>
            <a:ext cx="6959420" cy="355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597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FF0000"/>
                </a:solidFill>
              </a:rPr>
              <a:t>Answer 2a</a:t>
            </a:r>
            <a:endParaRPr lang="zh-HK" altLang="en-US" dirty="0">
              <a:solidFill>
                <a:srgbClr val="FF0000"/>
              </a:solidFill>
            </a:endParaRPr>
          </a:p>
        </p:txBody>
      </p:sp>
      <p:sp>
        <p:nvSpPr>
          <p:cNvPr id="3" name="內容版面配置區 2"/>
          <p:cNvSpPr>
            <a:spLocks noGrp="1"/>
          </p:cNvSpPr>
          <p:nvPr>
            <p:ph idx="1"/>
          </p:nvPr>
        </p:nvSpPr>
        <p:spPr>
          <a:xfrm>
            <a:off x="457200" y="1600200"/>
            <a:ext cx="5626968" cy="4525963"/>
          </a:xfrm>
        </p:spPr>
        <p:txBody>
          <a:bodyPr>
            <a:normAutofit lnSpcReduction="10000"/>
          </a:bodyPr>
          <a:lstStyle/>
          <a:p>
            <a:r>
              <a:rPr lang="en-US" altLang="zh-HK" dirty="0" err="1" smtClean="0">
                <a:solidFill>
                  <a:srgbClr val="FF0000"/>
                </a:solidFill>
              </a:rPr>
              <a:t>Transcaphoid</a:t>
            </a:r>
            <a:r>
              <a:rPr lang="en-US" altLang="zh-HK" dirty="0" smtClean="0">
                <a:solidFill>
                  <a:srgbClr val="FF0000"/>
                </a:solidFill>
              </a:rPr>
              <a:t> </a:t>
            </a:r>
            <a:r>
              <a:rPr lang="en-US" altLang="zh-HK" dirty="0" err="1" smtClean="0">
                <a:solidFill>
                  <a:srgbClr val="FF0000"/>
                </a:solidFill>
              </a:rPr>
              <a:t>perilunate</a:t>
            </a:r>
            <a:r>
              <a:rPr lang="en-US" altLang="zh-HK" dirty="0" smtClean="0">
                <a:solidFill>
                  <a:srgbClr val="FF0000"/>
                </a:solidFill>
              </a:rPr>
              <a:t> dislocation</a:t>
            </a:r>
          </a:p>
          <a:p>
            <a:endParaRPr lang="en-US" altLang="zh-HK" dirty="0">
              <a:solidFill>
                <a:srgbClr val="FF0000"/>
              </a:solidFill>
            </a:endParaRPr>
          </a:p>
          <a:p>
            <a:r>
              <a:rPr lang="en-US" altLang="zh-HK" dirty="0" smtClean="0">
                <a:solidFill>
                  <a:srgbClr val="FF0000"/>
                </a:solidFill>
              </a:rPr>
              <a:t>Common in young adults</a:t>
            </a:r>
          </a:p>
          <a:p>
            <a:r>
              <a:rPr lang="en-US" altLang="zh-HK" dirty="0" smtClean="0">
                <a:solidFill>
                  <a:srgbClr val="FF0000"/>
                </a:solidFill>
              </a:rPr>
              <a:t>Fall on </a:t>
            </a:r>
            <a:r>
              <a:rPr lang="en-US" altLang="zh-HK" dirty="0" err="1" smtClean="0">
                <a:solidFill>
                  <a:srgbClr val="FF0000"/>
                </a:solidFill>
              </a:rPr>
              <a:t>oustretched</a:t>
            </a:r>
            <a:r>
              <a:rPr lang="en-US" altLang="zh-HK" dirty="0" smtClean="0">
                <a:solidFill>
                  <a:srgbClr val="FF0000"/>
                </a:solidFill>
              </a:rPr>
              <a:t> hand</a:t>
            </a:r>
          </a:p>
          <a:p>
            <a:r>
              <a:rPr lang="en-US" altLang="zh-HK" dirty="0" smtClean="0">
                <a:solidFill>
                  <a:srgbClr val="FF0000"/>
                </a:solidFill>
              </a:rPr>
              <a:t>Mechanism – bending with dorsal compression and tension on palmar surface owing to forced dorsiflexion</a:t>
            </a:r>
            <a:endParaRPr lang="zh-HK" altLang="en-US" dirty="0">
              <a:solidFill>
                <a:srgbClr val="FF0000"/>
              </a:solidFill>
            </a:endParaRPr>
          </a:p>
        </p:txBody>
      </p:sp>
      <p:pic>
        <p:nvPicPr>
          <p:cNvPr id="1026" name="Picture 2" descr="http://image.slidesharecdn.com/scaphoidutsav-130717110049-phpapp02/95/scaphoid-fracturesutsav-8-638.jpg?cb=1374059530"/>
          <p:cNvPicPr>
            <a:picLocks noChangeAspect="1" noChangeArrowheads="1"/>
          </p:cNvPicPr>
          <p:nvPr/>
        </p:nvPicPr>
        <p:blipFill rotWithShape="1">
          <a:blip r:embed="rId2">
            <a:extLst>
              <a:ext uri="{28A0092B-C50C-407E-A947-70E740481C1C}">
                <a14:useLocalDpi xmlns:a14="http://schemas.microsoft.com/office/drawing/2010/main" val="0"/>
              </a:ext>
            </a:extLst>
          </a:blip>
          <a:srcRect l="60975" t="3276" b="2301"/>
          <a:stretch/>
        </p:blipFill>
        <p:spPr bwMode="auto">
          <a:xfrm>
            <a:off x="5796136" y="1364999"/>
            <a:ext cx="2880320" cy="523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16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err="1" smtClean="0"/>
              <a:t>Perilunate</a:t>
            </a:r>
            <a:r>
              <a:rPr lang="en-US" altLang="zh-HK" dirty="0" smtClean="0"/>
              <a:t> Dislocation</a:t>
            </a:r>
            <a:endParaRPr lang="zh-HK" altLang="en-US" dirty="0"/>
          </a:p>
        </p:txBody>
      </p:sp>
      <p:sp>
        <p:nvSpPr>
          <p:cNvPr id="3" name="內容版面配置區 2"/>
          <p:cNvSpPr>
            <a:spLocks noGrp="1"/>
          </p:cNvSpPr>
          <p:nvPr>
            <p:ph idx="1"/>
          </p:nvPr>
        </p:nvSpPr>
        <p:spPr>
          <a:xfrm>
            <a:off x="457200" y="1600200"/>
            <a:ext cx="8229600" cy="2260847"/>
          </a:xfrm>
        </p:spPr>
        <p:txBody>
          <a:bodyPr>
            <a:noAutofit/>
          </a:bodyPr>
          <a:lstStyle/>
          <a:p>
            <a:r>
              <a:rPr lang="en-US" altLang="zh-HK" sz="2700" dirty="0" smtClean="0"/>
              <a:t>60% with scaphoid fracture</a:t>
            </a:r>
          </a:p>
          <a:p>
            <a:r>
              <a:rPr lang="en-US" altLang="zh-HK" sz="2700" dirty="0" err="1" smtClean="0"/>
              <a:t>Radiolunate</a:t>
            </a:r>
            <a:r>
              <a:rPr lang="en-US" altLang="zh-HK" sz="2700" dirty="0" smtClean="0"/>
              <a:t> </a:t>
            </a:r>
            <a:r>
              <a:rPr lang="en-US" altLang="zh-HK" sz="2700" dirty="0"/>
              <a:t>articulation is </a:t>
            </a:r>
            <a:r>
              <a:rPr lang="en-US" altLang="zh-HK" sz="2700" dirty="0" smtClean="0"/>
              <a:t>preserved</a:t>
            </a:r>
          </a:p>
          <a:p>
            <a:r>
              <a:rPr lang="en-US" altLang="zh-HK" sz="2700" dirty="0" err="1"/>
              <a:t>C</a:t>
            </a:r>
            <a:r>
              <a:rPr lang="en-US" altLang="zh-HK" sz="2700" dirty="0" err="1" smtClean="0"/>
              <a:t>apitate</a:t>
            </a:r>
            <a:r>
              <a:rPr lang="en-US" altLang="zh-HK" sz="2700" dirty="0" smtClean="0"/>
              <a:t> </a:t>
            </a:r>
            <a:r>
              <a:rPr lang="en-US" altLang="zh-HK" sz="2700" dirty="0"/>
              <a:t>dislocates almost always dorsal to the </a:t>
            </a:r>
            <a:r>
              <a:rPr lang="en-US" altLang="zh-HK" sz="2700" dirty="0" smtClean="0"/>
              <a:t>lunate</a:t>
            </a:r>
          </a:p>
          <a:p>
            <a:r>
              <a:rPr lang="en-US" altLang="zh-HK" sz="2700" dirty="0" err="1"/>
              <a:t>capitolunate</a:t>
            </a:r>
            <a:r>
              <a:rPr lang="en-US" altLang="zh-HK" sz="2700" dirty="0"/>
              <a:t> joint is disrupted, and the lunate projects through the space of Poirier </a:t>
            </a:r>
          </a:p>
        </p:txBody>
      </p:sp>
      <p:pic>
        <p:nvPicPr>
          <p:cNvPr id="1026" name="Picture 2" descr="http://www.pt.ntu.edu.tw/hmchai/Kines04/KINupper/Wrist.files/Wrist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948" y="3861048"/>
            <a:ext cx="3238500" cy="180975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67544" y="3933056"/>
            <a:ext cx="4898404" cy="2246769"/>
          </a:xfrm>
          <a:prstGeom prst="rect">
            <a:avLst/>
          </a:prstGeom>
        </p:spPr>
        <p:txBody>
          <a:bodyPr wrap="square">
            <a:spAutoFit/>
          </a:bodyPr>
          <a:lstStyle/>
          <a:p>
            <a:pPr marL="285750" indent="-285750">
              <a:buFont typeface="Arial" panose="020B0604020202020204" pitchFamily="34" charset="0"/>
              <a:buChar char="•"/>
            </a:pPr>
            <a:r>
              <a:rPr lang="en-US" altLang="zh-HK" sz="2700" dirty="0"/>
              <a:t>Proximal pole of scaphoid retains its articulation with the lunate, whereas the distal pole retains its relationship with the distal carpal row</a:t>
            </a:r>
            <a:endParaRPr lang="zh-HK" altLang="en-US" sz="2700" dirty="0"/>
          </a:p>
        </p:txBody>
      </p:sp>
      <p:sp>
        <p:nvSpPr>
          <p:cNvPr id="5" name="矩形 4"/>
          <p:cNvSpPr/>
          <p:nvPr/>
        </p:nvSpPr>
        <p:spPr>
          <a:xfrm>
            <a:off x="0" y="6608385"/>
            <a:ext cx="9144000" cy="276999"/>
          </a:xfrm>
          <a:prstGeom prst="rect">
            <a:avLst/>
          </a:prstGeom>
        </p:spPr>
        <p:txBody>
          <a:bodyPr wrap="square">
            <a:spAutoFit/>
          </a:bodyPr>
          <a:lstStyle/>
          <a:p>
            <a:r>
              <a:rPr lang="en-US" altLang="zh-HK" sz="1200" dirty="0" smtClean="0"/>
              <a:t>Image courtesy: http</a:t>
            </a:r>
            <a:r>
              <a:rPr lang="en-US" altLang="zh-HK" sz="1200" dirty="0"/>
              <a:t>://www.pt.ntu.edu.tw/hmchai/Kines04/KINupper/Wrist.htm</a:t>
            </a:r>
            <a:endParaRPr lang="zh-HK" altLang="en-US" sz="1200" dirty="0"/>
          </a:p>
        </p:txBody>
      </p:sp>
    </p:spTree>
    <p:extLst>
      <p:ext uri="{BB962C8B-B14F-4D97-AF65-F5344CB8AC3E}">
        <p14:creationId xmlns:p14="http://schemas.microsoft.com/office/powerpoint/2010/main" val="199171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Space </a:t>
            </a:r>
            <a:r>
              <a:rPr lang="en-US" altLang="zh-HK" dirty="0"/>
              <a:t>of Poirier</a:t>
            </a:r>
            <a:endParaRPr lang="zh-HK" altLang="en-US" dirty="0"/>
          </a:p>
        </p:txBody>
      </p:sp>
      <p:sp>
        <p:nvSpPr>
          <p:cNvPr id="3" name="內容版面配置區 2"/>
          <p:cNvSpPr>
            <a:spLocks noGrp="1"/>
          </p:cNvSpPr>
          <p:nvPr>
            <p:ph idx="1"/>
          </p:nvPr>
        </p:nvSpPr>
        <p:spPr>
          <a:xfrm>
            <a:off x="457200" y="1600200"/>
            <a:ext cx="4618856" cy="4525963"/>
          </a:xfrm>
        </p:spPr>
        <p:txBody>
          <a:bodyPr>
            <a:normAutofit lnSpcReduction="10000"/>
          </a:bodyPr>
          <a:lstStyle/>
          <a:p>
            <a:r>
              <a:rPr lang="en-US" altLang="zh-HK" dirty="0" smtClean="0"/>
              <a:t>Space between “greater arc” and “lesser arc”</a:t>
            </a:r>
          </a:p>
          <a:p>
            <a:r>
              <a:rPr lang="en-US" altLang="zh-HK" dirty="0" smtClean="0"/>
              <a:t>Greater arc</a:t>
            </a:r>
          </a:p>
          <a:p>
            <a:pPr lvl="1"/>
            <a:r>
              <a:rPr lang="en-US" altLang="zh-HK" dirty="0" err="1" smtClean="0"/>
              <a:t>Radiocapitate</a:t>
            </a:r>
            <a:r>
              <a:rPr lang="en-US" altLang="zh-HK" dirty="0" smtClean="0"/>
              <a:t> (yellow) and </a:t>
            </a:r>
            <a:r>
              <a:rPr lang="en-US" altLang="zh-HK" dirty="0" err="1" smtClean="0"/>
              <a:t>ulnocapitate</a:t>
            </a:r>
            <a:r>
              <a:rPr lang="en-US" altLang="zh-HK" dirty="0" smtClean="0"/>
              <a:t> (purple) ligaments interdigitate, forming arcuate ligament</a:t>
            </a:r>
          </a:p>
          <a:p>
            <a:r>
              <a:rPr lang="en-US" altLang="zh-HK" dirty="0" smtClean="0"/>
              <a:t>Lesser arc</a:t>
            </a:r>
          </a:p>
          <a:p>
            <a:pPr lvl="1"/>
            <a:r>
              <a:rPr lang="en-US" altLang="zh-HK" dirty="0" err="1" smtClean="0"/>
              <a:t>Scapholunate</a:t>
            </a:r>
            <a:r>
              <a:rPr lang="en-US" altLang="zh-HK" dirty="0" smtClean="0"/>
              <a:t> and </a:t>
            </a:r>
            <a:r>
              <a:rPr lang="en-US" altLang="zh-HK" dirty="0" err="1" smtClean="0"/>
              <a:t>lunotriquetral</a:t>
            </a:r>
            <a:r>
              <a:rPr lang="en-US" altLang="zh-HK" dirty="0" smtClean="0"/>
              <a:t>  ligaments</a:t>
            </a:r>
            <a:endParaRPr lang="zh-HK" altLang="en-US" dirty="0"/>
          </a:p>
        </p:txBody>
      </p:sp>
      <p:sp>
        <p:nvSpPr>
          <p:cNvPr id="4" name="AutoShape 2" descr="https://indianclinicalknowledgedotnet1.files.wordpress.com/2012/10/space.jpg?w=62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2052" name="Picture 4" descr="https://indianclinicalknowledgedotnet1.files.wordpress.com/2012/10/space.jpg?w=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804" y="2348880"/>
            <a:ext cx="3355644"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6608385"/>
            <a:ext cx="9144000" cy="276999"/>
          </a:xfrm>
          <a:prstGeom prst="rect">
            <a:avLst/>
          </a:prstGeom>
        </p:spPr>
        <p:txBody>
          <a:bodyPr wrap="square">
            <a:spAutoFit/>
          </a:bodyPr>
          <a:lstStyle/>
          <a:p>
            <a:r>
              <a:rPr lang="en-US" altLang="zh-HK" sz="1200" dirty="0" smtClean="0"/>
              <a:t>Image courtesy: https</a:t>
            </a:r>
            <a:r>
              <a:rPr lang="en-US" altLang="zh-HK" sz="1200" dirty="0"/>
              <a:t>://indianclinicalknowledgedotnet1.wordpress.com/2012/10/24/space-of-poirier/</a:t>
            </a:r>
            <a:endParaRPr lang="zh-HK" altLang="en-US" sz="1200" dirty="0"/>
          </a:p>
        </p:txBody>
      </p:sp>
    </p:spTree>
    <p:extLst>
      <p:ext uri="{BB962C8B-B14F-4D97-AF65-F5344CB8AC3E}">
        <p14:creationId xmlns:p14="http://schemas.microsoft.com/office/powerpoint/2010/main" val="136189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2</a:t>
            </a:r>
            <a:endParaRPr lang="zh-HK" altLang="en-US" dirty="0"/>
          </a:p>
        </p:txBody>
      </p:sp>
      <p:sp>
        <p:nvSpPr>
          <p:cNvPr id="3" name="內容版面配置區 2"/>
          <p:cNvSpPr>
            <a:spLocks noGrp="1"/>
          </p:cNvSpPr>
          <p:nvPr>
            <p:ph idx="1"/>
          </p:nvPr>
        </p:nvSpPr>
        <p:spPr/>
        <p:txBody>
          <a:bodyPr>
            <a:normAutofit fontScale="70000" lnSpcReduction="20000"/>
          </a:bodyPr>
          <a:lstStyle/>
          <a:p>
            <a:pPr marL="0" lvl="0" indent="0">
              <a:buNone/>
            </a:pPr>
            <a:r>
              <a:rPr lang="en-US" altLang="zh-HK" dirty="0" smtClean="0"/>
              <a:t>(b) What </a:t>
            </a:r>
            <a:r>
              <a:rPr lang="en-US" altLang="zh-HK" dirty="0"/>
              <a:t>are the possible complications</a:t>
            </a:r>
            <a:r>
              <a:rPr lang="en-US" altLang="zh-HK" dirty="0" smtClean="0"/>
              <a:t>?</a:t>
            </a:r>
          </a:p>
          <a:p>
            <a:pPr lvl="0"/>
            <a:r>
              <a:rPr lang="en-US" altLang="zh-HK" dirty="0" smtClean="0">
                <a:solidFill>
                  <a:srgbClr val="FF0000"/>
                </a:solidFill>
              </a:rPr>
              <a:t># scaphoid:</a:t>
            </a:r>
          </a:p>
          <a:p>
            <a:pPr lvl="1"/>
            <a:r>
              <a:rPr lang="en-US" altLang="zh-HK" dirty="0" smtClean="0">
                <a:solidFill>
                  <a:srgbClr val="FF0000"/>
                </a:solidFill>
              </a:rPr>
              <a:t>AVN</a:t>
            </a:r>
          </a:p>
          <a:p>
            <a:pPr lvl="1"/>
            <a:r>
              <a:rPr lang="en-US" altLang="zh-HK" dirty="0">
                <a:solidFill>
                  <a:srgbClr val="FF0000"/>
                </a:solidFill>
              </a:rPr>
              <a:t>N</a:t>
            </a:r>
            <a:r>
              <a:rPr lang="en-US" altLang="zh-HK" dirty="0" smtClean="0">
                <a:solidFill>
                  <a:srgbClr val="FF0000"/>
                </a:solidFill>
              </a:rPr>
              <a:t>on-union</a:t>
            </a:r>
          </a:p>
          <a:p>
            <a:pPr lvl="1"/>
            <a:r>
              <a:rPr lang="en-US" altLang="zh-HK" dirty="0" smtClean="0">
                <a:solidFill>
                  <a:srgbClr val="FF0000"/>
                </a:solidFill>
              </a:rPr>
              <a:t>Secondary OA</a:t>
            </a:r>
          </a:p>
          <a:p>
            <a:pPr lvl="1"/>
            <a:r>
              <a:rPr lang="en-US" altLang="zh-HK" dirty="0" err="1" smtClean="0">
                <a:solidFill>
                  <a:srgbClr val="FF0000"/>
                </a:solidFill>
              </a:rPr>
              <a:t>Sudeck</a:t>
            </a:r>
            <a:r>
              <a:rPr lang="en-US" altLang="zh-HK" dirty="0" smtClean="0">
                <a:solidFill>
                  <a:srgbClr val="FF0000"/>
                </a:solidFill>
              </a:rPr>
              <a:t> </a:t>
            </a:r>
            <a:r>
              <a:rPr lang="en-US" altLang="zh-HK" dirty="0" smtClean="0">
                <a:solidFill>
                  <a:srgbClr val="FF0000"/>
                </a:solidFill>
              </a:rPr>
              <a:t>atrophy</a:t>
            </a:r>
            <a:endParaRPr lang="en-US" altLang="zh-HK" dirty="0">
              <a:solidFill>
                <a:srgbClr val="FF0000"/>
              </a:solidFill>
            </a:endParaRPr>
          </a:p>
          <a:p>
            <a:r>
              <a:rPr lang="en-US" altLang="zh-HK" dirty="0" err="1" smtClean="0">
                <a:solidFill>
                  <a:srgbClr val="FF0000"/>
                </a:solidFill>
              </a:rPr>
              <a:t>Perilunate</a:t>
            </a:r>
            <a:r>
              <a:rPr lang="en-US" altLang="zh-HK" dirty="0" smtClean="0">
                <a:solidFill>
                  <a:srgbClr val="FF0000"/>
                </a:solidFill>
              </a:rPr>
              <a:t> dislocation:</a:t>
            </a:r>
          </a:p>
          <a:p>
            <a:pPr lvl="1"/>
            <a:r>
              <a:rPr lang="en-US" altLang="zh-HK" dirty="0">
                <a:solidFill>
                  <a:srgbClr val="FF0000"/>
                </a:solidFill>
              </a:rPr>
              <a:t>M</a:t>
            </a:r>
            <a:r>
              <a:rPr lang="en-US" altLang="zh-HK" dirty="0" smtClean="0">
                <a:solidFill>
                  <a:srgbClr val="FF0000"/>
                </a:solidFill>
              </a:rPr>
              <a:t>edian nerve </a:t>
            </a:r>
            <a:r>
              <a:rPr lang="en-US" altLang="zh-HK" dirty="0" smtClean="0">
                <a:solidFill>
                  <a:srgbClr val="FF0000"/>
                </a:solidFill>
              </a:rPr>
              <a:t>palsy (carpal tunnel syndrome)</a:t>
            </a:r>
            <a:endParaRPr lang="en-US" altLang="zh-HK" dirty="0" smtClean="0">
              <a:solidFill>
                <a:srgbClr val="FF0000"/>
              </a:solidFill>
            </a:endParaRPr>
          </a:p>
          <a:p>
            <a:pPr lvl="1"/>
            <a:r>
              <a:rPr lang="en-US" altLang="zh-HK" dirty="0" err="1" smtClean="0">
                <a:solidFill>
                  <a:srgbClr val="FF0000"/>
                </a:solidFill>
              </a:rPr>
              <a:t>Sudeck</a:t>
            </a:r>
            <a:r>
              <a:rPr lang="en-US" altLang="zh-HK" dirty="0" smtClean="0">
                <a:solidFill>
                  <a:srgbClr val="FF0000"/>
                </a:solidFill>
              </a:rPr>
              <a:t> </a:t>
            </a:r>
            <a:r>
              <a:rPr lang="en-US" altLang="zh-HK" dirty="0" smtClean="0">
                <a:solidFill>
                  <a:srgbClr val="FF0000"/>
                </a:solidFill>
              </a:rPr>
              <a:t>atrophy</a:t>
            </a:r>
          </a:p>
          <a:p>
            <a:pPr lvl="1"/>
            <a:r>
              <a:rPr lang="en-US" altLang="zh-HK" dirty="0" smtClean="0">
                <a:solidFill>
                  <a:srgbClr val="FF0000"/>
                </a:solidFill>
              </a:rPr>
              <a:t>AVN</a:t>
            </a:r>
          </a:p>
          <a:p>
            <a:pPr lvl="1"/>
            <a:r>
              <a:rPr lang="en-US" altLang="zh-HK" dirty="0" smtClean="0">
                <a:solidFill>
                  <a:srgbClr val="FF0000"/>
                </a:solidFill>
              </a:rPr>
              <a:t>Long-term carpal instability: Dorsal/Volar Intercalated Segment Instability (DISI/VISI)</a:t>
            </a:r>
            <a:endParaRPr lang="en-US" altLang="zh-HK" dirty="0" smtClean="0"/>
          </a:p>
          <a:p>
            <a:pPr marL="0" lvl="0" indent="0">
              <a:buNone/>
            </a:pPr>
            <a:r>
              <a:rPr lang="en-US" altLang="zh-HK" dirty="0" smtClean="0"/>
              <a:t>(c) What is your treatment?</a:t>
            </a:r>
          </a:p>
          <a:p>
            <a:pPr lvl="1"/>
            <a:r>
              <a:rPr lang="en-US" altLang="zh-TW" dirty="0" smtClean="0">
                <a:solidFill>
                  <a:srgbClr val="FF0000"/>
                </a:solidFill>
              </a:rPr>
              <a:t>Prompt ORIF</a:t>
            </a:r>
            <a:endParaRPr lang="zh-TW" altLang="zh-HK" dirty="0" smtClean="0">
              <a:solidFill>
                <a:srgbClr val="FF0000"/>
              </a:solidFill>
            </a:endParaRPr>
          </a:p>
          <a:p>
            <a:pPr marL="0" indent="0">
              <a:buNone/>
            </a:pPr>
            <a:endParaRPr lang="zh-HK" altLang="en-US" dirty="0"/>
          </a:p>
        </p:txBody>
      </p:sp>
    </p:spTree>
    <p:extLst>
      <p:ext uri="{BB962C8B-B14F-4D97-AF65-F5344CB8AC3E}">
        <p14:creationId xmlns:p14="http://schemas.microsoft.com/office/powerpoint/2010/main" val="2492284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3a</a:t>
            </a:r>
            <a:endParaRPr lang="zh-HK" altLang="en-US" dirty="0"/>
          </a:p>
        </p:txBody>
      </p:sp>
      <p:sp>
        <p:nvSpPr>
          <p:cNvPr id="3" name="內容版面配置區 2"/>
          <p:cNvSpPr>
            <a:spLocks noGrp="1"/>
          </p:cNvSpPr>
          <p:nvPr>
            <p:ph idx="1"/>
          </p:nvPr>
        </p:nvSpPr>
        <p:spPr/>
        <p:txBody>
          <a:bodyPr/>
          <a:lstStyle/>
          <a:p>
            <a:r>
              <a:rPr lang="en-US" altLang="zh-HK" dirty="0"/>
              <a:t>A 20 years old man had a routine pre-employment check in a health care </a:t>
            </a:r>
            <a:r>
              <a:rPr lang="en-US" altLang="zh-HK" dirty="0" err="1"/>
              <a:t>centre</a:t>
            </a:r>
            <a:r>
              <a:rPr lang="en-US" altLang="zh-HK" dirty="0"/>
              <a:t>. He was referred to A&amp;E because his ECG was commented “abnormal” by the ECG machine. He was asymptomatic. Another ECG performed in A&amp;E showed no serial changes. </a:t>
            </a:r>
            <a:endParaRPr lang="zh-TW" altLang="zh-HK" dirty="0"/>
          </a:p>
          <a:p>
            <a:endParaRPr lang="zh-TW" altLang="zh-HK" dirty="0"/>
          </a:p>
          <a:p>
            <a:pPr lvl="0"/>
            <a:r>
              <a:rPr lang="en-US" altLang="zh-HK" dirty="0"/>
              <a:t>Describe the </a:t>
            </a:r>
            <a:r>
              <a:rPr lang="en-US" altLang="zh-HK" dirty="0" smtClean="0"/>
              <a:t>ECG.</a:t>
            </a:r>
            <a:endParaRPr lang="zh-TW" altLang="zh-HK" dirty="0"/>
          </a:p>
          <a:p>
            <a:endParaRPr lang="zh-HK" altLang="en-US" dirty="0"/>
          </a:p>
        </p:txBody>
      </p:sp>
    </p:spTree>
    <p:extLst>
      <p:ext uri="{BB962C8B-B14F-4D97-AF65-F5344CB8AC3E}">
        <p14:creationId xmlns:p14="http://schemas.microsoft.com/office/powerpoint/2010/main" val="1713220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1a</a:t>
            </a:r>
            <a:endParaRPr lang="zh-HK" altLang="en-US" dirty="0"/>
          </a:p>
        </p:txBody>
      </p:sp>
      <p:sp>
        <p:nvSpPr>
          <p:cNvPr id="3" name="內容版面配置區 2"/>
          <p:cNvSpPr>
            <a:spLocks noGrp="1"/>
          </p:cNvSpPr>
          <p:nvPr>
            <p:ph idx="1"/>
          </p:nvPr>
        </p:nvSpPr>
        <p:spPr/>
        <p:txBody>
          <a:bodyPr/>
          <a:lstStyle/>
          <a:p>
            <a:pPr marL="0" lvl="0" indent="0">
              <a:buNone/>
            </a:pPr>
            <a:r>
              <a:rPr lang="en-US" altLang="zh-HK" dirty="0" smtClean="0"/>
              <a:t>A </a:t>
            </a:r>
            <a:r>
              <a:rPr lang="en-US" altLang="zh-HK" dirty="0"/>
              <a:t>family of 2 members developed abdominal pain, nausea and vomiting one hour after </a:t>
            </a:r>
            <a:r>
              <a:rPr lang="en-US" altLang="zh-HK" dirty="0" smtClean="0"/>
              <a:t>eating mushroom. It was picked </a:t>
            </a:r>
            <a:r>
              <a:rPr lang="en-US" altLang="zh-HK" dirty="0"/>
              <a:t>at the </a:t>
            </a:r>
            <a:r>
              <a:rPr lang="en-US" altLang="zh-HK" dirty="0" smtClean="0"/>
              <a:t>hillside and well-cooked. </a:t>
            </a:r>
            <a:r>
              <a:rPr lang="en-US" altLang="zh-HK" dirty="0"/>
              <a:t>In addition to the usual steps to manage as food poisoning and to trace the culprit, what single most important question should you ask to assess the risk and severity of mushroom poisoning?</a:t>
            </a:r>
            <a:endParaRPr lang="zh-TW" altLang="zh-HK" dirty="0"/>
          </a:p>
          <a:p>
            <a:endParaRPr lang="zh-HK" altLang="en-US" dirty="0"/>
          </a:p>
        </p:txBody>
      </p:sp>
    </p:spTree>
    <p:extLst>
      <p:ext uri="{BB962C8B-B14F-4D97-AF65-F5344CB8AC3E}">
        <p14:creationId xmlns:p14="http://schemas.microsoft.com/office/powerpoint/2010/main" val="2814196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5121" name="Picture 1" descr="IMG_00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21876" y="-1154333"/>
            <a:ext cx="5877272" cy="9194048"/>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683568" y="980728"/>
            <a:ext cx="1303562" cy="584775"/>
          </a:xfrm>
          <a:prstGeom prst="rect">
            <a:avLst/>
          </a:prstGeom>
          <a:solidFill>
            <a:schemeClr val="bg1"/>
          </a:solidFill>
        </p:spPr>
        <p:txBody>
          <a:bodyPr wrap="none" rtlCol="0">
            <a:spAutoFit/>
          </a:bodyPr>
          <a:lstStyle/>
          <a:p>
            <a:r>
              <a:rPr lang="en-US" altLang="zh-HK" sz="3200" dirty="0" smtClean="0">
                <a:solidFill>
                  <a:srgbClr val="FF0000"/>
                </a:solidFill>
              </a:rPr>
              <a:t>1. RAD</a:t>
            </a:r>
            <a:endParaRPr lang="zh-HK" altLang="en-US" sz="3200" dirty="0">
              <a:solidFill>
                <a:srgbClr val="FF0000"/>
              </a:solidFill>
            </a:endParaRPr>
          </a:p>
        </p:txBody>
      </p:sp>
      <p:sp>
        <p:nvSpPr>
          <p:cNvPr id="5" name="文字方塊 4"/>
          <p:cNvSpPr txBox="1"/>
          <p:nvPr/>
        </p:nvSpPr>
        <p:spPr>
          <a:xfrm>
            <a:off x="2267744" y="972017"/>
            <a:ext cx="1962397" cy="584775"/>
          </a:xfrm>
          <a:prstGeom prst="rect">
            <a:avLst/>
          </a:prstGeom>
          <a:solidFill>
            <a:schemeClr val="bg1"/>
          </a:solidFill>
        </p:spPr>
        <p:txBody>
          <a:bodyPr wrap="none" rtlCol="0">
            <a:spAutoFit/>
          </a:bodyPr>
          <a:lstStyle/>
          <a:p>
            <a:r>
              <a:rPr lang="en-US" altLang="zh-HK" sz="3200" dirty="0" smtClean="0">
                <a:solidFill>
                  <a:srgbClr val="FF0000"/>
                </a:solidFill>
              </a:rPr>
              <a:t>2. R in </a:t>
            </a:r>
            <a:r>
              <a:rPr lang="en-US" altLang="zh-HK" sz="3200" dirty="0" err="1" smtClean="0">
                <a:solidFill>
                  <a:srgbClr val="FF0000"/>
                </a:solidFill>
              </a:rPr>
              <a:t>aVR</a:t>
            </a:r>
            <a:endParaRPr lang="zh-HK" altLang="en-US" sz="3200" dirty="0">
              <a:solidFill>
                <a:srgbClr val="FF0000"/>
              </a:solidFill>
            </a:endParaRPr>
          </a:p>
        </p:txBody>
      </p:sp>
      <p:sp>
        <p:nvSpPr>
          <p:cNvPr id="6" name="文字方塊 5"/>
          <p:cNvSpPr txBox="1"/>
          <p:nvPr/>
        </p:nvSpPr>
        <p:spPr>
          <a:xfrm>
            <a:off x="2548348" y="4725144"/>
            <a:ext cx="6367641" cy="584775"/>
          </a:xfrm>
          <a:prstGeom prst="rect">
            <a:avLst/>
          </a:prstGeom>
          <a:solidFill>
            <a:schemeClr val="bg1"/>
          </a:solidFill>
        </p:spPr>
        <p:txBody>
          <a:bodyPr wrap="none" rtlCol="0">
            <a:spAutoFit/>
          </a:bodyPr>
          <a:lstStyle/>
          <a:p>
            <a:r>
              <a:rPr lang="en-US" altLang="zh-HK" sz="3200" dirty="0">
                <a:solidFill>
                  <a:srgbClr val="FF0000"/>
                </a:solidFill>
              </a:rPr>
              <a:t>3</a:t>
            </a:r>
            <a:r>
              <a:rPr lang="en-US" altLang="zh-HK" sz="3200" dirty="0" smtClean="0">
                <a:solidFill>
                  <a:srgbClr val="FF0000"/>
                </a:solidFill>
              </a:rPr>
              <a:t>. R wave regression over chest leads</a:t>
            </a:r>
            <a:endParaRPr lang="zh-HK" altLang="en-US" sz="3200" dirty="0">
              <a:solidFill>
                <a:srgbClr val="FF0000"/>
              </a:solidFill>
            </a:endParaRPr>
          </a:p>
        </p:txBody>
      </p:sp>
    </p:spTree>
    <p:extLst>
      <p:ext uri="{BB962C8B-B14F-4D97-AF65-F5344CB8AC3E}">
        <p14:creationId xmlns:p14="http://schemas.microsoft.com/office/powerpoint/2010/main" val="156147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3</a:t>
            </a:r>
            <a:endParaRPr lang="zh-HK" altLang="en-US" dirty="0"/>
          </a:p>
        </p:txBody>
      </p:sp>
      <p:sp>
        <p:nvSpPr>
          <p:cNvPr id="3" name="內容版面配置區 2"/>
          <p:cNvSpPr>
            <a:spLocks noGrp="1"/>
          </p:cNvSpPr>
          <p:nvPr>
            <p:ph idx="1"/>
          </p:nvPr>
        </p:nvSpPr>
        <p:spPr/>
        <p:txBody>
          <a:bodyPr/>
          <a:lstStyle/>
          <a:p>
            <a:pPr marL="0" lvl="0" indent="0">
              <a:buNone/>
            </a:pPr>
            <a:r>
              <a:rPr lang="en-US" altLang="zh-HK" dirty="0" smtClean="0"/>
              <a:t>(b) What </a:t>
            </a:r>
            <a:r>
              <a:rPr lang="en-US" altLang="zh-HK" dirty="0"/>
              <a:t>is the likely diagnosis</a:t>
            </a:r>
            <a:r>
              <a:rPr lang="en-US" altLang="zh-HK" dirty="0" smtClean="0"/>
              <a:t>?</a:t>
            </a:r>
          </a:p>
          <a:p>
            <a:pPr marL="0" lvl="0" indent="0">
              <a:buNone/>
            </a:pPr>
            <a:r>
              <a:rPr lang="en-US" altLang="zh-TW" dirty="0" smtClean="0">
                <a:solidFill>
                  <a:srgbClr val="FF0000"/>
                </a:solidFill>
              </a:rPr>
              <a:t>	</a:t>
            </a:r>
            <a:r>
              <a:rPr lang="en-US" altLang="zh-TW" dirty="0" err="1" smtClean="0">
                <a:solidFill>
                  <a:srgbClr val="FF0000"/>
                </a:solidFill>
              </a:rPr>
              <a:t>Dextrocardia</a:t>
            </a:r>
            <a:endParaRPr lang="en-US" altLang="zh-TW" dirty="0">
              <a:solidFill>
                <a:srgbClr val="FF0000"/>
              </a:solidFill>
            </a:endParaRPr>
          </a:p>
          <a:p>
            <a:pPr marL="0" lvl="0" indent="0">
              <a:buNone/>
            </a:pPr>
            <a:endParaRPr lang="en-US" altLang="zh-TW" dirty="0" smtClean="0"/>
          </a:p>
          <a:p>
            <a:pPr marL="0" lvl="0" indent="0">
              <a:buNone/>
            </a:pPr>
            <a:endParaRPr lang="en-US" altLang="zh-TW" dirty="0"/>
          </a:p>
          <a:p>
            <a:pPr marL="0" lvl="0" indent="0">
              <a:buNone/>
            </a:pPr>
            <a:r>
              <a:rPr lang="en-US" altLang="zh-TW" dirty="0" smtClean="0"/>
              <a:t>(c) </a:t>
            </a:r>
            <a:r>
              <a:rPr lang="en-US" altLang="zh-HK" dirty="0"/>
              <a:t>How would you confirm the diagnosis by simple means in </a:t>
            </a:r>
            <a:r>
              <a:rPr lang="en-US" altLang="zh-HK" dirty="0" smtClean="0"/>
              <a:t>A&amp;E?</a:t>
            </a:r>
          </a:p>
          <a:p>
            <a:pPr marL="0" lvl="0" indent="0">
              <a:buNone/>
            </a:pPr>
            <a:r>
              <a:rPr lang="en-US" altLang="zh-HK" dirty="0">
                <a:solidFill>
                  <a:srgbClr val="FF0000"/>
                </a:solidFill>
              </a:rPr>
              <a:t>	</a:t>
            </a:r>
            <a:r>
              <a:rPr lang="en-US" altLang="zh-HK" dirty="0" smtClean="0">
                <a:solidFill>
                  <a:srgbClr val="FF0000"/>
                </a:solidFill>
              </a:rPr>
              <a:t>Physical examination, CXR</a:t>
            </a:r>
            <a:endParaRPr lang="en-US" altLang="zh-HK" dirty="0">
              <a:solidFill>
                <a:srgbClr val="FF0000"/>
              </a:solidFill>
            </a:endParaRPr>
          </a:p>
        </p:txBody>
      </p:sp>
    </p:spTree>
    <p:extLst>
      <p:ext uri="{BB962C8B-B14F-4D97-AF65-F5344CB8AC3E}">
        <p14:creationId xmlns:p14="http://schemas.microsoft.com/office/powerpoint/2010/main" val="2334027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4</a:t>
            </a:r>
            <a:endParaRPr lang="zh-HK" altLang="en-US" dirty="0"/>
          </a:p>
        </p:txBody>
      </p:sp>
      <p:sp>
        <p:nvSpPr>
          <p:cNvPr id="3" name="內容版面配置區 2"/>
          <p:cNvSpPr>
            <a:spLocks noGrp="1"/>
          </p:cNvSpPr>
          <p:nvPr>
            <p:ph idx="1"/>
          </p:nvPr>
        </p:nvSpPr>
        <p:spPr/>
        <p:txBody>
          <a:bodyPr>
            <a:normAutofit/>
          </a:bodyPr>
          <a:lstStyle/>
          <a:p>
            <a:r>
              <a:rPr lang="en-US" altLang="zh-HK" dirty="0"/>
              <a:t>A 34-year-old woman complained right upper quadrant pain and fever for five </a:t>
            </a:r>
            <a:r>
              <a:rPr lang="en-US" altLang="zh-HK" dirty="0" smtClean="0"/>
              <a:t>days.  </a:t>
            </a:r>
            <a:r>
              <a:rPr lang="en-US" altLang="zh-HK" dirty="0"/>
              <a:t>Mild </a:t>
            </a:r>
            <a:r>
              <a:rPr lang="en-US" altLang="zh-HK" dirty="0" err="1" smtClean="0"/>
              <a:t>localised</a:t>
            </a:r>
            <a:r>
              <a:rPr lang="en-US" altLang="zh-HK" dirty="0" smtClean="0"/>
              <a:t> </a:t>
            </a:r>
            <a:r>
              <a:rPr lang="en-US" altLang="zh-HK" dirty="0"/>
              <a:t>tenderness was elicited at the right upper quadrant. She was not pregnant. </a:t>
            </a:r>
            <a:r>
              <a:rPr lang="en-US" altLang="zh-HK" dirty="0" smtClean="0"/>
              <a:t>BP was 109/61mmHg </a:t>
            </a:r>
            <a:r>
              <a:rPr lang="en-US" altLang="zh-HK" dirty="0"/>
              <a:t>and pulse rate was 102/min.</a:t>
            </a:r>
            <a:endParaRPr lang="zh-TW" altLang="zh-HK" dirty="0"/>
          </a:p>
          <a:p>
            <a:endParaRPr lang="en-US" altLang="zh-HK" dirty="0" smtClean="0"/>
          </a:p>
          <a:p>
            <a:pPr marL="0" lvl="0" indent="0">
              <a:buNone/>
            </a:pPr>
            <a:r>
              <a:rPr lang="en-US" altLang="zh-HK" dirty="0" smtClean="0"/>
              <a:t>(a) Suggest </a:t>
            </a:r>
            <a:r>
              <a:rPr lang="en-US" altLang="zh-HK" dirty="0"/>
              <a:t>4 differential diagnoses</a:t>
            </a:r>
            <a:r>
              <a:rPr lang="en-US" altLang="zh-HK" dirty="0" smtClean="0"/>
              <a:t>.</a:t>
            </a:r>
          </a:p>
          <a:p>
            <a:pPr marL="0" lvl="0" indent="0">
              <a:buNone/>
            </a:pPr>
            <a:r>
              <a:rPr lang="en-US" altLang="zh-TW" dirty="0" smtClean="0"/>
              <a:t>(b) List 3 abnormalities of the CT film.</a:t>
            </a:r>
            <a:endParaRPr lang="zh-TW" altLang="zh-HK" dirty="0"/>
          </a:p>
          <a:p>
            <a:endParaRPr lang="zh-HK" altLang="en-US" dirty="0"/>
          </a:p>
        </p:txBody>
      </p:sp>
    </p:spTree>
    <p:extLst>
      <p:ext uri="{BB962C8B-B14F-4D97-AF65-F5344CB8AC3E}">
        <p14:creationId xmlns:p14="http://schemas.microsoft.com/office/powerpoint/2010/main" val="2587642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Dscn08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16632"/>
            <a:ext cx="8892480" cy="66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44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FF0000"/>
                </a:solidFill>
              </a:rPr>
              <a:t>Answer 4</a:t>
            </a:r>
            <a:endParaRPr lang="zh-HK" altLang="en-US" dirty="0">
              <a:solidFill>
                <a:srgbClr val="FF0000"/>
              </a:solidFill>
            </a:endParaRPr>
          </a:p>
        </p:txBody>
      </p:sp>
      <p:sp>
        <p:nvSpPr>
          <p:cNvPr id="3" name="內容版面配置區 2"/>
          <p:cNvSpPr>
            <a:spLocks noGrp="1"/>
          </p:cNvSpPr>
          <p:nvPr>
            <p:ph idx="1"/>
          </p:nvPr>
        </p:nvSpPr>
        <p:spPr/>
        <p:txBody>
          <a:bodyPr/>
          <a:lstStyle/>
          <a:p>
            <a:pPr marL="514350" lvl="0" indent="-514350">
              <a:buAutoNum type="alphaLcParenBoth"/>
            </a:pPr>
            <a:r>
              <a:rPr lang="en-US" altLang="zh-HK" dirty="0" smtClean="0">
                <a:solidFill>
                  <a:srgbClr val="FF0000"/>
                </a:solidFill>
              </a:rPr>
              <a:t>Biliary </a:t>
            </a:r>
            <a:r>
              <a:rPr lang="en-US" altLang="zh-HK" dirty="0">
                <a:solidFill>
                  <a:srgbClr val="FF0000"/>
                </a:solidFill>
              </a:rPr>
              <a:t>colic, acute </a:t>
            </a:r>
            <a:r>
              <a:rPr lang="en-US" altLang="zh-HK" dirty="0" err="1">
                <a:solidFill>
                  <a:srgbClr val="FF0000"/>
                </a:solidFill>
              </a:rPr>
              <a:t>cholecystitis</a:t>
            </a:r>
            <a:r>
              <a:rPr lang="en-US" altLang="zh-HK" dirty="0">
                <a:solidFill>
                  <a:srgbClr val="FF0000"/>
                </a:solidFill>
              </a:rPr>
              <a:t>, acute cholangitis, hepatitis, liver abscess, RLL </a:t>
            </a:r>
            <a:r>
              <a:rPr lang="en-US" altLang="zh-HK" dirty="0" smtClean="0">
                <a:solidFill>
                  <a:srgbClr val="FF0000"/>
                </a:solidFill>
              </a:rPr>
              <a:t>pneumonia</a:t>
            </a:r>
          </a:p>
          <a:p>
            <a:pPr marL="514350" indent="-514350">
              <a:buFont typeface="Arial" panose="020B0604020202020204" pitchFamily="34" charset="0"/>
              <a:buAutoNum type="alphaLcParenBoth"/>
            </a:pPr>
            <a:r>
              <a:rPr lang="en-US" altLang="zh-HK" dirty="0">
                <a:solidFill>
                  <a:srgbClr val="FF0000"/>
                </a:solidFill>
              </a:rPr>
              <a:t>CT: multiple gallstones; complicated cystic lesion (infected cyst or abscess), hepatosplenomegaly</a:t>
            </a:r>
            <a:endParaRPr lang="zh-TW" altLang="zh-HK" dirty="0">
              <a:solidFill>
                <a:srgbClr val="FF0000"/>
              </a:solidFill>
            </a:endParaRPr>
          </a:p>
          <a:p>
            <a:pPr marL="514350" lvl="0" indent="-514350">
              <a:buAutoNum type="alphaLcParenBoth"/>
            </a:pPr>
            <a:endParaRPr lang="zh-TW" altLang="zh-HK" dirty="0">
              <a:solidFill>
                <a:srgbClr val="FF0000"/>
              </a:solidFill>
            </a:endParaRPr>
          </a:p>
          <a:p>
            <a:pPr marL="0" indent="0">
              <a:buNone/>
            </a:pPr>
            <a:endParaRPr lang="zh-HK" altLang="en-US" dirty="0">
              <a:solidFill>
                <a:srgbClr val="FF0000"/>
              </a:solidFill>
            </a:endParaRPr>
          </a:p>
        </p:txBody>
      </p:sp>
    </p:spTree>
    <p:extLst>
      <p:ext uri="{BB962C8B-B14F-4D97-AF65-F5344CB8AC3E}">
        <p14:creationId xmlns:p14="http://schemas.microsoft.com/office/powerpoint/2010/main" val="4091412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4</a:t>
            </a:r>
            <a:endParaRPr lang="zh-HK" altLang="en-US" dirty="0"/>
          </a:p>
        </p:txBody>
      </p:sp>
      <p:sp>
        <p:nvSpPr>
          <p:cNvPr id="3" name="內容版面配置區 2"/>
          <p:cNvSpPr>
            <a:spLocks noGrp="1"/>
          </p:cNvSpPr>
          <p:nvPr>
            <p:ph idx="1"/>
          </p:nvPr>
        </p:nvSpPr>
        <p:spPr/>
        <p:txBody>
          <a:bodyPr>
            <a:normAutofit fontScale="92500" lnSpcReduction="10000"/>
          </a:bodyPr>
          <a:lstStyle/>
          <a:p>
            <a:pPr marL="0" lvl="0" indent="0">
              <a:buNone/>
            </a:pPr>
            <a:r>
              <a:rPr lang="en-US" altLang="zh-HK" dirty="0" smtClean="0"/>
              <a:t>(c) What </a:t>
            </a:r>
            <a:r>
              <a:rPr lang="en-US" altLang="zh-HK" dirty="0"/>
              <a:t>is the most likely diagnosis</a:t>
            </a:r>
            <a:r>
              <a:rPr lang="en-US" altLang="zh-HK" dirty="0" smtClean="0"/>
              <a:t>?</a:t>
            </a:r>
          </a:p>
          <a:p>
            <a:pPr marL="0" indent="0">
              <a:buNone/>
            </a:pPr>
            <a:r>
              <a:rPr lang="en-US" altLang="zh-HK" dirty="0" smtClean="0">
                <a:solidFill>
                  <a:srgbClr val="FF0000"/>
                </a:solidFill>
              </a:rPr>
              <a:t>	Liver abscess</a:t>
            </a:r>
          </a:p>
          <a:p>
            <a:pPr marL="0" lvl="0" indent="0">
              <a:buNone/>
            </a:pPr>
            <a:r>
              <a:rPr lang="en-US" altLang="zh-HK" dirty="0" smtClean="0"/>
              <a:t>(d) Give </a:t>
            </a:r>
            <a:r>
              <a:rPr lang="en-US" altLang="zh-HK" dirty="0"/>
              <a:t>2 possible causative organisms of this disease </a:t>
            </a:r>
            <a:r>
              <a:rPr lang="en-US" altLang="zh-HK" dirty="0" smtClean="0"/>
              <a:t>in</a:t>
            </a:r>
          </a:p>
          <a:p>
            <a:pPr marL="0" lvl="0" indent="0">
              <a:buNone/>
            </a:pPr>
            <a:r>
              <a:rPr lang="en-US" altLang="zh-HK" dirty="0"/>
              <a:t>	</a:t>
            </a:r>
            <a:r>
              <a:rPr lang="en-US" altLang="zh-HK" dirty="0" smtClean="0"/>
              <a:t>(</a:t>
            </a:r>
            <a:r>
              <a:rPr lang="en-US" altLang="zh-HK" dirty="0" err="1" smtClean="0"/>
              <a:t>i</a:t>
            </a:r>
            <a:r>
              <a:rPr lang="en-US" altLang="zh-HK" dirty="0"/>
              <a:t>) D</a:t>
            </a:r>
            <a:r>
              <a:rPr lang="en-US" altLang="zh-HK" dirty="0" smtClean="0"/>
              <a:t>eveloped: </a:t>
            </a:r>
            <a:r>
              <a:rPr lang="en-US" altLang="zh-HK" i="1" dirty="0">
                <a:solidFill>
                  <a:srgbClr val="FF0000"/>
                </a:solidFill>
              </a:rPr>
              <a:t>E. </a:t>
            </a:r>
            <a:r>
              <a:rPr lang="en-US" altLang="zh-HK" i="1" dirty="0" smtClean="0">
                <a:solidFill>
                  <a:srgbClr val="FF0000"/>
                </a:solidFill>
              </a:rPr>
              <a:t>Coli </a:t>
            </a:r>
            <a:r>
              <a:rPr lang="en-US" altLang="zh-HK" dirty="0" smtClean="0">
                <a:solidFill>
                  <a:srgbClr val="FF0000"/>
                </a:solidFill>
              </a:rPr>
              <a:t>(most </a:t>
            </a:r>
            <a:r>
              <a:rPr lang="en-US" altLang="zh-HK" dirty="0" smtClean="0">
                <a:solidFill>
                  <a:srgbClr val="FF0000"/>
                </a:solidFill>
              </a:rPr>
              <a:t>common</a:t>
            </a:r>
            <a:r>
              <a:rPr lang="en-US" altLang="zh-HK" dirty="0" smtClean="0">
                <a:solidFill>
                  <a:srgbClr val="FF0000"/>
                </a:solidFill>
              </a:rPr>
              <a:t>), </a:t>
            </a:r>
            <a:r>
              <a:rPr lang="en-US" altLang="zh-HK" i="1" dirty="0">
                <a:solidFill>
                  <a:srgbClr val="FF0000"/>
                </a:solidFill>
              </a:rPr>
              <a:t>K. </a:t>
            </a:r>
            <a:r>
              <a:rPr lang="en-US" altLang="zh-HK" i="1" dirty="0" smtClean="0">
                <a:solidFill>
                  <a:srgbClr val="FF0000"/>
                </a:solidFill>
              </a:rPr>
              <a:t>	</a:t>
            </a:r>
            <a:r>
              <a:rPr lang="en-US" altLang="zh-HK" i="1" dirty="0" err="1" smtClean="0">
                <a:solidFill>
                  <a:srgbClr val="FF0000"/>
                </a:solidFill>
              </a:rPr>
              <a:t>pneumoniae</a:t>
            </a:r>
            <a:r>
              <a:rPr lang="en-US" altLang="zh-HK" dirty="0">
                <a:solidFill>
                  <a:srgbClr val="FF0000"/>
                </a:solidFill>
              </a:rPr>
              <a:t>, </a:t>
            </a:r>
            <a:r>
              <a:rPr lang="en-US" altLang="zh-HK" dirty="0" err="1">
                <a:solidFill>
                  <a:srgbClr val="FF0000"/>
                </a:solidFill>
              </a:rPr>
              <a:t>B</a:t>
            </a:r>
            <a:r>
              <a:rPr lang="en-US" altLang="zh-HK" dirty="0" err="1" smtClean="0">
                <a:solidFill>
                  <a:srgbClr val="FF0000"/>
                </a:solidFill>
              </a:rPr>
              <a:t>acteroides</a:t>
            </a:r>
            <a:r>
              <a:rPr lang="en-US" altLang="zh-HK" dirty="0">
                <a:solidFill>
                  <a:srgbClr val="FF0000"/>
                </a:solidFill>
              </a:rPr>
              <a:t>, </a:t>
            </a:r>
            <a:r>
              <a:rPr lang="en-US" altLang="zh-HK" i="1" dirty="0">
                <a:solidFill>
                  <a:srgbClr val="FF0000"/>
                </a:solidFill>
              </a:rPr>
              <a:t>E</a:t>
            </a:r>
            <a:r>
              <a:rPr lang="en-US" altLang="zh-HK" i="1" dirty="0" smtClean="0">
                <a:solidFill>
                  <a:srgbClr val="FF0000"/>
                </a:solidFill>
              </a:rPr>
              <a:t>nterococci</a:t>
            </a:r>
            <a:r>
              <a:rPr lang="en-US" altLang="zh-HK" dirty="0">
                <a:solidFill>
                  <a:srgbClr val="FF0000"/>
                </a:solidFill>
              </a:rPr>
              <a:t>, </a:t>
            </a:r>
            <a:r>
              <a:rPr lang="en-US" altLang="zh-HK" dirty="0" smtClean="0">
                <a:solidFill>
                  <a:srgbClr val="FF0000"/>
                </a:solidFill>
              </a:rPr>
              <a:t>	</a:t>
            </a:r>
            <a:r>
              <a:rPr lang="en-US" altLang="zh-HK" dirty="0" err="1" smtClean="0">
                <a:solidFill>
                  <a:srgbClr val="FF0000"/>
                </a:solidFill>
              </a:rPr>
              <a:t>Anaerobeic</a:t>
            </a:r>
            <a:r>
              <a:rPr lang="en-US" altLang="zh-HK" dirty="0" smtClean="0">
                <a:solidFill>
                  <a:srgbClr val="FF0000"/>
                </a:solidFill>
              </a:rPr>
              <a:t> </a:t>
            </a:r>
            <a:r>
              <a:rPr lang="en-US" altLang="zh-HK" i="1" dirty="0" smtClean="0">
                <a:solidFill>
                  <a:srgbClr val="FF0000"/>
                </a:solidFill>
              </a:rPr>
              <a:t>Streptococci</a:t>
            </a:r>
            <a:r>
              <a:rPr lang="en-US" altLang="zh-HK" dirty="0">
                <a:solidFill>
                  <a:srgbClr val="FF0000"/>
                </a:solidFill>
              </a:rPr>
              <a:t>, and </a:t>
            </a:r>
            <a:r>
              <a:rPr lang="en-US" altLang="zh-HK" dirty="0" smtClean="0">
                <a:solidFill>
                  <a:srgbClr val="FF0000"/>
                </a:solidFill>
              </a:rPr>
              <a:t>	Microaerophilic 	</a:t>
            </a:r>
            <a:r>
              <a:rPr lang="en-US" altLang="zh-HK" i="1" dirty="0" smtClean="0">
                <a:solidFill>
                  <a:srgbClr val="FF0000"/>
                </a:solidFill>
              </a:rPr>
              <a:t>Streptococci</a:t>
            </a:r>
          </a:p>
          <a:p>
            <a:pPr marL="0" lvl="0" indent="0">
              <a:buNone/>
            </a:pPr>
            <a:r>
              <a:rPr lang="en-US" altLang="zh-HK" dirty="0"/>
              <a:t>	</a:t>
            </a:r>
            <a:r>
              <a:rPr lang="en-US" altLang="zh-HK" dirty="0" smtClean="0"/>
              <a:t>(ii</a:t>
            </a:r>
            <a:r>
              <a:rPr lang="en-US" altLang="zh-HK" dirty="0"/>
              <a:t>) D</a:t>
            </a:r>
            <a:r>
              <a:rPr lang="en-US" altLang="zh-HK" dirty="0" smtClean="0"/>
              <a:t>eveloping: </a:t>
            </a:r>
            <a:r>
              <a:rPr lang="en-US" altLang="zh-HK" i="1" dirty="0" err="1">
                <a:solidFill>
                  <a:srgbClr val="FF0000"/>
                </a:solidFill>
              </a:rPr>
              <a:t>Entamoeba</a:t>
            </a:r>
            <a:r>
              <a:rPr lang="en-US" altLang="zh-HK" i="1" dirty="0">
                <a:solidFill>
                  <a:srgbClr val="FF0000"/>
                </a:solidFill>
              </a:rPr>
              <a:t> </a:t>
            </a:r>
            <a:r>
              <a:rPr lang="en-US" altLang="zh-HK" i="1" dirty="0" err="1" smtClean="0">
                <a:solidFill>
                  <a:srgbClr val="FF0000"/>
                </a:solidFill>
              </a:rPr>
              <a:t>histolytica</a:t>
            </a:r>
            <a:endParaRPr lang="zh-TW" altLang="zh-HK" i="1" dirty="0">
              <a:solidFill>
                <a:srgbClr val="FF0000"/>
              </a:solidFill>
            </a:endParaRPr>
          </a:p>
        </p:txBody>
      </p:sp>
    </p:spTree>
    <p:extLst>
      <p:ext uri="{BB962C8B-B14F-4D97-AF65-F5344CB8AC3E}">
        <p14:creationId xmlns:p14="http://schemas.microsoft.com/office/powerpoint/2010/main" val="2466114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5</a:t>
            </a:r>
            <a:endParaRPr lang="zh-HK" altLang="en-US" dirty="0"/>
          </a:p>
        </p:txBody>
      </p:sp>
      <p:sp>
        <p:nvSpPr>
          <p:cNvPr id="3" name="內容版面配置區 2"/>
          <p:cNvSpPr>
            <a:spLocks noGrp="1"/>
          </p:cNvSpPr>
          <p:nvPr>
            <p:ph idx="1"/>
          </p:nvPr>
        </p:nvSpPr>
        <p:spPr/>
        <p:txBody>
          <a:bodyPr/>
          <a:lstStyle/>
          <a:p>
            <a:r>
              <a:rPr lang="en-GB" altLang="zh-HK" dirty="0"/>
              <a:t>An elderly was brought to </a:t>
            </a:r>
            <a:r>
              <a:rPr lang="en-GB" altLang="zh-HK" dirty="0" smtClean="0"/>
              <a:t>the Accident </a:t>
            </a:r>
            <a:r>
              <a:rPr lang="en-GB" altLang="zh-HK" dirty="0"/>
              <a:t>and Emergency Department because of </a:t>
            </a:r>
            <a:r>
              <a:rPr lang="en-GB" altLang="zh-HK" dirty="0" smtClean="0"/>
              <a:t>colour changes of his urine </a:t>
            </a:r>
            <a:r>
              <a:rPr lang="en-GB" altLang="zh-HK" dirty="0"/>
              <a:t>in </a:t>
            </a:r>
            <a:r>
              <a:rPr lang="en-GB" altLang="zh-HK" dirty="0" smtClean="0"/>
              <a:t>urinary </a:t>
            </a:r>
            <a:r>
              <a:rPr lang="en-GB" altLang="zh-HK" dirty="0"/>
              <a:t>catheter and bedside bag. He was </a:t>
            </a:r>
            <a:r>
              <a:rPr lang="en-GB" altLang="zh-HK" dirty="0" smtClean="0"/>
              <a:t>bed-ridden </a:t>
            </a:r>
            <a:r>
              <a:rPr lang="en-GB" altLang="zh-HK" dirty="0"/>
              <a:t>and needed to use long term urinary </a:t>
            </a:r>
            <a:r>
              <a:rPr lang="en-GB" altLang="zh-HK" dirty="0" smtClean="0"/>
              <a:t>catheterisation.</a:t>
            </a:r>
          </a:p>
          <a:p>
            <a:r>
              <a:rPr lang="en-US" altLang="zh-HK" dirty="0" smtClean="0"/>
              <a:t>(Photo)</a:t>
            </a:r>
            <a:endParaRPr lang="en-GB" altLang="zh-HK" dirty="0"/>
          </a:p>
        </p:txBody>
      </p:sp>
    </p:spTree>
    <p:extLst>
      <p:ext uri="{BB962C8B-B14F-4D97-AF65-F5344CB8AC3E}">
        <p14:creationId xmlns:p14="http://schemas.microsoft.com/office/powerpoint/2010/main" val="2124816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06" y="0"/>
            <a:ext cx="6336246" cy="6858000"/>
          </a:xfrm>
          <a:prstGeom prst="rect">
            <a:avLst/>
          </a:prstGeom>
          <a:noFill/>
          <a:effectLst/>
          <a:extLst>
            <a:ext uri="{909E8E84-426E-40DD-AFC4-6F175D3DCCD1}">
              <a14:hiddenFill xmlns:a14="http://schemas.microsoft.com/office/drawing/2010/main">
                <a:solidFill>
                  <a:srgbClr val="00E4A8"/>
                </a:solidFill>
              </a14:hiddenFill>
            </a:ext>
            <a:ext uri="{AF507438-7753-43E0-B8FC-AC1667EBCBE1}">
              <a14:hiddenEffects xmlns:a14="http://schemas.microsoft.com/office/drawing/2010/main">
                <a:effectLst>
                  <a:outerShdw dist="35921" dir="2700000" algn="ctr" rotWithShape="0">
                    <a:srgbClr val="1C1C1C"/>
                  </a:outerShdw>
                </a:effectLst>
              </a14:hiddenEffects>
            </a:ext>
          </a:extLst>
        </p:spPr>
      </p:pic>
    </p:spTree>
    <p:extLst>
      <p:ext uri="{BB962C8B-B14F-4D97-AF65-F5344CB8AC3E}">
        <p14:creationId xmlns:p14="http://schemas.microsoft.com/office/powerpoint/2010/main" val="1428703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5</a:t>
            </a:r>
            <a:endParaRPr lang="zh-HK" altLang="en-US" dirty="0"/>
          </a:p>
        </p:txBody>
      </p:sp>
      <p:sp>
        <p:nvSpPr>
          <p:cNvPr id="3" name="內容版面配置區 2"/>
          <p:cNvSpPr>
            <a:spLocks noGrp="1"/>
          </p:cNvSpPr>
          <p:nvPr>
            <p:ph idx="1"/>
          </p:nvPr>
        </p:nvSpPr>
        <p:spPr/>
        <p:txBody>
          <a:bodyPr>
            <a:normAutofit/>
          </a:bodyPr>
          <a:lstStyle/>
          <a:p>
            <a:pPr marL="514350" lvl="0" indent="-514350">
              <a:buAutoNum type="alphaLcParenBoth"/>
            </a:pPr>
            <a:r>
              <a:rPr lang="en-GB" altLang="zh-HK" dirty="0" smtClean="0"/>
              <a:t>What </a:t>
            </a:r>
            <a:r>
              <a:rPr lang="en-GB" altLang="zh-HK" dirty="0"/>
              <a:t>is the name of this condition</a:t>
            </a:r>
            <a:r>
              <a:rPr lang="en-GB" altLang="zh-HK" dirty="0" smtClean="0"/>
              <a:t>?</a:t>
            </a:r>
          </a:p>
          <a:p>
            <a:pPr marL="0" lvl="0" indent="0">
              <a:buNone/>
            </a:pPr>
            <a:r>
              <a:rPr lang="en-US" altLang="zh-HK" dirty="0" smtClean="0">
                <a:solidFill>
                  <a:srgbClr val="FF0000"/>
                </a:solidFill>
              </a:rPr>
              <a:t>	Purple urine bag syndrome</a:t>
            </a:r>
          </a:p>
          <a:p>
            <a:pPr marL="0" indent="0">
              <a:buNone/>
            </a:pPr>
            <a:endParaRPr lang="en-GB" altLang="zh-HK" dirty="0" smtClean="0"/>
          </a:p>
          <a:p>
            <a:pPr marL="0" indent="0">
              <a:buNone/>
            </a:pPr>
            <a:r>
              <a:rPr lang="en-GB" altLang="zh-HK" dirty="0"/>
              <a:t> </a:t>
            </a:r>
            <a:endParaRPr lang="zh-TW" altLang="zh-HK" dirty="0"/>
          </a:p>
        </p:txBody>
      </p:sp>
    </p:spTree>
    <p:extLst>
      <p:ext uri="{BB962C8B-B14F-4D97-AF65-F5344CB8AC3E}">
        <p14:creationId xmlns:p14="http://schemas.microsoft.com/office/powerpoint/2010/main" val="980407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5</a:t>
            </a:r>
            <a:endParaRPr lang="zh-HK" altLang="en-US" dirty="0"/>
          </a:p>
        </p:txBody>
      </p:sp>
      <p:sp>
        <p:nvSpPr>
          <p:cNvPr id="3" name="內容版面配置區 2"/>
          <p:cNvSpPr>
            <a:spLocks noGrp="1"/>
          </p:cNvSpPr>
          <p:nvPr>
            <p:ph idx="1"/>
          </p:nvPr>
        </p:nvSpPr>
        <p:spPr/>
        <p:txBody>
          <a:bodyPr>
            <a:normAutofit/>
          </a:bodyPr>
          <a:lstStyle/>
          <a:p>
            <a:pPr marL="0" lvl="0" indent="0">
              <a:buNone/>
            </a:pPr>
            <a:r>
              <a:rPr lang="en-US" altLang="zh-HK" dirty="0"/>
              <a:t>(b) </a:t>
            </a:r>
            <a:r>
              <a:rPr lang="en-GB" altLang="zh-HK" dirty="0"/>
              <a:t>Give 3 common risk factors for this condition</a:t>
            </a:r>
            <a:r>
              <a:rPr lang="en-GB" altLang="zh-HK" dirty="0" smtClean="0"/>
              <a:t>.</a:t>
            </a:r>
          </a:p>
          <a:p>
            <a:pPr lvl="1"/>
            <a:r>
              <a:rPr lang="en-US" altLang="zh-HK" dirty="0" smtClean="0">
                <a:solidFill>
                  <a:srgbClr val="FF0000"/>
                </a:solidFill>
              </a:rPr>
              <a:t>Constipation</a:t>
            </a:r>
          </a:p>
          <a:p>
            <a:pPr lvl="1"/>
            <a:r>
              <a:rPr lang="en-US" altLang="zh-HK" dirty="0" smtClean="0">
                <a:solidFill>
                  <a:srgbClr val="FF0000"/>
                </a:solidFill>
              </a:rPr>
              <a:t>DM</a:t>
            </a:r>
          </a:p>
          <a:p>
            <a:pPr lvl="1"/>
            <a:r>
              <a:rPr lang="en-US" altLang="zh-HK" dirty="0" smtClean="0">
                <a:solidFill>
                  <a:srgbClr val="FF0000"/>
                </a:solidFill>
              </a:rPr>
              <a:t>Advanced age</a:t>
            </a:r>
          </a:p>
          <a:p>
            <a:pPr lvl="1"/>
            <a:r>
              <a:rPr lang="en-US" altLang="zh-HK" dirty="0" smtClean="0">
                <a:solidFill>
                  <a:srgbClr val="FF0000"/>
                </a:solidFill>
              </a:rPr>
              <a:t>Women</a:t>
            </a:r>
          </a:p>
          <a:p>
            <a:pPr lvl="1"/>
            <a:r>
              <a:rPr lang="en-US" altLang="zh-HK" dirty="0" smtClean="0">
                <a:solidFill>
                  <a:srgbClr val="FF0000"/>
                </a:solidFill>
              </a:rPr>
              <a:t>Chronically catheterized</a:t>
            </a:r>
          </a:p>
          <a:p>
            <a:pPr lvl="1"/>
            <a:r>
              <a:rPr lang="en-US" altLang="zh-HK" dirty="0" smtClean="0">
                <a:solidFill>
                  <a:srgbClr val="FF0000"/>
                </a:solidFill>
              </a:rPr>
              <a:t>Bacterial </a:t>
            </a:r>
            <a:r>
              <a:rPr lang="en-US" altLang="zh-HK" dirty="0">
                <a:solidFill>
                  <a:srgbClr val="FF0000"/>
                </a:solidFill>
              </a:rPr>
              <a:t>urinary infections that produce </a:t>
            </a:r>
            <a:r>
              <a:rPr lang="en-US" altLang="zh-HK" dirty="0" err="1" smtClean="0">
                <a:solidFill>
                  <a:srgbClr val="FF0000"/>
                </a:solidFill>
              </a:rPr>
              <a:t>sulphatase</a:t>
            </a:r>
            <a:r>
              <a:rPr lang="en-US" altLang="zh-HK" dirty="0" smtClean="0">
                <a:solidFill>
                  <a:srgbClr val="FF0000"/>
                </a:solidFill>
              </a:rPr>
              <a:t>/ </a:t>
            </a:r>
            <a:r>
              <a:rPr lang="en-US" altLang="zh-HK" dirty="0" smtClean="0">
                <a:solidFill>
                  <a:srgbClr val="FF0000"/>
                </a:solidFill>
              </a:rPr>
              <a:t>phosphatase</a:t>
            </a:r>
            <a:endParaRPr lang="en-US" altLang="zh-HK" dirty="0" smtClean="0">
              <a:solidFill>
                <a:srgbClr val="FF0000"/>
              </a:solidFill>
            </a:endParaRPr>
          </a:p>
          <a:p>
            <a:pPr marL="0" lvl="0" indent="0">
              <a:buNone/>
            </a:pPr>
            <a:endParaRPr lang="zh-TW" altLang="zh-HK" dirty="0"/>
          </a:p>
          <a:p>
            <a:pPr marL="0" indent="0">
              <a:buNone/>
            </a:pPr>
            <a:endParaRPr lang="zh-HK" altLang="en-US" dirty="0"/>
          </a:p>
        </p:txBody>
      </p:sp>
    </p:spTree>
    <p:extLst>
      <p:ext uri="{BB962C8B-B14F-4D97-AF65-F5344CB8AC3E}">
        <p14:creationId xmlns:p14="http://schemas.microsoft.com/office/powerpoint/2010/main" val="35428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FF0000"/>
                </a:solidFill>
              </a:rPr>
              <a:t>Answer 1a</a:t>
            </a:r>
            <a:endParaRPr lang="zh-HK" altLang="en-US" dirty="0">
              <a:solidFill>
                <a:srgbClr val="FF0000"/>
              </a:solidFill>
            </a:endParaRPr>
          </a:p>
        </p:txBody>
      </p:sp>
      <p:sp>
        <p:nvSpPr>
          <p:cNvPr id="3" name="內容版面配置區 2"/>
          <p:cNvSpPr>
            <a:spLocks noGrp="1"/>
          </p:cNvSpPr>
          <p:nvPr>
            <p:ph idx="1"/>
          </p:nvPr>
        </p:nvSpPr>
        <p:spPr/>
        <p:txBody>
          <a:bodyPr/>
          <a:lstStyle/>
          <a:p>
            <a:pPr lvl="0"/>
            <a:r>
              <a:rPr lang="en-US" altLang="zh-HK" dirty="0">
                <a:solidFill>
                  <a:srgbClr val="FF0000"/>
                </a:solidFill>
              </a:rPr>
              <a:t>Time and onset of </a:t>
            </a:r>
            <a:r>
              <a:rPr lang="en-US" altLang="zh-HK" dirty="0" smtClean="0">
                <a:solidFill>
                  <a:srgbClr val="FF0000"/>
                </a:solidFill>
              </a:rPr>
              <a:t>symptoms.</a:t>
            </a:r>
          </a:p>
          <a:p>
            <a:pPr lvl="0"/>
            <a:r>
              <a:rPr lang="en-US" altLang="zh-HK" dirty="0" smtClean="0">
                <a:solidFill>
                  <a:srgbClr val="FF0000"/>
                </a:solidFill>
              </a:rPr>
              <a:t>The </a:t>
            </a:r>
            <a:r>
              <a:rPr lang="en-US" altLang="zh-HK" dirty="0">
                <a:solidFill>
                  <a:srgbClr val="FF0000"/>
                </a:solidFill>
              </a:rPr>
              <a:t>most toxic mushrooms are cytotoxic. Time is needed for the uptake of toxins into cells and deprivation of end organ </a:t>
            </a:r>
            <a:r>
              <a:rPr lang="en-US" altLang="zh-HK" dirty="0" smtClean="0">
                <a:solidFill>
                  <a:srgbClr val="FF0000"/>
                </a:solidFill>
              </a:rPr>
              <a:t>reserve.</a:t>
            </a:r>
          </a:p>
          <a:p>
            <a:pPr lvl="0"/>
            <a:r>
              <a:rPr lang="en-US" altLang="zh-HK" dirty="0" smtClean="0">
                <a:solidFill>
                  <a:srgbClr val="FF0000"/>
                </a:solidFill>
              </a:rPr>
              <a:t>Delayed </a:t>
            </a:r>
            <a:r>
              <a:rPr lang="en-US" altLang="zh-HK" dirty="0">
                <a:solidFill>
                  <a:srgbClr val="FF0000"/>
                </a:solidFill>
              </a:rPr>
              <a:t>onset </a:t>
            </a:r>
            <a:r>
              <a:rPr lang="en-US" altLang="zh-HK" dirty="0" smtClean="0">
                <a:solidFill>
                  <a:srgbClr val="FF0000"/>
                </a:solidFill>
              </a:rPr>
              <a:t>(&gt; 6 hours) usually implies </a:t>
            </a:r>
            <a:r>
              <a:rPr lang="en-US" altLang="zh-HK" dirty="0">
                <a:solidFill>
                  <a:srgbClr val="FF0000"/>
                </a:solidFill>
              </a:rPr>
              <a:t>potentially fatal mushroom ingestion.</a:t>
            </a:r>
            <a:endParaRPr lang="zh-TW" altLang="zh-HK" dirty="0">
              <a:solidFill>
                <a:srgbClr val="FF0000"/>
              </a:solidFill>
            </a:endParaRPr>
          </a:p>
          <a:p>
            <a:endParaRPr lang="zh-HK" altLang="en-US" dirty="0"/>
          </a:p>
        </p:txBody>
      </p:sp>
    </p:spTree>
    <p:extLst>
      <p:ext uri="{BB962C8B-B14F-4D97-AF65-F5344CB8AC3E}">
        <p14:creationId xmlns:p14="http://schemas.microsoft.com/office/powerpoint/2010/main" val="1906708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 5</a:t>
            </a:r>
            <a:endParaRPr lang="zh-HK" altLang="en-US" dirty="0"/>
          </a:p>
        </p:txBody>
      </p:sp>
      <p:sp>
        <p:nvSpPr>
          <p:cNvPr id="3" name="內容版面配置區 2"/>
          <p:cNvSpPr>
            <a:spLocks noGrp="1"/>
          </p:cNvSpPr>
          <p:nvPr>
            <p:ph idx="1"/>
          </p:nvPr>
        </p:nvSpPr>
        <p:spPr/>
        <p:txBody>
          <a:bodyPr/>
          <a:lstStyle/>
          <a:p>
            <a:pPr lvl="0"/>
            <a:r>
              <a:rPr lang="en-US" altLang="zh-HK" dirty="0">
                <a:solidFill>
                  <a:srgbClr val="FF0000"/>
                </a:solidFill>
              </a:rPr>
              <a:t>The etiology is due to indigo (blue) and </a:t>
            </a:r>
            <a:r>
              <a:rPr lang="en-US" altLang="zh-HK" dirty="0" err="1">
                <a:solidFill>
                  <a:srgbClr val="FF0000"/>
                </a:solidFill>
              </a:rPr>
              <a:t>indirubin</a:t>
            </a:r>
            <a:r>
              <a:rPr lang="en-US" altLang="zh-HK" dirty="0">
                <a:solidFill>
                  <a:srgbClr val="FF0000"/>
                </a:solidFill>
              </a:rPr>
              <a:t> (red) or to their mixture that becomes purple.</a:t>
            </a:r>
          </a:p>
          <a:p>
            <a:pPr lvl="0"/>
            <a:r>
              <a:rPr lang="en-US" altLang="zh-HK" dirty="0">
                <a:solidFill>
                  <a:srgbClr val="FF0000"/>
                </a:solidFill>
              </a:rPr>
              <a:t>***</a:t>
            </a:r>
            <a:r>
              <a:rPr lang="en-US" altLang="zh-HK" i="1" dirty="0">
                <a:solidFill>
                  <a:srgbClr val="FF0000"/>
                </a:solidFill>
              </a:rPr>
              <a:t>Escherichia coli</a:t>
            </a:r>
            <a:r>
              <a:rPr lang="en-US" altLang="zh-HK" dirty="0">
                <a:solidFill>
                  <a:srgbClr val="FF0000"/>
                </a:solidFill>
              </a:rPr>
              <a:t>, </a:t>
            </a:r>
            <a:r>
              <a:rPr lang="en-US" altLang="zh-HK" i="1" dirty="0" err="1">
                <a:solidFill>
                  <a:srgbClr val="FF0000"/>
                </a:solidFill>
              </a:rPr>
              <a:t>Klebsiella</a:t>
            </a:r>
            <a:r>
              <a:rPr lang="en-US" altLang="zh-HK" i="1" dirty="0">
                <a:solidFill>
                  <a:srgbClr val="FF0000"/>
                </a:solidFill>
              </a:rPr>
              <a:t> </a:t>
            </a:r>
            <a:r>
              <a:rPr lang="en-US" altLang="zh-HK" i="1" dirty="0" err="1">
                <a:solidFill>
                  <a:srgbClr val="FF0000"/>
                </a:solidFill>
              </a:rPr>
              <a:t>pneumoniae</a:t>
            </a:r>
            <a:r>
              <a:rPr lang="en-US" altLang="zh-HK" dirty="0">
                <a:solidFill>
                  <a:srgbClr val="FF0000"/>
                </a:solidFill>
              </a:rPr>
              <a:t>, </a:t>
            </a:r>
            <a:r>
              <a:rPr lang="en-US" altLang="zh-HK" i="1" dirty="0" err="1">
                <a:solidFill>
                  <a:srgbClr val="FF0000"/>
                </a:solidFill>
              </a:rPr>
              <a:t>Enterobacter</a:t>
            </a:r>
            <a:r>
              <a:rPr lang="en-US" altLang="zh-HK" i="1" dirty="0">
                <a:solidFill>
                  <a:srgbClr val="FF0000"/>
                </a:solidFill>
              </a:rPr>
              <a:t> </a:t>
            </a:r>
            <a:r>
              <a:rPr lang="en-US" altLang="zh-HK" i="1" dirty="0" err="1">
                <a:solidFill>
                  <a:srgbClr val="FF0000"/>
                </a:solidFill>
              </a:rPr>
              <a:t>agglomerans</a:t>
            </a:r>
            <a:r>
              <a:rPr lang="en-US" altLang="zh-HK" dirty="0">
                <a:solidFill>
                  <a:srgbClr val="FF0000"/>
                </a:solidFill>
              </a:rPr>
              <a:t>, </a:t>
            </a:r>
            <a:r>
              <a:rPr lang="en-US" altLang="zh-HK" i="1" dirty="0">
                <a:solidFill>
                  <a:srgbClr val="FF0000"/>
                </a:solidFill>
              </a:rPr>
              <a:t>Pseudomonas aeruginosa</a:t>
            </a:r>
            <a:r>
              <a:rPr lang="en-US" altLang="zh-HK" dirty="0">
                <a:solidFill>
                  <a:srgbClr val="FF0000"/>
                </a:solidFill>
              </a:rPr>
              <a:t>, </a:t>
            </a:r>
            <a:r>
              <a:rPr lang="en-US" altLang="zh-HK" i="1" dirty="0">
                <a:solidFill>
                  <a:srgbClr val="FF0000"/>
                </a:solidFill>
              </a:rPr>
              <a:t>Proteus </a:t>
            </a:r>
            <a:r>
              <a:rPr lang="en-US" altLang="zh-HK" dirty="0">
                <a:solidFill>
                  <a:srgbClr val="FF0000"/>
                </a:solidFill>
              </a:rPr>
              <a:t>species, </a:t>
            </a:r>
            <a:r>
              <a:rPr lang="en-US" altLang="zh-HK" i="1" dirty="0" err="1">
                <a:solidFill>
                  <a:srgbClr val="FF0000"/>
                </a:solidFill>
              </a:rPr>
              <a:t>Providencia</a:t>
            </a:r>
            <a:r>
              <a:rPr lang="en-US" altLang="zh-HK" i="1" dirty="0">
                <a:solidFill>
                  <a:srgbClr val="FF0000"/>
                </a:solidFill>
              </a:rPr>
              <a:t> </a:t>
            </a:r>
            <a:r>
              <a:rPr lang="en-US" altLang="zh-HK" dirty="0">
                <a:solidFill>
                  <a:srgbClr val="FF0000"/>
                </a:solidFill>
              </a:rPr>
              <a:t>species, </a:t>
            </a:r>
            <a:r>
              <a:rPr lang="en-US" altLang="zh-HK" i="1" dirty="0">
                <a:solidFill>
                  <a:srgbClr val="FF0000"/>
                </a:solidFill>
              </a:rPr>
              <a:t>Enterococcus </a:t>
            </a:r>
            <a:r>
              <a:rPr lang="en-US" altLang="zh-HK" dirty="0">
                <a:solidFill>
                  <a:srgbClr val="FF0000"/>
                </a:solidFill>
              </a:rPr>
              <a:t>species and </a:t>
            </a:r>
            <a:r>
              <a:rPr lang="en-US" altLang="zh-HK" i="1" dirty="0">
                <a:solidFill>
                  <a:srgbClr val="FF0000"/>
                </a:solidFill>
              </a:rPr>
              <a:t>Streptococcus </a:t>
            </a:r>
            <a:r>
              <a:rPr lang="en-US" altLang="zh-HK" i="1" dirty="0" err="1">
                <a:solidFill>
                  <a:srgbClr val="FF0000"/>
                </a:solidFill>
              </a:rPr>
              <a:t>faecalis</a:t>
            </a:r>
            <a:endParaRPr lang="zh-TW" altLang="zh-HK" dirty="0">
              <a:solidFill>
                <a:srgbClr val="FF0000"/>
              </a:solidFill>
            </a:endParaRPr>
          </a:p>
          <a:p>
            <a:endParaRPr lang="zh-HK" altLang="en-US" dirty="0"/>
          </a:p>
        </p:txBody>
      </p:sp>
    </p:spTree>
    <p:extLst>
      <p:ext uri="{BB962C8B-B14F-4D97-AF65-F5344CB8AC3E}">
        <p14:creationId xmlns:p14="http://schemas.microsoft.com/office/powerpoint/2010/main" val="315906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medscape.com/fullsize/migrated/565/078/smj565078.fi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25" y="332656"/>
            <a:ext cx="5345571" cy="612068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9883" y="6536377"/>
            <a:ext cx="1491049" cy="276999"/>
          </a:xfrm>
          <a:prstGeom prst="rect">
            <a:avLst/>
          </a:prstGeom>
        </p:spPr>
        <p:txBody>
          <a:bodyPr wrap="none">
            <a:spAutoFit/>
          </a:bodyPr>
          <a:lstStyle/>
          <a:p>
            <a:r>
              <a:rPr lang="en-US" altLang="zh-HK" sz="1200" dirty="0"/>
              <a:t>www.medscape.com</a:t>
            </a:r>
            <a:endParaRPr lang="zh-HK" altLang="en-US" sz="1200" dirty="0"/>
          </a:p>
        </p:txBody>
      </p:sp>
    </p:spTree>
    <p:extLst>
      <p:ext uri="{BB962C8B-B14F-4D97-AF65-F5344CB8AC3E}">
        <p14:creationId xmlns:p14="http://schemas.microsoft.com/office/powerpoint/2010/main" val="401720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5</a:t>
            </a:r>
            <a:endParaRPr lang="zh-HK" altLang="en-US" dirty="0"/>
          </a:p>
        </p:txBody>
      </p:sp>
      <p:sp>
        <p:nvSpPr>
          <p:cNvPr id="3" name="內容版面配置區 2"/>
          <p:cNvSpPr>
            <a:spLocks noGrp="1"/>
          </p:cNvSpPr>
          <p:nvPr>
            <p:ph idx="1"/>
          </p:nvPr>
        </p:nvSpPr>
        <p:spPr/>
        <p:txBody>
          <a:bodyPr/>
          <a:lstStyle/>
          <a:p>
            <a:pPr marL="0" lvl="0" indent="0">
              <a:buNone/>
            </a:pPr>
            <a:r>
              <a:rPr lang="en-GB" altLang="zh-HK" dirty="0" smtClean="0"/>
              <a:t>(c) Briefly </a:t>
            </a:r>
            <a:r>
              <a:rPr lang="en-GB" altLang="zh-HK" dirty="0"/>
              <a:t>describe your management.</a:t>
            </a:r>
            <a:endParaRPr lang="zh-TW" altLang="zh-HK" dirty="0"/>
          </a:p>
          <a:p>
            <a:pPr marL="457200" lvl="1" indent="0">
              <a:buNone/>
            </a:pPr>
            <a:r>
              <a:rPr lang="en-US" altLang="zh-HK" sz="3200" dirty="0">
                <a:solidFill>
                  <a:srgbClr val="FF0000"/>
                </a:solidFill>
              </a:rPr>
              <a:t>	Change urinary catheter +/- antibiotics</a:t>
            </a:r>
            <a:endParaRPr lang="zh-HK" altLang="en-US" sz="3200" dirty="0">
              <a:solidFill>
                <a:srgbClr val="FF0000"/>
              </a:solidFill>
            </a:endParaRPr>
          </a:p>
          <a:p>
            <a:pPr marL="0" indent="0">
              <a:buNone/>
            </a:pPr>
            <a:endParaRPr lang="zh-HK" altLang="en-US" dirty="0"/>
          </a:p>
        </p:txBody>
      </p:sp>
    </p:spTree>
    <p:extLst>
      <p:ext uri="{BB962C8B-B14F-4D97-AF65-F5344CB8AC3E}">
        <p14:creationId xmlns:p14="http://schemas.microsoft.com/office/powerpoint/2010/main" val="3064988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6</a:t>
            </a:r>
            <a:endParaRPr lang="zh-HK" altLang="en-US" dirty="0"/>
          </a:p>
        </p:txBody>
      </p:sp>
      <p:sp>
        <p:nvSpPr>
          <p:cNvPr id="3" name="內容版面配置區 2"/>
          <p:cNvSpPr>
            <a:spLocks noGrp="1"/>
          </p:cNvSpPr>
          <p:nvPr>
            <p:ph idx="1"/>
          </p:nvPr>
        </p:nvSpPr>
        <p:spPr/>
        <p:txBody>
          <a:bodyPr>
            <a:normAutofit/>
          </a:bodyPr>
          <a:lstStyle/>
          <a:p>
            <a:r>
              <a:rPr lang="en-US" altLang="zh-HK" dirty="0"/>
              <a:t>A 64-year-old man presented to Emergency room because of abdominal pain, vomiting and shortness of breath. The abdomen was distended with no pulsatile mass. His ECG showed atrial fibrillation</a:t>
            </a:r>
            <a:r>
              <a:rPr lang="en-US" altLang="zh-HK" dirty="0" smtClean="0"/>
              <a:t>.</a:t>
            </a:r>
          </a:p>
          <a:p>
            <a:endParaRPr lang="zh-TW" altLang="zh-HK" dirty="0"/>
          </a:p>
        </p:txBody>
      </p:sp>
    </p:spTree>
    <p:extLst>
      <p:ext uri="{BB962C8B-B14F-4D97-AF65-F5344CB8AC3E}">
        <p14:creationId xmlns:p14="http://schemas.microsoft.com/office/powerpoint/2010/main" val="3478258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r>
              <a:rPr lang="en-US" altLang="zh-HK" dirty="0" smtClean="0"/>
              <a:t>The result of arterial blood gas was as follows:</a:t>
            </a:r>
            <a:endParaRPr lang="en-US" altLang="zh-HK" dirty="0"/>
          </a:p>
          <a:p>
            <a:r>
              <a:rPr lang="en-US" altLang="zh-HK" dirty="0" smtClean="0"/>
              <a:t>pH 7.029, pCO</a:t>
            </a:r>
            <a:r>
              <a:rPr lang="en-US" altLang="zh-HK" baseline="-25000" dirty="0" smtClean="0"/>
              <a:t>2</a:t>
            </a:r>
            <a:r>
              <a:rPr lang="en-US" altLang="zh-HK" dirty="0" smtClean="0"/>
              <a:t> 1.93 </a:t>
            </a:r>
            <a:r>
              <a:rPr lang="en-US" altLang="zh-HK" dirty="0" err="1" smtClean="0"/>
              <a:t>kPa</a:t>
            </a:r>
            <a:r>
              <a:rPr lang="en-US" altLang="zh-HK" dirty="0" smtClean="0"/>
              <a:t>, pO</a:t>
            </a:r>
            <a:r>
              <a:rPr lang="en-US" altLang="zh-HK" baseline="-25000" dirty="0" smtClean="0"/>
              <a:t>2</a:t>
            </a:r>
            <a:r>
              <a:rPr lang="en-US" altLang="zh-HK" dirty="0" smtClean="0"/>
              <a:t> 23.1 </a:t>
            </a:r>
            <a:r>
              <a:rPr lang="en-US" altLang="zh-HK" dirty="0" err="1" smtClean="0"/>
              <a:t>kPa</a:t>
            </a:r>
            <a:r>
              <a:rPr lang="en-US" altLang="zh-HK" dirty="0" smtClean="0"/>
              <a:t>, BE –27, HCO</a:t>
            </a:r>
            <a:r>
              <a:rPr lang="en-US" altLang="zh-HK" baseline="-25000" dirty="0" smtClean="0"/>
              <a:t>3</a:t>
            </a:r>
            <a:r>
              <a:rPr lang="en-US" altLang="zh-HK" dirty="0" smtClean="0"/>
              <a:t> 3.8 </a:t>
            </a:r>
            <a:r>
              <a:rPr lang="en-US" altLang="zh-HK" dirty="0" err="1" smtClean="0"/>
              <a:t>mmol</a:t>
            </a:r>
            <a:r>
              <a:rPr lang="en-US" altLang="zh-HK" dirty="0" smtClean="0"/>
              <a:t>/L, SaO2 99%</a:t>
            </a:r>
          </a:p>
          <a:p>
            <a:r>
              <a:rPr lang="en-US" altLang="zh-HK" dirty="0" smtClean="0"/>
              <a:t>Na 136 </a:t>
            </a:r>
            <a:r>
              <a:rPr lang="en-US" altLang="zh-HK" dirty="0" err="1" smtClean="0"/>
              <a:t>mmol</a:t>
            </a:r>
            <a:r>
              <a:rPr lang="en-US" altLang="zh-HK" dirty="0" smtClean="0"/>
              <a:t>/L, K 4.0 </a:t>
            </a:r>
            <a:r>
              <a:rPr lang="en-US" altLang="zh-HK" dirty="0" err="1" smtClean="0"/>
              <a:t>mmol</a:t>
            </a:r>
            <a:r>
              <a:rPr lang="en-US" altLang="zh-HK" dirty="0" smtClean="0"/>
              <a:t>/L, Cl 95 </a:t>
            </a:r>
            <a:r>
              <a:rPr lang="en-US" altLang="zh-HK" dirty="0" err="1" smtClean="0"/>
              <a:t>mmol</a:t>
            </a:r>
            <a:r>
              <a:rPr lang="en-US" altLang="zh-HK" dirty="0" smtClean="0"/>
              <a:t>/L</a:t>
            </a:r>
          </a:p>
          <a:p>
            <a:endParaRPr lang="en-US" altLang="zh-HK" dirty="0" smtClean="0"/>
          </a:p>
          <a:p>
            <a:r>
              <a:rPr lang="en-US" altLang="zh-HK" dirty="0" err="1" smtClean="0"/>
              <a:t>H’Stix</a:t>
            </a:r>
            <a:r>
              <a:rPr lang="en-US" altLang="zh-HK" dirty="0" smtClean="0"/>
              <a:t> 11.7 </a:t>
            </a:r>
            <a:r>
              <a:rPr lang="en-US" altLang="zh-HK" dirty="0" err="1" smtClean="0"/>
              <a:t>mmol</a:t>
            </a:r>
            <a:r>
              <a:rPr lang="en-US" altLang="zh-HK" dirty="0" smtClean="0"/>
              <a:t>/L</a:t>
            </a:r>
            <a:endParaRPr lang="zh-TW" altLang="zh-HK" dirty="0" smtClean="0"/>
          </a:p>
          <a:p>
            <a:pPr marL="0" indent="0">
              <a:buNone/>
            </a:pPr>
            <a:r>
              <a:rPr lang="en-US" altLang="zh-HK" dirty="0" smtClean="0"/>
              <a:t> </a:t>
            </a:r>
            <a:endParaRPr lang="zh-TW" altLang="zh-HK" dirty="0" smtClean="0"/>
          </a:p>
          <a:p>
            <a:r>
              <a:rPr lang="en-US" altLang="zh-HK" dirty="0" smtClean="0"/>
              <a:t>Urgent CT abdomen was performed.</a:t>
            </a:r>
            <a:endParaRPr lang="zh-TW" altLang="zh-HK" dirty="0" smtClean="0"/>
          </a:p>
          <a:p>
            <a:endParaRPr lang="zh-HK" altLang="en-US" dirty="0"/>
          </a:p>
        </p:txBody>
      </p:sp>
      <p:sp>
        <p:nvSpPr>
          <p:cNvPr id="6" name="標題 1"/>
          <p:cNvSpPr>
            <a:spLocks noGrp="1"/>
          </p:cNvSpPr>
          <p:nvPr>
            <p:ph type="title"/>
          </p:nvPr>
        </p:nvSpPr>
        <p:spPr>
          <a:xfrm>
            <a:off x="457200" y="274638"/>
            <a:ext cx="8229600" cy="1143000"/>
          </a:xfrm>
        </p:spPr>
        <p:txBody>
          <a:bodyPr/>
          <a:lstStyle/>
          <a:p>
            <a:r>
              <a:rPr lang="en-US" altLang="zh-HK" dirty="0" smtClean="0"/>
              <a:t>Question 6</a:t>
            </a:r>
            <a:endParaRPr lang="zh-HK" altLang="en-US" dirty="0"/>
          </a:p>
        </p:txBody>
      </p:sp>
    </p:spTree>
    <p:extLst>
      <p:ext uri="{BB962C8B-B14F-4D97-AF65-F5344CB8AC3E}">
        <p14:creationId xmlns:p14="http://schemas.microsoft.com/office/powerpoint/2010/main" val="1750702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3576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088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22" r="2059" b="5098"/>
          <a:stretch/>
        </p:blipFill>
        <p:spPr bwMode="auto">
          <a:xfrm>
            <a:off x="107504" y="332656"/>
            <a:ext cx="8888643"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25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48" t="5095" r="4092" b="5742"/>
          <a:stretch/>
        </p:blipFill>
        <p:spPr bwMode="auto">
          <a:xfrm>
            <a:off x="395536" y="260648"/>
            <a:ext cx="8592954"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954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6</a:t>
            </a:r>
            <a:endParaRPr lang="zh-HK" altLang="en-US" dirty="0"/>
          </a:p>
        </p:txBody>
      </p:sp>
      <p:sp>
        <p:nvSpPr>
          <p:cNvPr id="3" name="內容版面配置區 2"/>
          <p:cNvSpPr>
            <a:spLocks noGrp="1"/>
          </p:cNvSpPr>
          <p:nvPr>
            <p:ph idx="1"/>
          </p:nvPr>
        </p:nvSpPr>
        <p:spPr/>
        <p:txBody>
          <a:bodyPr>
            <a:normAutofit lnSpcReduction="10000"/>
          </a:bodyPr>
          <a:lstStyle/>
          <a:p>
            <a:pPr marL="0" lvl="0" indent="0">
              <a:buNone/>
            </a:pPr>
            <a:r>
              <a:rPr lang="en-US" altLang="zh-HK" dirty="0" smtClean="0"/>
              <a:t>(a) </a:t>
            </a:r>
            <a:r>
              <a:rPr lang="en-US" altLang="zh-HK" dirty="0"/>
              <a:t>Comment on the blood gas and calculate the anion gap</a:t>
            </a:r>
            <a:r>
              <a:rPr lang="en-US" altLang="zh-HK" dirty="0" smtClean="0"/>
              <a:t>.</a:t>
            </a:r>
            <a:endParaRPr lang="zh-TW" altLang="zh-HK" dirty="0"/>
          </a:p>
          <a:p>
            <a:pPr marL="400050" lvl="1" indent="0">
              <a:buNone/>
            </a:pPr>
            <a:r>
              <a:rPr lang="en-US" altLang="zh-HK" dirty="0">
                <a:solidFill>
                  <a:srgbClr val="FF0000"/>
                </a:solidFill>
              </a:rPr>
              <a:t>Anion gap metabolic acidosis: </a:t>
            </a:r>
            <a:endParaRPr lang="en-US" altLang="zh-HK" dirty="0" smtClean="0">
              <a:solidFill>
                <a:srgbClr val="FF0000"/>
              </a:solidFill>
            </a:endParaRPr>
          </a:p>
          <a:p>
            <a:pPr marL="400050" lvl="1" indent="0">
              <a:buNone/>
            </a:pPr>
            <a:r>
              <a:rPr lang="en-US" altLang="zh-HK" dirty="0" smtClean="0">
                <a:solidFill>
                  <a:srgbClr val="FF0000"/>
                </a:solidFill>
              </a:rPr>
              <a:t>Na </a:t>
            </a:r>
            <a:r>
              <a:rPr lang="en-US" altLang="zh-HK" dirty="0">
                <a:solidFill>
                  <a:srgbClr val="FF0000"/>
                </a:solidFill>
              </a:rPr>
              <a:t>(+ K</a:t>
            </a:r>
            <a:r>
              <a:rPr lang="en-US" altLang="zh-HK" dirty="0" smtClean="0">
                <a:solidFill>
                  <a:srgbClr val="FF0000"/>
                </a:solidFill>
              </a:rPr>
              <a:t>) – Cl - HCO3 = </a:t>
            </a:r>
            <a:r>
              <a:rPr lang="en-US" altLang="zh-HK" dirty="0">
                <a:solidFill>
                  <a:srgbClr val="FF0000"/>
                </a:solidFill>
              </a:rPr>
              <a:t>136 </a:t>
            </a:r>
            <a:r>
              <a:rPr lang="en-US" altLang="zh-HK" dirty="0" smtClean="0">
                <a:solidFill>
                  <a:srgbClr val="FF0000"/>
                </a:solidFill>
              </a:rPr>
              <a:t>(+ 4) – 95 - 3.8 = 41.2</a:t>
            </a:r>
            <a:endParaRPr lang="en-US" altLang="zh-HK" dirty="0" smtClean="0"/>
          </a:p>
          <a:p>
            <a:pPr marL="0" lvl="0" indent="0">
              <a:buNone/>
            </a:pPr>
            <a:r>
              <a:rPr lang="en-US" altLang="zh-HK" dirty="0" smtClean="0"/>
              <a:t>(b) Describe </a:t>
            </a:r>
            <a:r>
              <a:rPr lang="en-US" altLang="zh-HK" dirty="0"/>
              <a:t>the features of CT abdomen.</a:t>
            </a:r>
            <a:endParaRPr lang="zh-TW" altLang="zh-HK" dirty="0"/>
          </a:p>
          <a:p>
            <a:pPr marL="400050" lvl="1" indent="0">
              <a:buNone/>
            </a:pPr>
            <a:r>
              <a:rPr lang="en-US" altLang="zh-HK" sz="3200" dirty="0" err="1">
                <a:solidFill>
                  <a:srgbClr val="FF0000"/>
                </a:solidFill>
              </a:rPr>
              <a:t>Pneumatosis</a:t>
            </a:r>
            <a:r>
              <a:rPr lang="en-US" altLang="zh-HK" sz="3200" dirty="0">
                <a:solidFill>
                  <a:srgbClr val="FF0000"/>
                </a:solidFill>
              </a:rPr>
              <a:t> </a:t>
            </a:r>
            <a:r>
              <a:rPr lang="en-US" altLang="zh-HK" sz="3200" dirty="0" err="1">
                <a:solidFill>
                  <a:srgbClr val="FF0000"/>
                </a:solidFill>
              </a:rPr>
              <a:t>intestinalis</a:t>
            </a:r>
            <a:r>
              <a:rPr lang="en-US" altLang="zh-HK" sz="3200" dirty="0">
                <a:solidFill>
                  <a:srgbClr val="FF0000"/>
                </a:solidFill>
              </a:rPr>
              <a:t>, </a:t>
            </a:r>
            <a:r>
              <a:rPr lang="en-US" altLang="zh-HK" sz="3200" dirty="0" err="1">
                <a:solidFill>
                  <a:srgbClr val="FF0000"/>
                </a:solidFill>
              </a:rPr>
              <a:t>porto</a:t>
            </a:r>
            <a:r>
              <a:rPr lang="en-US" altLang="zh-HK" sz="3200" dirty="0">
                <a:solidFill>
                  <a:srgbClr val="FF0000"/>
                </a:solidFill>
              </a:rPr>
              <a:t>-venous gas, </a:t>
            </a:r>
            <a:r>
              <a:rPr lang="en-US" altLang="zh-HK" sz="3200" dirty="0" err="1" smtClean="0">
                <a:solidFill>
                  <a:srgbClr val="FF0000"/>
                </a:solidFill>
              </a:rPr>
              <a:t>pneumoperitoneum</a:t>
            </a:r>
            <a:endParaRPr lang="en-US" altLang="zh-HK" sz="3200" dirty="0" smtClean="0"/>
          </a:p>
          <a:p>
            <a:pPr marL="0" lvl="0" indent="0">
              <a:buNone/>
            </a:pPr>
            <a:r>
              <a:rPr lang="en-US" altLang="zh-HK" dirty="0" smtClean="0"/>
              <a:t>(c) What </a:t>
            </a:r>
            <a:r>
              <a:rPr lang="en-US" altLang="zh-HK" dirty="0"/>
              <a:t>is the most likely </a:t>
            </a:r>
            <a:r>
              <a:rPr lang="en-US" altLang="zh-HK" dirty="0" smtClean="0"/>
              <a:t>diagnosis?</a:t>
            </a:r>
          </a:p>
          <a:p>
            <a:pPr marL="0" lvl="0" indent="0">
              <a:buNone/>
              <a:tabLst>
                <a:tab pos="444500" algn="l"/>
              </a:tabLst>
            </a:pPr>
            <a:r>
              <a:rPr lang="en-US" altLang="zh-HK" dirty="0" smtClean="0"/>
              <a:t>	</a:t>
            </a:r>
            <a:r>
              <a:rPr lang="en-US" altLang="zh-HK" dirty="0" err="1" smtClean="0">
                <a:solidFill>
                  <a:srgbClr val="FF0000"/>
                </a:solidFill>
              </a:rPr>
              <a:t>Ischaemic</a:t>
            </a:r>
            <a:r>
              <a:rPr lang="en-US" altLang="zh-HK" dirty="0" smtClean="0">
                <a:solidFill>
                  <a:srgbClr val="FF0000"/>
                </a:solidFill>
              </a:rPr>
              <a:t> </a:t>
            </a:r>
            <a:r>
              <a:rPr lang="en-US" altLang="zh-HK" dirty="0">
                <a:solidFill>
                  <a:srgbClr val="FF0000"/>
                </a:solidFill>
              </a:rPr>
              <a:t>bowel</a:t>
            </a:r>
            <a:endParaRPr lang="zh-HK" altLang="en-US" dirty="0">
              <a:solidFill>
                <a:srgbClr val="FF0000"/>
              </a:solidFill>
            </a:endParaRPr>
          </a:p>
        </p:txBody>
      </p:sp>
    </p:spTree>
    <p:extLst>
      <p:ext uri="{BB962C8B-B14F-4D97-AF65-F5344CB8AC3E}">
        <p14:creationId xmlns:p14="http://schemas.microsoft.com/office/powerpoint/2010/main" val="2416470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END</a:t>
            </a:r>
            <a:endParaRPr lang="zh-HK" altLang="en-US" dirty="0"/>
          </a:p>
        </p:txBody>
      </p:sp>
      <p:sp>
        <p:nvSpPr>
          <p:cNvPr id="3" name="內容版面配置區 2"/>
          <p:cNvSpPr>
            <a:spLocks noGrp="1"/>
          </p:cNvSpPr>
          <p:nvPr>
            <p:ph idx="1"/>
          </p:nvPr>
        </p:nvSpPr>
        <p:spPr/>
        <p:txBody>
          <a:bodyPr/>
          <a:lstStyle/>
          <a:p>
            <a:endParaRPr lang="zh-HK" altLang="en-US" dirty="0"/>
          </a:p>
        </p:txBody>
      </p:sp>
    </p:spTree>
    <p:extLst>
      <p:ext uri="{BB962C8B-B14F-4D97-AF65-F5344CB8AC3E}">
        <p14:creationId xmlns:p14="http://schemas.microsoft.com/office/powerpoint/2010/main" val="900857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1b</a:t>
            </a:r>
            <a:endParaRPr lang="zh-HK" altLang="en-US" dirty="0"/>
          </a:p>
        </p:txBody>
      </p:sp>
      <p:sp>
        <p:nvSpPr>
          <p:cNvPr id="3" name="內容版面配置區 2"/>
          <p:cNvSpPr>
            <a:spLocks noGrp="1"/>
          </p:cNvSpPr>
          <p:nvPr>
            <p:ph idx="1"/>
          </p:nvPr>
        </p:nvSpPr>
        <p:spPr/>
        <p:txBody>
          <a:bodyPr/>
          <a:lstStyle/>
          <a:p>
            <a:pPr lvl="0"/>
            <a:r>
              <a:rPr lang="en-US" altLang="zh-HK" dirty="0"/>
              <a:t>It </a:t>
            </a:r>
            <a:r>
              <a:rPr lang="en-US" altLang="zh-HK" dirty="0" smtClean="0"/>
              <a:t>was </a:t>
            </a:r>
            <a:r>
              <a:rPr lang="en-US" altLang="zh-HK" dirty="0"/>
              <a:t>lucky that their relatives got some uncooked specimen for your identification. Who should you consult? How should you prepare and store the specimen?</a:t>
            </a:r>
            <a:endParaRPr lang="zh-TW" altLang="zh-HK" dirty="0"/>
          </a:p>
          <a:p>
            <a:endParaRPr lang="zh-HK" altLang="en-US" dirty="0"/>
          </a:p>
        </p:txBody>
      </p:sp>
    </p:spTree>
    <p:extLst>
      <p:ext uri="{BB962C8B-B14F-4D97-AF65-F5344CB8AC3E}">
        <p14:creationId xmlns:p14="http://schemas.microsoft.com/office/powerpoint/2010/main" val="590815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FF0000"/>
                </a:solidFill>
              </a:rPr>
              <a:t>Answer 1b</a:t>
            </a:r>
            <a:endParaRPr lang="zh-HK" altLang="en-US" dirty="0">
              <a:solidFill>
                <a:srgbClr val="FF0000"/>
              </a:solidFill>
            </a:endParaRPr>
          </a:p>
        </p:txBody>
      </p:sp>
      <p:sp>
        <p:nvSpPr>
          <p:cNvPr id="3" name="內容版面配置區 2"/>
          <p:cNvSpPr>
            <a:spLocks noGrp="1"/>
          </p:cNvSpPr>
          <p:nvPr>
            <p:ph idx="1"/>
          </p:nvPr>
        </p:nvSpPr>
        <p:spPr/>
        <p:txBody>
          <a:bodyPr>
            <a:normAutofit/>
          </a:bodyPr>
          <a:lstStyle/>
          <a:p>
            <a:pPr lvl="0"/>
            <a:r>
              <a:rPr lang="en-US" altLang="zh-HK" dirty="0" smtClean="0">
                <a:solidFill>
                  <a:srgbClr val="FF0000"/>
                </a:solidFill>
              </a:rPr>
              <a:t>Hong Kong Poison Information Centre</a:t>
            </a:r>
          </a:p>
          <a:p>
            <a:pPr lvl="1"/>
            <a:r>
              <a:rPr lang="en-US" altLang="zh-HK" dirty="0" err="1" smtClean="0">
                <a:solidFill>
                  <a:srgbClr val="FF0000"/>
                </a:solidFill>
              </a:rPr>
              <a:t>Amatoxin</a:t>
            </a:r>
            <a:r>
              <a:rPr lang="en-US" altLang="zh-HK" dirty="0" smtClean="0">
                <a:solidFill>
                  <a:srgbClr val="FF0000"/>
                </a:solidFill>
              </a:rPr>
              <a:t>/ </a:t>
            </a:r>
            <a:r>
              <a:rPr lang="en-US" altLang="zh-HK" dirty="0" err="1" smtClean="0">
                <a:solidFill>
                  <a:srgbClr val="FF0000"/>
                </a:solidFill>
              </a:rPr>
              <a:t>phallotoxin</a:t>
            </a:r>
            <a:r>
              <a:rPr lang="en-US" altLang="zh-HK" dirty="0" smtClean="0">
                <a:solidFill>
                  <a:srgbClr val="FF0000"/>
                </a:solidFill>
              </a:rPr>
              <a:t> analysis by TRL</a:t>
            </a:r>
          </a:p>
          <a:p>
            <a:pPr lvl="1"/>
            <a:r>
              <a:rPr lang="en-US" altLang="zh-HK" dirty="0" smtClean="0">
                <a:solidFill>
                  <a:srgbClr val="FF0000"/>
                </a:solidFill>
              </a:rPr>
              <a:t>Friendly collaboration with Prof. S.W. Chiu (mycologist) for recognition of mushroom species</a:t>
            </a:r>
          </a:p>
        </p:txBody>
      </p:sp>
    </p:spTree>
    <p:extLst>
      <p:ext uri="{BB962C8B-B14F-4D97-AF65-F5344CB8AC3E}">
        <p14:creationId xmlns:p14="http://schemas.microsoft.com/office/powerpoint/2010/main" val="72690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solidFill>
                  <a:srgbClr val="FF0000"/>
                </a:solidFill>
              </a:rPr>
              <a:t>Answer 1b</a:t>
            </a:r>
            <a:endParaRPr lang="zh-HK" altLang="en-US" dirty="0"/>
          </a:p>
        </p:txBody>
      </p:sp>
      <p:sp>
        <p:nvSpPr>
          <p:cNvPr id="3" name="內容版面配置區 2"/>
          <p:cNvSpPr>
            <a:spLocks noGrp="1"/>
          </p:cNvSpPr>
          <p:nvPr>
            <p:ph idx="1"/>
          </p:nvPr>
        </p:nvSpPr>
        <p:spPr/>
        <p:txBody>
          <a:bodyPr>
            <a:normAutofit lnSpcReduction="10000"/>
          </a:bodyPr>
          <a:lstStyle/>
          <a:p>
            <a:pPr lvl="0"/>
            <a:r>
              <a:rPr lang="en-US" altLang="zh-HK" dirty="0">
                <a:solidFill>
                  <a:srgbClr val="FF0000"/>
                </a:solidFill>
              </a:rPr>
              <a:t>Preparation of specimens:</a:t>
            </a:r>
          </a:p>
          <a:p>
            <a:pPr lvl="1"/>
            <a:r>
              <a:rPr lang="en-US" altLang="zh-HK" dirty="0">
                <a:solidFill>
                  <a:srgbClr val="FF0000"/>
                </a:solidFill>
              </a:rPr>
              <a:t>Fresh intact specimens are the best</a:t>
            </a:r>
          </a:p>
          <a:p>
            <a:pPr lvl="1"/>
            <a:r>
              <a:rPr lang="en-US" altLang="zh-HK" dirty="0">
                <a:solidFill>
                  <a:srgbClr val="FF0000"/>
                </a:solidFill>
              </a:rPr>
              <a:t>Save more samples if possible, together with original package</a:t>
            </a:r>
          </a:p>
          <a:p>
            <a:pPr lvl="1"/>
            <a:r>
              <a:rPr lang="en-US" altLang="zh-HK" dirty="0">
                <a:solidFill>
                  <a:srgbClr val="FF0000"/>
                </a:solidFill>
              </a:rPr>
              <a:t>Wrap in </a:t>
            </a:r>
            <a:r>
              <a:rPr lang="en-US" altLang="zh-HK" dirty="0" err="1">
                <a:solidFill>
                  <a:srgbClr val="FF0000"/>
                </a:solidFill>
              </a:rPr>
              <a:t>aluminium</a:t>
            </a:r>
            <a:r>
              <a:rPr lang="en-US" altLang="zh-HK" dirty="0">
                <a:solidFill>
                  <a:srgbClr val="FF0000"/>
                </a:solidFill>
              </a:rPr>
              <a:t> foil or wax paper and then put into paper bag</a:t>
            </a:r>
          </a:p>
          <a:p>
            <a:pPr lvl="1"/>
            <a:r>
              <a:rPr lang="en-US" altLang="zh-HK" dirty="0">
                <a:solidFill>
                  <a:srgbClr val="FF0000"/>
                </a:solidFill>
              </a:rPr>
              <a:t>Store in refrigerator but do not freeze</a:t>
            </a:r>
          </a:p>
          <a:p>
            <a:pPr lvl="1"/>
            <a:r>
              <a:rPr lang="en-US" altLang="zh-HK" dirty="0">
                <a:solidFill>
                  <a:srgbClr val="FF0000"/>
                </a:solidFill>
              </a:rPr>
              <a:t>Cooked specimen, gastric content and stool may contain mushroom remnants that may be useful if fresh specimen is not available</a:t>
            </a:r>
            <a:endParaRPr lang="zh-TW" altLang="zh-HK" dirty="0">
              <a:solidFill>
                <a:srgbClr val="FF0000"/>
              </a:solidFill>
            </a:endParaRPr>
          </a:p>
          <a:p>
            <a:endParaRPr lang="zh-HK" altLang="en-US" dirty="0"/>
          </a:p>
        </p:txBody>
      </p:sp>
    </p:spTree>
    <p:extLst>
      <p:ext uri="{BB962C8B-B14F-4D97-AF65-F5344CB8AC3E}">
        <p14:creationId xmlns:p14="http://schemas.microsoft.com/office/powerpoint/2010/main" val="203201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Question 1c</a:t>
            </a:r>
            <a:endParaRPr lang="zh-HK" altLang="en-US" dirty="0"/>
          </a:p>
        </p:txBody>
      </p:sp>
      <p:sp>
        <p:nvSpPr>
          <p:cNvPr id="3" name="內容版面配置區 2"/>
          <p:cNvSpPr>
            <a:spLocks noGrp="1"/>
          </p:cNvSpPr>
          <p:nvPr>
            <p:ph idx="1"/>
          </p:nvPr>
        </p:nvSpPr>
        <p:spPr/>
        <p:txBody>
          <a:bodyPr/>
          <a:lstStyle/>
          <a:p>
            <a:pPr lvl="0"/>
            <a:r>
              <a:rPr lang="en-US" altLang="zh-HK" dirty="0"/>
              <a:t>Here is the most deadly mushroom in the world. Do you know its name and action? (</a:t>
            </a:r>
            <a:r>
              <a:rPr lang="en-US" altLang="zh-HK" dirty="0" smtClean="0"/>
              <a:t>Pictures </a:t>
            </a:r>
            <a:r>
              <a:rPr lang="en-US" altLang="zh-HK" dirty="0"/>
              <a:t>1 and 2)</a:t>
            </a:r>
            <a:endParaRPr lang="zh-TW" altLang="zh-HK" dirty="0"/>
          </a:p>
          <a:p>
            <a:endParaRPr lang="zh-HK" altLang="en-US" dirty="0"/>
          </a:p>
        </p:txBody>
      </p:sp>
    </p:spTree>
    <p:extLst>
      <p:ext uri="{BB962C8B-B14F-4D97-AF65-F5344CB8AC3E}">
        <p14:creationId xmlns:p14="http://schemas.microsoft.com/office/powerpoint/2010/main" val="363179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95"/>
            <a:ext cx="5257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96169"/>
            <a:ext cx="52578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230064" y="6237312"/>
            <a:ext cx="1660455" cy="584775"/>
          </a:xfrm>
          <a:prstGeom prst="rect">
            <a:avLst/>
          </a:prstGeom>
        </p:spPr>
        <p:txBody>
          <a:bodyPr wrap="none">
            <a:spAutoFit/>
          </a:bodyPr>
          <a:lstStyle/>
          <a:p>
            <a:r>
              <a:rPr lang="en-US" altLang="zh-HK" sz="3200" dirty="0"/>
              <a:t>Picture </a:t>
            </a:r>
            <a:r>
              <a:rPr lang="en-US" altLang="zh-HK" sz="3200" dirty="0" smtClean="0"/>
              <a:t>2</a:t>
            </a:r>
            <a:endParaRPr lang="zh-TW" altLang="zh-HK" sz="3200" dirty="0"/>
          </a:p>
        </p:txBody>
      </p:sp>
      <p:sp>
        <p:nvSpPr>
          <p:cNvPr id="8" name="矩形 7"/>
          <p:cNvSpPr/>
          <p:nvPr/>
        </p:nvSpPr>
        <p:spPr>
          <a:xfrm>
            <a:off x="0" y="3264920"/>
            <a:ext cx="1660455" cy="584775"/>
          </a:xfrm>
          <a:prstGeom prst="rect">
            <a:avLst/>
          </a:prstGeom>
        </p:spPr>
        <p:txBody>
          <a:bodyPr wrap="none">
            <a:spAutoFit/>
          </a:bodyPr>
          <a:lstStyle/>
          <a:p>
            <a:r>
              <a:rPr lang="en-US" altLang="zh-HK" sz="3200" dirty="0"/>
              <a:t>Picture 1</a:t>
            </a:r>
            <a:endParaRPr lang="zh-TW" altLang="zh-HK" sz="3200" dirty="0"/>
          </a:p>
        </p:txBody>
      </p:sp>
    </p:spTree>
    <p:extLst>
      <p:ext uri="{BB962C8B-B14F-4D97-AF65-F5344CB8AC3E}">
        <p14:creationId xmlns:p14="http://schemas.microsoft.com/office/powerpoint/2010/main" val="2600536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solidFill>
                  <a:srgbClr val="FF0000"/>
                </a:solidFill>
              </a:rPr>
              <a:t>Question 1c</a:t>
            </a:r>
            <a:endParaRPr lang="zh-HK" altLang="en-US" dirty="0">
              <a:solidFill>
                <a:srgbClr val="FF0000"/>
              </a:solidFill>
            </a:endParaRPr>
          </a:p>
        </p:txBody>
      </p:sp>
      <p:sp>
        <p:nvSpPr>
          <p:cNvPr id="3" name="內容版面配置區 2"/>
          <p:cNvSpPr>
            <a:spLocks noGrp="1"/>
          </p:cNvSpPr>
          <p:nvPr>
            <p:ph idx="1"/>
          </p:nvPr>
        </p:nvSpPr>
        <p:spPr/>
        <p:txBody>
          <a:bodyPr/>
          <a:lstStyle/>
          <a:p>
            <a:pPr lvl="0"/>
            <a:r>
              <a:rPr lang="en-US" altLang="zh-HK" i="1" dirty="0">
                <a:solidFill>
                  <a:srgbClr val="FF0000"/>
                </a:solidFill>
              </a:rPr>
              <a:t>Amanita </a:t>
            </a:r>
            <a:r>
              <a:rPr lang="en-US" altLang="zh-HK" i="1" dirty="0" err="1">
                <a:solidFill>
                  <a:srgbClr val="FF0000"/>
                </a:solidFill>
              </a:rPr>
              <a:t>Phalloides</a:t>
            </a:r>
            <a:r>
              <a:rPr lang="en-US" altLang="zh-HK" i="1" dirty="0">
                <a:solidFill>
                  <a:srgbClr val="FF0000"/>
                </a:solidFill>
              </a:rPr>
              <a:t> </a:t>
            </a:r>
            <a:r>
              <a:rPr lang="en-US" altLang="zh-HK" dirty="0">
                <a:solidFill>
                  <a:srgbClr val="FF0000"/>
                </a:solidFill>
              </a:rPr>
              <a:t>(Death </a:t>
            </a:r>
            <a:r>
              <a:rPr lang="en-US" altLang="zh-HK" dirty="0" smtClean="0">
                <a:solidFill>
                  <a:srgbClr val="FF0000"/>
                </a:solidFill>
              </a:rPr>
              <a:t>Cap)</a:t>
            </a:r>
          </a:p>
          <a:p>
            <a:pPr lvl="0"/>
            <a:endParaRPr lang="en-US" altLang="zh-HK" dirty="0">
              <a:solidFill>
                <a:srgbClr val="FF0000"/>
              </a:solidFill>
            </a:endParaRPr>
          </a:p>
          <a:p>
            <a:pPr lvl="0"/>
            <a:r>
              <a:rPr lang="en-US" altLang="zh-HK" dirty="0" smtClean="0">
                <a:solidFill>
                  <a:srgbClr val="FF0000"/>
                </a:solidFill>
              </a:rPr>
              <a:t>It </a:t>
            </a:r>
            <a:r>
              <a:rPr lang="en-US" altLang="zh-HK" dirty="0">
                <a:solidFill>
                  <a:srgbClr val="FF0000"/>
                </a:solidFill>
              </a:rPr>
              <a:t>contains </a:t>
            </a:r>
            <a:r>
              <a:rPr lang="en-US" altLang="zh-HK" dirty="0" err="1" smtClean="0">
                <a:solidFill>
                  <a:srgbClr val="FF0000"/>
                </a:solidFill>
              </a:rPr>
              <a:t>amatoxin</a:t>
            </a:r>
            <a:r>
              <a:rPr lang="en-US" altLang="zh-HK" dirty="0" smtClean="0">
                <a:solidFill>
                  <a:srgbClr val="FF0000"/>
                </a:solidFill>
              </a:rPr>
              <a:t>.</a:t>
            </a:r>
          </a:p>
          <a:p>
            <a:pPr lvl="1"/>
            <a:r>
              <a:rPr lang="en-US" altLang="zh-HK" dirty="0" smtClean="0">
                <a:solidFill>
                  <a:srgbClr val="FF0000"/>
                </a:solidFill>
              </a:rPr>
              <a:t>Cytotoxic</a:t>
            </a:r>
            <a:endParaRPr lang="en-US" altLang="zh-HK" dirty="0">
              <a:solidFill>
                <a:srgbClr val="FF0000"/>
              </a:solidFill>
            </a:endParaRPr>
          </a:p>
          <a:p>
            <a:pPr lvl="1"/>
            <a:r>
              <a:rPr lang="en-US" altLang="zh-HK" dirty="0" smtClean="0">
                <a:solidFill>
                  <a:srgbClr val="FF0000"/>
                </a:solidFill>
              </a:rPr>
              <a:t>GI symptoms in 6 – 10 hours</a:t>
            </a:r>
          </a:p>
          <a:p>
            <a:pPr lvl="1"/>
            <a:r>
              <a:rPr lang="en-US" altLang="zh-HK" dirty="0" smtClean="0">
                <a:solidFill>
                  <a:srgbClr val="FF0000"/>
                </a:solidFill>
              </a:rPr>
              <a:t>Fulminant liver failur</a:t>
            </a:r>
            <a:r>
              <a:rPr lang="en-US" altLang="zh-HK" dirty="0" smtClean="0">
                <a:solidFill>
                  <a:srgbClr val="FF0000"/>
                </a:solidFill>
              </a:rPr>
              <a:t>e and r</a:t>
            </a:r>
            <a:r>
              <a:rPr lang="en-US" altLang="zh-TW" dirty="0" smtClean="0">
                <a:solidFill>
                  <a:srgbClr val="FF0000"/>
                </a:solidFill>
              </a:rPr>
              <a:t>enal impairment after 2 – 3 days</a:t>
            </a:r>
            <a:endParaRPr lang="zh-TW" altLang="zh-HK" dirty="0">
              <a:solidFill>
                <a:srgbClr val="FF0000"/>
              </a:solidFill>
            </a:endParaRPr>
          </a:p>
          <a:p>
            <a:pPr marL="0" indent="0">
              <a:buNone/>
            </a:pPr>
            <a:endParaRPr lang="zh-HK" altLang="en-US" dirty="0">
              <a:solidFill>
                <a:srgbClr val="FF0000"/>
              </a:solidFill>
            </a:endParaRPr>
          </a:p>
        </p:txBody>
      </p:sp>
    </p:spTree>
    <p:extLst>
      <p:ext uri="{BB962C8B-B14F-4D97-AF65-F5344CB8AC3E}">
        <p14:creationId xmlns:p14="http://schemas.microsoft.com/office/powerpoint/2010/main" val="406777469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1032</Words>
  <Application>Microsoft Office PowerPoint</Application>
  <PresentationFormat>如螢幕大小 (4:3)</PresentationFormat>
  <Paragraphs>148</Paragraphs>
  <Slides>39</Slides>
  <Notes>0</Notes>
  <HiddenSlides>0</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Office 佈景主題</vt:lpstr>
      <vt:lpstr>JCM OSCE Questions and Answers</vt:lpstr>
      <vt:lpstr>Question 1a</vt:lpstr>
      <vt:lpstr>Answer 1a</vt:lpstr>
      <vt:lpstr>Question 1b</vt:lpstr>
      <vt:lpstr>Answer 1b</vt:lpstr>
      <vt:lpstr>Answer 1b</vt:lpstr>
      <vt:lpstr>Question 1c</vt:lpstr>
      <vt:lpstr>PowerPoint 簡報</vt:lpstr>
      <vt:lpstr>Question 1c</vt:lpstr>
      <vt:lpstr>Question 1d (Distinction Q.)</vt:lpstr>
      <vt:lpstr>Answer 1d</vt:lpstr>
      <vt:lpstr>Question 2</vt:lpstr>
      <vt:lpstr>PowerPoint 簡報</vt:lpstr>
      <vt:lpstr>PowerPoint 簡報</vt:lpstr>
      <vt:lpstr>Answer 2a</vt:lpstr>
      <vt:lpstr>Perilunate Dislocation</vt:lpstr>
      <vt:lpstr>Space of Poirier</vt:lpstr>
      <vt:lpstr>Question 2</vt:lpstr>
      <vt:lpstr>Question 3a</vt:lpstr>
      <vt:lpstr>PowerPoint 簡報</vt:lpstr>
      <vt:lpstr>Question 3</vt:lpstr>
      <vt:lpstr>Question 4</vt:lpstr>
      <vt:lpstr>PowerPoint 簡報</vt:lpstr>
      <vt:lpstr>Answer 4</vt:lpstr>
      <vt:lpstr>Question 4</vt:lpstr>
      <vt:lpstr>Question 5</vt:lpstr>
      <vt:lpstr>PowerPoint 簡報</vt:lpstr>
      <vt:lpstr>Question 5</vt:lpstr>
      <vt:lpstr>Question 5</vt:lpstr>
      <vt:lpstr>Question 5</vt:lpstr>
      <vt:lpstr>PowerPoint 簡報</vt:lpstr>
      <vt:lpstr>Question 5</vt:lpstr>
      <vt:lpstr>Question 6</vt:lpstr>
      <vt:lpstr>Question 6</vt:lpstr>
      <vt:lpstr>PowerPoint 簡報</vt:lpstr>
      <vt:lpstr>PowerPoint 簡報</vt:lpstr>
      <vt:lpstr>PowerPoint 簡報</vt:lpstr>
      <vt:lpstr>Question 6</vt:lpstr>
      <vt:lpstr>END</vt:lpstr>
    </vt:vector>
  </TitlesOfParts>
  <Company>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JCM OSCE Questions</dc:title>
  <dc:creator>UCH</dc:creator>
  <cp:lastModifiedBy>UCH</cp:lastModifiedBy>
  <cp:revision>18</cp:revision>
  <dcterms:created xsi:type="dcterms:W3CDTF">2015-05-04T04:57:09Z</dcterms:created>
  <dcterms:modified xsi:type="dcterms:W3CDTF">2015-05-05T16:12:10Z</dcterms:modified>
</cp:coreProperties>
</file>