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5" r:id="rId6"/>
    <p:sldId id="276" r:id="rId7"/>
    <p:sldId id="263" r:id="rId8"/>
    <p:sldId id="264" r:id="rId9"/>
    <p:sldId id="265" r:id="rId10"/>
    <p:sldId id="266" r:id="rId11"/>
    <p:sldId id="277" r:id="rId12"/>
    <p:sldId id="257" r:id="rId13"/>
    <p:sldId id="258" r:id="rId14"/>
    <p:sldId id="259" r:id="rId15"/>
    <p:sldId id="278" r:id="rId16"/>
    <p:sldId id="260" r:id="rId17"/>
    <p:sldId id="261" r:id="rId18"/>
    <p:sldId id="262" r:id="rId19"/>
    <p:sldId id="27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85341-2A57-420F-8393-1A1D80AE61E1}" type="datetimeFigureOut">
              <a:rPr lang="zh-TW" altLang="en-US" smtClean="0"/>
              <a:pPr/>
              <a:t>2014/5/28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24A32-08B3-4976-AA6F-550EF750AF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dn.lifeinthefastlane.com/wp-content/uploads/2010/04/Bennett-Fracture-L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JCM </a:t>
            </a:r>
            <a:r>
              <a:rPr lang="en-US" altLang="zh-TW" dirty="0" smtClean="0"/>
              <a:t>OSCE</a:t>
            </a:r>
            <a:br>
              <a:rPr lang="en-US" altLang="zh-TW" dirty="0" smtClean="0"/>
            </a:br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POH A&amp;E</a:t>
            </a:r>
          </a:p>
          <a:p>
            <a:r>
              <a:rPr lang="en-US" altLang="zh-TW" dirty="0" smtClean="0"/>
              <a:t>4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June, 2014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Describe the CT findings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Fracture of medial and inferior orbital wall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Fluid level at L maxillary sinus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Tear drop sign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is the name of the weakest point in the medial wall of the orbit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Lamina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papyracea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dirty="0" smtClean="0"/>
              <a:t>Suggest 3 ED treatments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Analgesics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Eye protection by eye shield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Avoid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valsalva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/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blowing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nose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Antibiotics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Urgent Ophthalmology consultation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Name 2 indications for surgical treatment</a:t>
            </a:r>
            <a:r>
              <a:rPr lang="en-US" altLang="zh-TW" dirty="0" smtClean="0"/>
              <a:t>.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Enophthalmos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greater than 2mm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Entrapment of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extraocular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muscles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Double vision on primary or inferior gaze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Fracture greater than 50% of orbital floor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60/M, good past health</a:t>
            </a:r>
          </a:p>
          <a:p>
            <a:r>
              <a:rPr lang="en-US" altLang="zh-TW" dirty="0" smtClean="0"/>
              <a:t>Manual worker</a:t>
            </a:r>
          </a:p>
          <a:p>
            <a:r>
              <a:rPr lang="en-US" altLang="zh-TW" dirty="0" smtClean="0"/>
              <a:t>Attended A&amp;E for R wrist pain for 2 years</a:t>
            </a:r>
          </a:p>
          <a:p>
            <a:r>
              <a:rPr lang="en-US" altLang="zh-TW" dirty="0" smtClean="0"/>
              <a:t>He had history of repeated minor R wrist injury by spraining in the past</a:t>
            </a:r>
          </a:p>
          <a:p>
            <a:r>
              <a:rPr lang="en-US" altLang="zh-TW" dirty="0" smtClean="0"/>
              <a:t>P/E showed R wrist swelling, stiffness and decreased ROM</a:t>
            </a:r>
          </a:p>
          <a:p>
            <a:r>
              <a:rPr lang="en-US" altLang="zh-TW" dirty="0" smtClean="0"/>
              <a:t>X ray was taken</a:t>
            </a:r>
            <a:endParaRPr lang="zh-TW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http://images.radiopaedia.org/images/1868175/7d216cf5b6ba99b54e59b6477f12c7_big_galler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72816"/>
            <a:ext cx="576064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Describe the X ray findings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Sclerosis and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hyperdensity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over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</a:t>
            </a:r>
            <a:r>
              <a:rPr lang="en-US" altLang="zh-TW" dirty="0" smtClean="0"/>
              <a:t>is the diagnosis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Kienböck's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disease 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is the cause of the above diagnosis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Progressive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collapse of the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Disruption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of the blood supply, possibly related to undiagnosed fractures of the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repetitive trauma, or abnormal biomechanical loading patterns at the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radiocarpal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joint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Eventual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avascular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necrosis of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3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dirty="0" smtClean="0"/>
              <a:t>What are the classical X ray findings of the above diagnosis</a:t>
            </a:r>
            <a:r>
              <a:rPr lang="en-US" altLang="zh-TW" dirty="0" smtClean="0"/>
              <a:t>?</a:t>
            </a:r>
          </a:p>
          <a:p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stage </a:t>
            </a:r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normal radiograph</a:t>
            </a:r>
          </a:p>
          <a:p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stage II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increased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radiodensity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with possible decrease of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height on radial side only</a:t>
            </a:r>
          </a:p>
          <a:p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stage </a:t>
            </a:r>
            <a:r>
              <a:rPr lang="en-US" altLang="zh-TW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IIIa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collapse, no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scaphoid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rotation</a:t>
            </a:r>
          </a:p>
          <a:p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stage </a:t>
            </a:r>
            <a:r>
              <a:rPr lang="en-US" altLang="zh-TW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IIIb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collapse, fixed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scaphoid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rotation</a:t>
            </a:r>
          </a:p>
          <a:p>
            <a:r>
              <a:rPr lang="en-US" altLang="zh-TW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stage IV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degenerative changes around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lunate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What </a:t>
            </a:r>
            <a:r>
              <a:rPr lang="en-US" altLang="zh-TW" dirty="0" smtClean="0"/>
              <a:t>other investigations can be performed to confirm the diagnosis in early stage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Bone scan, MRI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21/M</a:t>
            </a:r>
          </a:p>
          <a:p>
            <a:r>
              <a:rPr lang="en-US" altLang="zh-TW" dirty="0" smtClean="0"/>
              <a:t>Hit onto the wall with R fist during emotional upset</a:t>
            </a:r>
          </a:p>
          <a:p>
            <a:r>
              <a:rPr lang="en-US" altLang="zh-TW" dirty="0" smtClean="0"/>
              <a:t>Complained with R hand pain</a:t>
            </a:r>
            <a:r>
              <a:rPr lang="zh-TW" altLang="en-US" dirty="0" smtClean="0"/>
              <a:t> </a:t>
            </a:r>
            <a:r>
              <a:rPr lang="en-US" altLang="zh-TW" dirty="0" smtClean="0"/>
              <a:t>afterwards</a:t>
            </a:r>
          </a:p>
          <a:p>
            <a:r>
              <a:rPr lang="en-US" altLang="zh-TW" dirty="0" smtClean="0"/>
              <a:t>X ray was taken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X-ray thumb fracture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28800"/>
            <a:ext cx="65527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/>
              <a:t>Describe the X ray </a:t>
            </a:r>
            <a:r>
              <a:rPr lang="en-US" altLang="zh-TW" dirty="0" smtClean="0"/>
              <a:t>findings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Fracture involving the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articular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surface of the base of the right thumb metacarpal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 is slightly displaced and the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carpo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-metacarpal joint is slightly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subluxed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</a:t>
            </a:r>
            <a:r>
              <a:rPr lang="en-US" altLang="zh-TW" dirty="0" smtClean="0"/>
              <a:t>is the name of the injury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Bennett fracture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</a:t>
            </a:r>
            <a:r>
              <a:rPr lang="en-US" altLang="zh-TW" dirty="0" smtClean="0"/>
              <a:t>is the typical mechanism of this injury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Axial loading to a partially flexed thumb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Fist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fight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4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dirty="0" smtClean="0"/>
              <a:t>What </a:t>
            </a:r>
            <a:r>
              <a:rPr lang="en-US" altLang="zh-TW" dirty="0" smtClean="0"/>
              <a:t>is Rolando fracture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comminuted version of a Bennett fracture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fragments may form a T or Y pattern at the base of the MC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Name </a:t>
            </a:r>
            <a:r>
              <a:rPr lang="en-US" altLang="zh-TW" dirty="0" smtClean="0"/>
              <a:t>3 complications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Joint stiffness and 1st CMCJ arthritis 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Malunion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Non-union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is the plan of management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RICE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Thumb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spica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splint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Ortho admission</a:t>
            </a:r>
            <a:endParaRPr lang="zh-TW" alt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44/M </a:t>
            </a:r>
          </a:p>
          <a:p>
            <a:r>
              <a:rPr lang="en-US" altLang="zh-TW" dirty="0" smtClean="0"/>
              <a:t>Construction worker</a:t>
            </a:r>
          </a:p>
          <a:p>
            <a:r>
              <a:rPr lang="en-US" altLang="zh-TW" dirty="0" smtClean="0"/>
              <a:t>Neck injury after accidentally fell from 3m of  height</a:t>
            </a:r>
          </a:p>
          <a:p>
            <a:r>
              <a:rPr lang="en-US" altLang="zh-TW" dirty="0" smtClean="0"/>
              <a:t>Complained with 4 limbs weakness</a:t>
            </a:r>
          </a:p>
          <a:p>
            <a:r>
              <a:rPr lang="en-US" altLang="zh-TW" dirty="0" smtClean="0"/>
              <a:t>CT C-spine was taken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33/F, Indonesian domestic helper</a:t>
            </a:r>
          </a:p>
          <a:p>
            <a:r>
              <a:rPr lang="en-US" altLang="zh-TW" dirty="0" smtClean="0"/>
              <a:t>Complained with abdominal pain for 3 days</a:t>
            </a:r>
          </a:p>
          <a:p>
            <a:r>
              <a:rPr lang="en-US" altLang="zh-TW" dirty="0" smtClean="0"/>
              <a:t>BP 95/56, P140</a:t>
            </a:r>
          </a:p>
          <a:p>
            <a:r>
              <a:rPr lang="en-US" altLang="zh-TW" dirty="0" smtClean="0"/>
              <a:t>Temp 39.1deg</a:t>
            </a:r>
          </a:p>
          <a:p>
            <a:r>
              <a:rPr lang="en-US" altLang="zh-TW" dirty="0" smtClean="0"/>
              <a:t>P/E: tenderness over </a:t>
            </a:r>
            <a:r>
              <a:rPr lang="en-US" altLang="zh-TW" dirty="0" err="1" smtClean="0"/>
              <a:t>epigastrium</a:t>
            </a:r>
            <a:endParaRPr lang="en-US" altLang="zh-TW" dirty="0" smtClean="0"/>
          </a:p>
          <a:p>
            <a:r>
              <a:rPr lang="en-US" altLang="zh-TW" dirty="0" smtClean="0"/>
              <a:t>Warm periphery</a:t>
            </a:r>
            <a:endParaRPr lang="zh-TW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What condition is the patient suffering from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Septic shock, source likely from intra-abdominal infection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Suggest 3 differential diagnoses to cause the above condition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Perforated peptic ulcer with peritonitis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Cholangitis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Acute pancreatitis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Suggest 5 ED management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Fluid resuscitation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Inotropic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support if necessary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Early antibiotics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Investigations including blood taking, USG or CT if stable to identify source of infection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Consult ICU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pic>
        <p:nvPicPr>
          <p:cNvPr id="4" name="內容版面配置區 3" descr="CBD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340768"/>
            <a:ext cx="4248472" cy="4248472"/>
          </a:xfrm>
        </p:spPr>
      </p:pic>
      <p:pic>
        <p:nvPicPr>
          <p:cNvPr id="5" name="圖片 4" descr="CBD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340768"/>
            <a:ext cx="4248472" cy="4248472"/>
          </a:xfrm>
          <a:prstGeom prst="rect">
            <a:avLst/>
          </a:prstGeom>
        </p:spPr>
      </p:pic>
      <p:cxnSp>
        <p:nvCxnSpPr>
          <p:cNvPr id="18" name="直線單箭頭接點 17"/>
          <p:cNvCxnSpPr/>
          <p:nvPr/>
        </p:nvCxnSpPr>
        <p:spPr>
          <a:xfrm>
            <a:off x="6084168" y="1772816"/>
            <a:ext cx="360040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字方塊 18"/>
          <p:cNvSpPr txBox="1"/>
          <p:nvPr/>
        </p:nvSpPr>
        <p:spPr>
          <a:xfrm>
            <a:off x="5868144" y="14127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835696" y="5733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CT film 1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6300192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CT film 2</a:t>
            </a:r>
            <a:endParaRPr lang="zh-TW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5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What </a:t>
            </a:r>
            <a:r>
              <a:rPr lang="en-US" altLang="zh-TW" dirty="0" smtClean="0"/>
              <a:t>is the abnormality in CT film 1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Grossly dilated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intrahepatic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ducts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is </a:t>
            </a:r>
            <a:r>
              <a:rPr lang="en-US" altLang="zh-TW" dirty="0" smtClean="0"/>
              <a:t>A?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 obstructive radio-opaque stone at distal common bile duct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is </a:t>
            </a:r>
            <a:r>
              <a:rPr lang="en-US" altLang="zh-TW" dirty="0" smtClean="0"/>
              <a:t>the diagnosis?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Cholangitis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with an obstructive CBD stone, presented with septic shock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is the </a:t>
            </a:r>
            <a:r>
              <a:rPr lang="en-US" altLang="zh-TW" dirty="0" smtClean="0"/>
              <a:t>immediate</a:t>
            </a:r>
            <a:r>
              <a:rPr lang="en-US" altLang="zh-TW" dirty="0" smtClean="0"/>
              <a:t> management?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Antibiotics 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Urgent relief of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biliary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obstruction by ERCP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Thank you.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pic>
        <p:nvPicPr>
          <p:cNvPr id="6" name="內容版面配置區 5" descr="neck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3816424" cy="4952107"/>
          </a:xfrm>
        </p:spPr>
      </p:pic>
      <p:pic>
        <p:nvPicPr>
          <p:cNvPr id="7" name="圖片 6" descr="neck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556792"/>
            <a:ext cx="4553272" cy="455327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203848" y="1412776"/>
            <a:ext cx="936104" cy="5040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668344" y="1556792"/>
            <a:ext cx="1296144" cy="5760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Describe </a:t>
            </a:r>
            <a:r>
              <a:rPr lang="en-US" altLang="zh-TW" dirty="0" smtClean="0"/>
              <a:t>the CT findings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Burst fracture of the vertebral body of C5, with posterior displacement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Fracture of both lamina of C5, with anterior displacement of the fractured part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Resulting in narrowing of spinal canal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Name 3 aspects of consideration specifically in this patient in </a:t>
            </a:r>
            <a:r>
              <a:rPr lang="en-US" altLang="zh-TW" dirty="0" smtClean="0"/>
              <a:t>primary survey.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Immediate spinal protection with immobilization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Airway: Anticipate difficulty airway management, in-line immobilization if proceed to intubation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Breathing: Lower cervical injury may cause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phrenic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nerve paralysis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Circulation: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eurogenic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shock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Disability: Identify the sensory and motor level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Suggest </a:t>
            </a:r>
            <a:r>
              <a:rPr lang="en-US" altLang="zh-TW" dirty="0" smtClean="0"/>
              <a:t>6 features of spinal cord injury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Flaccid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areflexia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and anal sphincter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Diaphragmatic breathing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Ability to flex, but not extend at the elbow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Grimace to pain above, but not below the clavicle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Hypotension with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bradycardia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Priapism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are </a:t>
            </a:r>
            <a:r>
              <a:rPr lang="en-US" altLang="zh-TW" dirty="0" err="1" smtClean="0"/>
              <a:t>neurogenic</a:t>
            </a:r>
            <a:r>
              <a:rPr lang="en-US" altLang="zh-TW" dirty="0" smtClean="0"/>
              <a:t> shock and spinal shock?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Neurogenic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shock: hypotension with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bradycardia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attributed to interruption of sympathetic pathways in the spinal cord causing decreased vascular resistance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Spinal shock: transient loss of function of the spinal cord following acute spinal injury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/>
              <a:t>Name the series of study that investigate the efficacy of steroid in spinal cord injury. What is the result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NASCIS (National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Acute Spinal Cord Injury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Studies) I, II, III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Only marginal neurological outcome benefit in subgroup analysis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&lt;8 hours from injury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 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controversial 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  <a:sym typeface="Wingdings" pitchFamily="2" charset="2"/>
            </a:endParaRP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&gt;8 hours from injury  no indication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25/M</a:t>
            </a:r>
          </a:p>
          <a:p>
            <a:r>
              <a:rPr lang="en-US" altLang="zh-TW" dirty="0" smtClean="0"/>
              <a:t>Good past health</a:t>
            </a:r>
          </a:p>
          <a:p>
            <a:r>
              <a:rPr lang="en-US" altLang="zh-TW" dirty="0" smtClean="0"/>
              <a:t>Hit by another person by fist after argument at a bar</a:t>
            </a:r>
          </a:p>
          <a:p>
            <a:r>
              <a:rPr lang="en-US" altLang="zh-TW" dirty="0" smtClean="0"/>
              <a:t>L eye injury</a:t>
            </a:r>
          </a:p>
          <a:p>
            <a:r>
              <a:rPr lang="en-US" altLang="zh-TW" dirty="0" smtClean="0"/>
              <a:t>P/E showed L </a:t>
            </a:r>
            <a:r>
              <a:rPr lang="en-US" altLang="zh-TW" dirty="0" err="1" smtClean="0"/>
              <a:t>peri</a:t>
            </a:r>
            <a:r>
              <a:rPr lang="en-US" altLang="zh-TW" dirty="0" smtClean="0"/>
              <a:t>-orbital swelling and </a:t>
            </a:r>
            <a:r>
              <a:rPr lang="en-US" altLang="zh-TW" dirty="0" err="1" smtClean="0"/>
              <a:t>subconjunctival</a:t>
            </a:r>
            <a:r>
              <a:rPr lang="en-US" altLang="zh-TW" dirty="0" smtClean="0"/>
              <a:t> hemorrhage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TW" dirty="0" smtClean="0"/>
              <a:t>Name 4 physical findings you would like to check and document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Glasgow Coma Scale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Pupil size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Signs of ruptured eyeball and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hyphema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Extra-ocular movement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Infraorbital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nerve function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Presence of </a:t>
            </a:r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endophthalmos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The patient complained with left cheek numbness, what is the cause</a:t>
            </a:r>
            <a:r>
              <a:rPr lang="en-US" altLang="zh-TW" dirty="0" smtClean="0"/>
              <a:t>?</a:t>
            </a:r>
          </a:p>
          <a:p>
            <a:r>
              <a:rPr lang="en-US" altLang="zh-TW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Infraorbital</a:t>
            </a:r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nerve involvement</a:t>
            </a:r>
            <a:endParaRPr lang="en-US" altLang="zh-TW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altLang="zh-TW" dirty="0" smtClean="0"/>
              <a:t>What further imaging will you consider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CT orbit</a:t>
            </a:r>
            <a:endParaRPr lang="zh-TW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 2</a:t>
            </a:r>
            <a:endParaRPr lang="zh-TW" altLang="en-US" dirty="0"/>
          </a:p>
        </p:txBody>
      </p:sp>
      <p:pic>
        <p:nvPicPr>
          <p:cNvPr id="4" name="內容版面配置區 3" descr="orbita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552728" cy="4475034"/>
          </a:xfrm>
        </p:spPr>
      </p:pic>
      <p:sp>
        <p:nvSpPr>
          <p:cNvPr id="5" name="矩形 4"/>
          <p:cNvSpPr/>
          <p:nvPr/>
        </p:nvSpPr>
        <p:spPr>
          <a:xfrm>
            <a:off x="6228184" y="1484784"/>
            <a:ext cx="1440160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946</Words>
  <Application>Microsoft Office PowerPoint</Application>
  <PresentationFormat>如螢幕大小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Office 佈景主題</vt:lpstr>
      <vt:lpstr>JCM OSCE Answer</vt:lpstr>
      <vt:lpstr>Question 1</vt:lpstr>
      <vt:lpstr>Question 1</vt:lpstr>
      <vt:lpstr>Question 1</vt:lpstr>
      <vt:lpstr>Question 1</vt:lpstr>
      <vt:lpstr>Question 1</vt:lpstr>
      <vt:lpstr>Question 2</vt:lpstr>
      <vt:lpstr>Question 2</vt:lpstr>
      <vt:lpstr>Question 2</vt:lpstr>
      <vt:lpstr>Question 2</vt:lpstr>
      <vt:lpstr>Question 2</vt:lpstr>
      <vt:lpstr>Question 3</vt:lpstr>
      <vt:lpstr>Question 3</vt:lpstr>
      <vt:lpstr>Question 3</vt:lpstr>
      <vt:lpstr>Question 3</vt:lpstr>
      <vt:lpstr>Question 4</vt:lpstr>
      <vt:lpstr>Question 4</vt:lpstr>
      <vt:lpstr>Question 4</vt:lpstr>
      <vt:lpstr>Question 4</vt:lpstr>
      <vt:lpstr>Question 5</vt:lpstr>
      <vt:lpstr>Question 5</vt:lpstr>
      <vt:lpstr>Question 5</vt:lpstr>
      <vt:lpstr>Question 5</vt:lpstr>
      <vt:lpstr>投影片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JCM OSCE</dc:title>
  <dc:creator>Ian Chan</dc:creator>
  <cp:lastModifiedBy>Ian Chan</cp:lastModifiedBy>
  <cp:revision>49</cp:revision>
  <dcterms:created xsi:type="dcterms:W3CDTF">2014-05-26T04:09:23Z</dcterms:created>
  <dcterms:modified xsi:type="dcterms:W3CDTF">2014-05-28T17:40:06Z</dcterms:modified>
</cp:coreProperties>
</file>