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3" r:id="rId6"/>
    <p:sldId id="264" r:id="rId7"/>
    <p:sldId id="265" r:id="rId8"/>
    <p:sldId id="266" r:id="rId9"/>
    <p:sldId id="257" r:id="rId10"/>
    <p:sldId id="258" r:id="rId11"/>
    <p:sldId id="259" r:id="rId12"/>
    <p:sldId id="260" r:id="rId13"/>
    <p:sldId id="261" r:id="rId14"/>
    <p:sldId id="262" r:id="rId15"/>
    <p:sldId id="270" r:id="rId16"/>
    <p:sldId id="271" r:id="rId17"/>
    <p:sldId id="275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5341-2A57-420F-8393-1A1D80AE61E1}" type="datetimeFigureOut">
              <a:rPr lang="zh-TW" altLang="en-US" smtClean="0"/>
              <a:pPr/>
              <a:t>2014/5/29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dn.lifeinthefastlane.com/wp-content/uploads/2010/04/Bennett-Fracture-L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JCM OSCE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POH A&amp;E</a:t>
            </a:r>
          </a:p>
          <a:p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June, 2014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http://images.radiopaedia.org/images/1868175/7d216cf5b6ba99b54e59b6477f12c7_big_galle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57606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Describe the X ray findings.</a:t>
            </a:r>
          </a:p>
          <a:p>
            <a:r>
              <a:rPr lang="en-US" altLang="zh-TW" dirty="0" smtClean="0"/>
              <a:t>What is the diagnosis?</a:t>
            </a:r>
          </a:p>
          <a:p>
            <a:r>
              <a:rPr lang="en-US" altLang="zh-TW" dirty="0" smtClean="0"/>
              <a:t>What is the cause of the above diagnosis?</a:t>
            </a:r>
          </a:p>
          <a:p>
            <a:r>
              <a:rPr lang="en-US" altLang="zh-TW" dirty="0" smtClean="0"/>
              <a:t>What are the classical X ray findings of the above diagnosis?</a:t>
            </a:r>
          </a:p>
          <a:p>
            <a:r>
              <a:rPr lang="en-US" altLang="zh-TW" dirty="0" smtClean="0"/>
              <a:t>What other investigations can be performed to confirm the diagnosis in early stage?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21/M</a:t>
            </a:r>
          </a:p>
          <a:p>
            <a:r>
              <a:rPr lang="en-US" altLang="zh-TW" dirty="0" smtClean="0"/>
              <a:t>Hit onto the wall with R fist during emotional upset</a:t>
            </a:r>
          </a:p>
          <a:p>
            <a:r>
              <a:rPr lang="en-US" altLang="zh-TW" dirty="0" smtClean="0"/>
              <a:t>Complained with R hand pain</a:t>
            </a:r>
            <a:r>
              <a:rPr lang="zh-TW" altLang="en-US" dirty="0" smtClean="0"/>
              <a:t> </a:t>
            </a:r>
            <a:r>
              <a:rPr lang="en-US" altLang="zh-TW" dirty="0" smtClean="0"/>
              <a:t>afterwards</a:t>
            </a:r>
          </a:p>
          <a:p>
            <a:r>
              <a:rPr lang="en-US" altLang="zh-TW" dirty="0" smtClean="0"/>
              <a:t>X ray was taken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X-ray thumb fractur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6207203" cy="377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Describe the X ray findings</a:t>
            </a:r>
          </a:p>
          <a:p>
            <a:r>
              <a:rPr lang="en-US" altLang="zh-TW" dirty="0" smtClean="0"/>
              <a:t>What is the name of the injury?</a:t>
            </a:r>
          </a:p>
          <a:p>
            <a:r>
              <a:rPr lang="en-US" altLang="zh-TW" dirty="0" smtClean="0"/>
              <a:t>What is the typical mechanism of this injury?</a:t>
            </a:r>
          </a:p>
          <a:p>
            <a:r>
              <a:rPr lang="en-US" altLang="zh-TW" dirty="0" smtClean="0"/>
              <a:t>What is Rolando fracture?</a:t>
            </a:r>
          </a:p>
          <a:p>
            <a:r>
              <a:rPr lang="en-US" altLang="zh-TW" dirty="0" smtClean="0"/>
              <a:t>Name 3 complications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What is the plan of management?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33/F, Indonesian domestic helper</a:t>
            </a:r>
          </a:p>
          <a:p>
            <a:r>
              <a:rPr lang="en-US" altLang="zh-TW" dirty="0" smtClean="0"/>
              <a:t>Complained with abdominal pain for 3 days</a:t>
            </a:r>
          </a:p>
          <a:p>
            <a:r>
              <a:rPr lang="en-US" altLang="zh-TW" dirty="0" smtClean="0"/>
              <a:t>BP 95/56, P140</a:t>
            </a:r>
          </a:p>
          <a:p>
            <a:r>
              <a:rPr lang="en-US" altLang="zh-TW" dirty="0" smtClean="0"/>
              <a:t>Temp 39.1deg</a:t>
            </a:r>
          </a:p>
          <a:p>
            <a:r>
              <a:rPr lang="en-US" altLang="zh-TW" dirty="0" smtClean="0"/>
              <a:t>P/E: tenderness over </a:t>
            </a:r>
            <a:r>
              <a:rPr lang="en-US" altLang="zh-TW" dirty="0" err="1" smtClean="0"/>
              <a:t>epigastrium</a:t>
            </a:r>
            <a:endParaRPr lang="en-US" altLang="zh-TW" dirty="0" smtClean="0"/>
          </a:p>
          <a:p>
            <a:r>
              <a:rPr lang="en-US" altLang="zh-TW" dirty="0" smtClean="0"/>
              <a:t>Warm periphery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condition is the patient suffering from?</a:t>
            </a:r>
          </a:p>
          <a:p>
            <a:r>
              <a:rPr lang="en-US" altLang="zh-TW" dirty="0" smtClean="0"/>
              <a:t>Suggest 3 differential diagnoses to cause the above condition.</a:t>
            </a:r>
          </a:p>
          <a:p>
            <a:r>
              <a:rPr lang="en-US" altLang="zh-TW" dirty="0" smtClean="0"/>
              <a:t>Suggest 5 ED management.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pic>
        <p:nvPicPr>
          <p:cNvPr id="4" name="內容版面配置區 3" descr="CB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340768"/>
            <a:ext cx="4248472" cy="4248472"/>
          </a:xfrm>
        </p:spPr>
      </p:pic>
      <p:pic>
        <p:nvPicPr>
          <p:cNvPr id="5" name="圖片 4" descr="CB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4248472" cy="4248472"/>
          </a:xfrm>
          <a:prstGeom prst="rect">
            <a:avLst/>
          </a:prstGeom>
        </p:spPr>
      </p:pic>
      <p:cxnSp>
        <p:nvCxnSpPr>
          <p:cNvPr id="18" name="直線單箭頭接點 17"/>
          <p:cNvCxnSpPr/>
          <p:nvPr/>
        </p:nvCxnSpPr>
        <p:spPr>
          <a:xfrm>
            <a:off x="6084168" y="1772816"/>
            <a:ext cx="360040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868144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835696" y="5733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CT film 1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300192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CT film 2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</a:t>
            </a:r>
            <a:r>
              <a:rPr lang="en-US" altLang="zh-TW" dirty="0" smtClean="0"/>
              <a:t>is the abnormality in CT film 1?</a:t>
            </a:r>
            <a:endParaRPr lang="en-US" altLang="zh-TW" dirty="0" smtClean="0"/>
          </a:p>
          <a:p>
            <a:r>
              <a:rPr lang="en-US" altLang="zh-TW" dirty="0" smtClean="0"/>
              <a:t>What is </a:t>
            </a:r>
            <a:r>
              <a:rPr lang="en-US" altLang="zh-TW" dirty="0" smtClean="0"/>
              <a:t>A?</a:t>
            </a:r>
            <a:endParaRPr lang="en-US" altLang="zh-TW" dirty="0" smtClean="0"/>
          </a:p>
          <a:p>
            <a:r>
              <a:rPr lang="en-US" altLang="zh-TW" dirty="0" smtClean="0"/>
              <a:t>What is the </a:t>
            </a:r>
            <a:r>
              <a:rPr lang="en-US" altLang="zh-TW" dirty="0" smtClean="0"/>
              <a:t>diagnosis?</a:t>
            </a:r>
            <a:endParaRPr lang="en-US" altLang="zh-TW" dirty="0" smtClean="0"/>
          </a:p>
          <a:p>
            <a:r>
              <a:rPr lang="en-US" altLang="zh-TW" dirty="0" smtClean="0"/>
              <a:t>What is the </a:t>
            </a:r>
            <a:r>
              <a:rPr lang="en-US" altLang="zh-TW" dirty="0" smtClean="0"/>
              <a:t>immediate management?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Thank you.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44/M </a:t>
            </a:r>
          </a:p>
          <a:p>
            <a:r>
              <a:rPr lang="en-US" altLang="zh-TW" dirty="0" smtClean="0"/>
              <a:t>Construction worker</a:t>
            </a:r>
          </a:p>
          <a:p>
            <a:r>
              <a:rPr lang="en-US" altLang="zh-TW" dirty="0" smtClean="0"/>
              <a:t>Neck injury after accidentally fell from 3m of  height</a:t>
            </a:r>
          </a:p>
          <a:p>
            <a:r>
              <a:rPr lang="en-US" altLang="zh-TW" dirty="0" smtClean="0"/>
              <a:t>Complained with 4 limbs weakness</a:t>
            </a:r>
          </a:p>
          <a:p>
            <a:r>
              <a:rPr lang="en-US" altLang="zh-TW" dirty="0" smtClean="0"/>
              <a:t>CT C-spine was taken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pic>
        <p:nvPicPr>
          <p:cNvPr id="6" name="內容版面配置區 5" descr="neck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3816424" cy="4952107"/>
          </a:xfrm>
        </p:spPr>
      </p:pic>
      <p:pic>
        <p:nvPicPr>
          <p:cNvPr id="7" name="圖片 6" descr="neck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556792"/>
            <a:ext cx="4553272" cy="45532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203848" y="1412776"/>
            <a:ext cx="936104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668344" y="1556792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Describe the CT findings.</a:t>
            </a:r>
          </a:p>
          <a:p>
            <a:r>
              <a:rPr lang="en-US" altLang="zh-TW" dirty="0" smtClean="0"/>
              <a:t>Name 3 aspects of consideration specifically in this patient in primary survey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Suggest 6 features of spinal cord injury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What are </a:t>
            </a:r>
            <a:r>
              <a:rPr lang="en-US" altLang="zh-TW" dirty="0" err="1" smtClean="0"/>
              <a:t>neurogenic</a:t>
            </a:r>
            <a:r>
              <a:rPr lang="en-US" altLang="zh-TW" dirty="0" smtClean="0"/>
              <a:t> shock and spinal shock?</a:t>
            </a:r>
          </a:p>
          <a:p>
            <a:r>
              <a:rPr lang="en-US" altLang="zh-TW" dirty="0" smtClean="0"/>
              <a:t>Name </a:t>
            </a:r>
            <a:r>
              <a:rPr lang="en-US" altLang="zh-TW" dirty="0" smtClean="0"/>
              <a:t>the series of study that investigate the efficacy of steroid in spinal cord injury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25/M</a:t>
            </a:r>
          </a:p>
          <a:p>
            <a:r>
              <a:rPr lang="en-US" altLang="zh-TW" dirty="0" smtClean="0"/>
              <a:t>Good past health</a:t>
            </a:r>
          </a:p>
          <a:p>
            <a:r>
              <a:rPr lang="en-US" altLang="zh-TW" dirty="0" smtClean="0"/>
              <a:t>Hit by another person by fist after argument at a bar</a:t>
            </a:r>
          </a:p>
          <a:p>
            <a:r>
              <a:rPr lang="en-US" altLang="zh-TW" dirty="0" smtClean="0"/>
              <a:t>L eye injury</a:t>
            </a:r>
          </a:p>
          <a:p>
            <a:r>
              <a:rPr lang="en-US" altLang="zh-TW" dirty="0" smtClean="0"/>
              <a:t>P/E showed L </a:t>
            </a:r>
            <a:r>
              <a:rPr lang="en-US" altLang="zh-TW" dirty="0" err="1" smtClean="0"/>
              <a:t>peri</a:t>
            </a:r>
            <a:r>
              <a:rPr lang="en-US" altLang="zh-TW" dirty="0" smtClean="0"/>
              <a:t>-orbital swelling and </a:t>
            </a:r>
            <a:r>
              <a:rPr lang="en-US" altLang="zh-TW" dirty="0" err="1" smtClean="0"/>
              <a:t>subconjunctival</a:t>
            </a:r>
            <a:r>
              <a:rPr lang="en-US" altLang="zh-TW" dirty="0" smtClean="0"/>
              <a:t> hemorrhage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Name 4 physical findings you would like to check and document.</a:t>
            </a:r>
          </a:p>
          <a:p>
            <a:r>
              <a:rPr lang="en-US" altLang="zh-TW" dirty="0" smtClean="0"/>
              <a:t>The patient complained with left cheek numbness, what is the cause?</a:t>
            </a:r>
          </a:p>
          <a:p>
            <a:r>
              <a:rPr lang="en-US" altLang="zh-TW" dirty="0" smtClean="0"/>
              <a:t>What further imaging will you consider?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pic>
        <p:nvPicPr>
          <p:cNvPr id="4" name="內容版面配置區 3" descr="orbita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552728" cy="4475034"/>
          </a:xfrm>
        </p:spPr>
      </p:pic>
      <p:sp>
        <p:nvSpPr>
          <p:cNvPr id="5" name="矩形 4"/>
          <p:cNvSpPr/>
          <p:nvPr/>
        </p:nvSpPr>
        <p:spPr>
          <a:xfrm>
            <a:off x="6228184" y="1484784"/>
            <a:ext cx="1440160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Describe the CT findings.</a:t>
            </a:r>
          </a:p>
          <a:p>
            <a:r>
              <a:rPr lang="en-US" altLang="zh-TW" dirty="0" smtClean="0"/>
              <a:t>What is the name of the weakest point in the medial wall of the orbit?</a:t>
            </a:r>
          </a:p>
          <a:p>
            <a:r>
              <a:rPr lang="en-US" altLang="zh-TW" dirty="0" smtClean="0"/>
              <a:t>Suggest 3 ED treatments.</a:t>
            </a:r>
          </a:p>
          <a:p>
            <a:r>
              <a:rPr lang="en-US" altLang="zh-TW" dirty="0" smtClean="0"/>
              <a:t>Name 2 indications for surgical treatment.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60/M, good past health</a:t>
            </a:r>
          </a:p>
          <a:p>
            <a:r>
              <a:rPr lang="en-US" altLang="zh-TW" dirty="0" smtClean="0"/>
              <a:t>Manual worker</a:t>
            </a:r>
          </a:p>
          <a:p>
            <a:r>
              <a:rPr lang="en-US" altLang="zh-TW" dirty="0" smtClean="0"/>
              <a:t>Attended A&amp;E for R wrist pain for 2 years</a:t>
            </a:r>
          </a:p>
          <a:p>
            <a:r>
              <a:rPr lang="en-US" altLang="zh-TW" dirty="0" smtClean="0"/>
              <a:t>He had history of repeated minor R wrist injury by spraining in the past</a:t>
            </a:r>
          </a:p>
          <a:p>
            <a:r>
              <a:rPr lang="en-US" altLang="zh-TW" dirty="0" smtClean="0"/>
              <a:t>P/E showed R wrist swelling, stiffness and decreased ROM</a:t>
            </a:r>
          </a:p>
          <a:p>
            <a:r>
              <a:rPr lang="en-US" altLang="zh-TW" dirty="0" smtClean="0"/>
              <a:t>X ray was taken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435</Words>
  <Application>Microsoft Office PowerPoint</Application>
  <PresentationFormat>如螢幕大小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JCM OSCE</vt:lpstr>
      <vt:lpstr>Question 1</vt:lpstr>
      <vt:lpstr>Question 1</vt:lpstr>
      <vt:lpstr>Question 1</vt:lpstr>
      <vt:lpstr>Question 2</vt:lpstr>
      <vt:lpstr>Question 2</vt:lpstr>
      <vt:lpstr>Question 2</vt:lpstr>
      <vt:lpstr>Question 2</vt:lpstr>
      <vt:lpstr>Question 3</vt:lpstr>
      <vt:lpstr>Question 3</vt:lpstr>
      <vt:lpstr>Question 3</vt:lpstr>
      <vt:lpstr>Question 4</vt:lpstr>
      <vt:lpstr>Question 4</vt:lpstr>
      <vt:lpstr>Question 4</vt:lpstr>
      <vt:lpstr>Question 5</vt:lpstr>
      <vt:lpstr>Question 5</vt:lpstr>
      <vt:lpstr>Question 5</vt:lpstr>
      <vt:lpstr>Question 5</vt:lpstr>
      <vt:lpstr>投影片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JCM OSCE</dc:title>
  <dc:creator>Ian Chan</dc:creator>
  <cp:lastModifiedBy>Ian Chan</cp:lastModifiedBy>
  <cp:revision>28</cp:revision>
  <dcterms:created xsi:type="dcterms:W3CDTF">2014-05-26T04:09:23Z</dcterms:created>
  <dcterms:modified xsi:type="dcterms:W3CDTF">2014-05-28T17:35:45Z</dcterms:modified>
</cp:coreProperties>
</file>