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4" r:id="rId5"/>
    <p:sldId id="282" r:id="rId6"/>
    <p:sldId id="285" r:id="rId7"/>
    <p:sldId id="286" r:id="rId8"/>
    <p:sldId id="287" r:id="rId9"/>
    <p:sldId id="258" r:id="rId10"/>
    <p:sldId id="257" r:id="rId11"/>
    <p:sldId id="259" r:id="rId12"/>
    <p:sldId id="280" r:id="rId13"/>
    <p:sldId id="274" r:id="rId14"/>
    <p:sldId id="276" r:id="rId15"/>
    <p:sldId id="278" r:id="rId16"/>
    <p:sldId id="292" r:id="rId17"/>
    <p:sldId id="288" r:id="rId18"/>
    <p:sldId id="290" r:id="rId19"/>
    <p:sldId id="291" r:id="rId20"/>
    <p:sldId id="289" r:id="rId2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OSCE </a:t>
            </a:r>
            <a:br>
              <a:rPr lang="en-US" altLang="zh-HK" dirty="0" smtClean="0"/>
            </a:br>
            <a:r>
              <a:rPr lang="en-US" altLang="zh-HK" dirty="0" smtClean="0"/>
              <a:t>6-7-2016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UCH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973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The following show the ultrasound image of his upper abdomen:</a:t>
            </a:r>
            <a:br>
              <a:rPr lang="en-US" altLang="zh-HK" dirty="0"/>
            </a:br>
            <a:endParaRPr lang="zh-HK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7" y="1196752"/>
            <a:ext cx="875635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7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sz="4500" dirty="0" smtClean="0"/>
              <a:t>Name </a:t>
            </a:r>
            <a:r>
              <a:rPr lang="en-US" altLang="zh-HK" sz="4500" dirty="0"/>
              <a:t>structures </a:t>
            </a:r>
            <a:r>
              <a:rPr lang="en-US" altLang="zh-HK" sz="4500" dirty="0" smtClean="0"/>
              <a:t>A to C.</a:t>
            </a:r>
            <a:endParaRPr lang="en-US" altLang="zh-HK" sz="4500" dirty="0"/>
          </a:p>
          <a:p>
            <a:pPr marL="457200" lvl="1" indent="0">
              <a:buNone/>
            </a:pPr>
            <a:endParaRPr lang="en-US" altLang="zh-HK" sz="4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sz="4500" dirty="0" smtClean="0"/>
              <a:t>What </a:t>
            </a:r>
            <a:r>
              <a:rPr lang="en-US" altLang="zh-HK" sz="4500" dirty="0"/>
              <a:t>is the likely diagnosis?</a:t>
            </a:r>
          </a:p>
          <a:p>
            <a:pPr lvl="1"/>
            <a:endParaRPr lang="en-US" altLang="zh-HK" sz="4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sz="4500" dirty="0" smtClean="0"/>
              <a:t>Name </a:t>
            </a:r>
            <a:r>
              <a:rPr lang="en-US" altLang="zh-HK" sz="4500" dirty="0"/>
              <a:t>3 </a:t>
            </a:r>
            <a:r>
              <a:rPr lang="en-US" altLang="zh-HK" sz="4500" dirty="0" smtClean="0"/>
              <a:t>etiologies.</a:t>
            </a:r>
          </a:p>
          <a:p>
            <a:pPr marL="514350" indent="-514350">
              <a:buFont typeface="+mj-lt"/>
              <a:buAutoNum type="arabicPeriod"/>
            </a:pPr>
            <a:endParaRPr lang="en-US" altLang="zh-HK" sz="4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sz="4500" dirty="0"/>
              <a:t>What </a:t>
            </a:r>
            <a:r>
              <a:rPr lang="en-US" altLang="zh-HK" sz="4500" dirty="0" smtClean="0"/>
              <a:t>classical</a:t>
            </a:r>
            <a:r>
              <a:rPr lang="en-US" altLang="zh-HK" sz="4500" dirty="0" smtClean="0"/>
              <a:t> physical sign may </a:t>
            </a:r>
            <a:r>
              <a:rPr lang="en-US" altLang="zh-HK" sz="4500" dirty="0"/>
              <a:t>be present?</a:t>
            </a:r>
          </a:p>
          <a:p>
            <a:pPr marL="457200" lvl="1" indent="0">
              <a:buNone/>
            </a:pPr>
            <a:endParaRPr lang="en-US" altLang="zh-HK" sz="4500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sz="4500" dirty="0"/>
              <a:t>List 3 further investigations for confirmation or further </a:t>
            </a:r>
            <a:r>
              <a:rPr lang="en-US" altLang="zh-HK" sz="4500" dirty="0" smtClean="0"/>
              <a:t>evaluation.</a:t>
            </a:r>
            <a:endParaRPr lang="en-US" altLang="zh-HK" sz="4500" dirty="0"/>
          </a:p>
          <a:p>
            <a:pPr lvl="1"/>
            <a:endParaRPr lang="en-US" altLang="zh-HK" sz="4500" dirty="0"/>
          </a:p>
          <a:p>
            <a:endParaRPr lang="en-US" altLang="zh-HK" dirty="0"/>
          </a:p>
          <a:p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700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69 year-old woman presented with lower limbs weakness for two weeks. She had history of fall with minor head injury due to weakness.</a:t>
            </a:r>
          </a:p>
          <a:p>
            <a:endParaRPr lang="en-US" altLang="zh-HK" dirty="0"/>
          </a:p>
          <a:p>
            <a:r>
              <a:rPr lang="en-US" altLang="zh-HK" dirty="0" smtClean="0"/>
              <a:t>CT scan was done.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649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4038600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77282"/>
            <a:ext cx="4038600" cy="4038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24" y="-9897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403542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4038600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96890"/>
            <a:ext cx="4038600" cy="4038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03542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403542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4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4038600" cy="4038600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4038600" cy="40386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404177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7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are the abnormal CT findings? (2 points)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What is the likely diagnosis? (2 points)</a:t>
            </a:r>
          </a:p>
          <a:p>
            <a:endParaRPr lang="en-US" altLang="zh-HK" dirty="0"/>
          </a:p>
          <a:p>
            <a:r>
              <a:rPr lang="en-US" altLang="zh-HK" dirty="0" smtClean="0"/>
              <a:t>Name</a:t>
            </a:r>
            <a:r>
              <a:rPr lang="en-US" altLang="zh-HK" dirty="0" smtClean="0"/>
              <a:t> </a:t>
            </a:r>
            <a:r>
              <a:rPr lang="en-US" altLang="zh-HK" dirty="0" smtClean="0"/>
              <a:t>three </a:t>
            </a:r>
            <a:r>
              <a:rPr lang="en-US" altLang="zh-HK" dirty="0" smtClean="0"/>
              <a:t>other indicated investigations.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4659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10 year-old girl presented with right mandibular swelling for three weeks. She was treated by a course of oral antibiotics from GP with no response.</a:t>
            </a:r>
          </a:p>
          <a:p>
            <a:pPr marL="0" indent="0">
              <a:buNone/>
            </a:pPr>
            <a:endParaRPr lang="en-US" altLang="zh-HK" dirty="0" smtClean="0"/>
          </a:p>
          <a:p>
            <a:endParaRPr lang="en-US" altLang="zh-HK" dirty="0" smtClean="0"/>
          </a:p>
          <a:p>
            <a:r>
              <a:rPr lang="en-US" altLang="zh-HK" dirty="0" smtClean="0"/>
              <a:t>X-ray right mandible was done.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7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554910" cy="7087156"/>
          </a:xfrm>
        </p:spPr>
      </p:pic>
    </p:spTree>
    <p:extLst>
      <p:ext uri="{BB962C8B-B14F-4D97-AF65-F5344CB8AC3E}">
        <p14:creationId xmlns:p14="http://schemas.microsoft.com/office/powerpoint/2010/main" val="2009487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387424"/>
            <a:ext cx="7704856" cy="7390144"/>
          </a:xfrm>
        </p:spPr>
      </p:pic>
    </p:spTree>
    <p:extLst>
      <p:ext uri="{BB962C8B-B14F-4D97-AF65-F5344CB8AC3E}">
        <p14:creationId xmlns:p14="http://schemas.microsoft.com/office/powerpoint/2010/main" val="110672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HK" dirty="0" smtClean="0"/>
              <a:t>A 46 year-old </a:t>
            </a:r>
            <a:r>
              <a:rPr lang="en-US" altLang="zh-HK" dirty="0" smtClean="0"/>
              <a:t>man </a:t>
            </a:r>
            <a:r>
              <a:rPr lang="en-US" altLang="zh-HK" dirty="0" smtClean="0"/>
              <a:t>presented with sudden onset of </a:t>
            </a:r>
            <a:r>
              <a:rPr lang="en-US" altLang="zh-HK" dirty="0" err="1" smtClean="0"/>
              <a:t>bitemporal</a:t>
            </a:r>
            <a:r>
              <a:rPr lang="en-US" altLang="zh-HK" dirty="0" smtClean="0"/>
              <a:t> headache.</a:t>
            </a:r>
          </a:p>
          <a:p>
            <a:r>
              <a:rPr lang="en-US" altLang="zh-HK" dirty="0" smtClean="0"/>
              <a:t>His past medical history was unremarkable.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His blood pressure was 150/100, pulse 90/min.;</a:t>
            </a:r>
          </a:p>
          <a:p>
            <a:pPr marL="0" indent="0">
              <a:buNone/>
            </a:pPr>
            <a:r>
              <a:rPr lang="en-US" altLang="zh-HK" dirty="0" smtClean="0"/>
              <a:t> 	GCS 15/15, no neck </a:t>
            </a:r>
            <a:r>
              <a:rPr lang="en-US" altLang="zh-HK" dirty="0" smtClean="0"/>
              <a:t>rigidity, </a:t>
            </a:r>
            <a:r>
              <a:rPr lang="en-US" altLang="zh-HK" dirty="0" smtClean="0"/>
              <a:t>limbs power full</a:t>
            </a:r>
          </a:p>
          <a:p>
            <a:endParaRPr lang="en-US" altLang="zh-HK" dirty="0"/>
          </a:p>
          <a:p>
            <a:r>
              <a:rPr lang="en-US" altLang="zh-HK" dirty="0" smtClean="0"/>
              <a:t>CT brain was done.</a:t>
            </a:r>
          </a:p>
        </p:txBody>
      </p:sp>
    </p:spTree>
    <p:extLst>
      <p:ext uri="{BB962C8B-B14F-4D97-AF65-F5344CB8AC3E}">
        <p14:creationId xmlns:p14="http://schemas.microsoft.com/office/powerpoint/2010/main" val="37163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are </a:t>
            </a:r>
            <a:r>
              <a:rPr lang="en-US" altLang="zh-HK" dirty="0" smtClean="0"/>
              <a:t>the abnormal </a:t>
            </a:r>
            <a:r>
              <a:rPr lang="en-US" altLang="zh-HK" dirty="0" smtClean="0"/>
              <a:t>X-ray findings</a:t>
            </a:r>
            <a:r>
              <a:rPr lang="en-US" altLang="zh-HK" smtClean="0"/>
              <a:t>? </a:t>
            </a:r>
            <a:r>
              <a:rPr lang="en-US" altLang="zh-HK" smtClean="0"/>
              <a:t>        (</a:t>
            </a:r>
            <a:r>
              <a:rPr lang="en-US" altLang="zh-HK" dirty="0" smtClean="0"/>
              <a:t>2 points)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clinical finding </a:t>
            </a:r>
            <a:r>
              <a:rPr lang="en-US" altLang="zh-HK" dirty="0" smtClean="0"/>
              <a:t>do you </a:t>
            </a:r>
            <a:r>
              <a:rPr lang="en-US" altLang="zh-HK" dirty="0" smtClean="0"/>
              <a:t>need to look for?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is the diagnosis?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is the mainstay of treatment?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45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541713" cy="4541713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340768"/>
            <a:ext cx="4541713" cy="4541713"/>
          </a:xfrm>
        </p:spPr>
      </p:pic>
    </p:spTree>
    <p:extLst>
      <p:ext uri="{BB962C8B-B14F-4D97-AF65-F5344CB8AC3E}">
        <p14:creationId xmlns:p14="http://schemas.microsoft.com/office/powerpoint/2010/main" val="31350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35896" cy="3635896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3573016" cy="357301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8" y="3356992"/>
            <a:ext cx="3520481" cy="35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04" y="3356992"/>
            <a:ext cx="3502596" cy="35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3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sz="2400" dirty="0" smtClean="0"/>
              <a:t>What is the abnormal CT finding?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sz="2400" dirty="0" smtClean="0"/>
              <a:t>What is the likely </a:t>
            </a:r>
            <a:r>
              <a:rPr lang="en-US" altLang="zh-HK" sz="2400" dirty="0" smtClean="0"/>
              <a:t>diagnosis</a:t>
            </a:r>
            <a:r>
              <a:rPr lang="en-US" altLang="zh-HK" sz="24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endParaRPr lang="en-US" altLang="zh-HK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sz="2400" dirty="0" smtClean="0"/>
              <a:t>What neurological examination </a:t>
            </a:r>
            <a:r>
              <a:rPr lang="en-US" altLang="zh-HK" sz="2400" dirty="0" smtClean="0"/>
              <a:t>do you </a:t>
            </a:r>
            <a:r>
              <a:rPr lang="en-US" altLang="zh-HK" sz="2400" dirty="0" smtClean="0"/>
              <a:t>need to perform? (3 points)</a:t>
            </a:r>
          </a:p>
          <a:p>
            <a:pPr marL="514350" indent="-514350">
              <a:buFont typeface="+mj-lt"/>
              <a:buAutoNum type="arabicPeriod"/>
            </a:pPr>
            <a:endParaRPr lang="en-US" altLang="zh-HK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sz="2400" dirty="0" smtClean="0"/>
              <a:t>What is the potential medical emergency of that diagnosis?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sz="2400" dirty="0" smtClean="0"/>
              <a:t>What further investigations are needed to be done? (2 points)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306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33 year-old man present with right knee sprain while walking down stairs.</a:t>
            </a:r>
          </a:p>
          <a:p>
            <a:endParaRPr lang="en-US" altLang="zh-HK" dirty="0" smtClean="0"/>
          </a:p>
          <a:p>
            <a:endParaRPr lang="en-US" altLang="zh-HK" dirty="0"/>
          </a:p>
          <a:p>
            <a:r>
              <a:rPr lang="en-US" altLang="zh-HK" dirty="0" smtClean="0"/>
              <a:t>X-ray right knee was done.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536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4572000" cy="7082693"/>
          </a:xfrm>
        </p:spPr>
      </p:pic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58" y="836712"/>
            <a:ext cx="4531980" cy="4670456"/>
          </a:xfrm>
        </p:spPr>
      </p:pic>
    </p:spTree>
    <p:extLst>
      <p:ext uri="{BB962C8B-B14F-4D97-AF65-F5344CB8AC3E}">
        <p14:creationId xmlns:p14="http://schemas.microsoft.com/office/powerpoint/2010/main" val="34134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X-ray finding?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What is the diagnosis?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What is the typical mechanism of the injury?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What is the most common associated injury?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99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 53 year old gentleman </a:t>
            </a:r>
            <a:r>
              <a:rPr lang="en-US" altLang="zh-HK" dirty="0" smtClean="0"/>
              <a:t>complained of epigastric </a:t>
            </a:r>
            <a:r>
              <a:rPr lang="en-US" altLang="zh-HK" dirty="0"/>
              <a:t>discomfort for 2 weeks with progressive epigastric distention and repeated vomiting.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721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338</Words>
  <Application>Microsoft Office PowerPoint</Application>
  <PresentationFormat>如螢幕大小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OSCE  6-7-2016</vt:lpstr>
      <vt:lpstr>Case 1</vt:lpstr>
      <vt:lpstr>PowerPoint 簡報</vt:lpstr>
      <vt:lpstr>PowerPoint 簡報</vt:lpstr>
      <vt:lpstr>Case 1</vt:lpstr>
      <vt:lpstr>Case 2</vt:lpstr>
      <vt:lpstr>PowerPoint 簡報</vt:lpstr>
      <vt:lpstr>Case 2</vt:lpstr>
      <vt:lpstr>Case 3</vt:lpstr>
      <vt:lpstr>The following show the ultrasound image of his upper abdomen: </vt:lpstr>
      <vt:lpstr>Case 3</vt:lpstr>
      <vt:lpstr>Case 4</vt:lpstr>
      <vt:lpstr>PowerPoint 簡報</vt:lpstr>
      <vt:lpstr>PowerPoint 簡報</vt:lpstr>
      <vt:lpstr>PowerPoint 簡報</vt:lpstr>
      <vt:lpstr>Case 4</vt:lpstr>
      <vt:lpstr>Case 5</vt:lpstr>
      <vt:lpstr>PowerPoint 簡報</vt:lpstr>
      <vt:lpstr>PowerPoint 簡報</vt:lpstr>
      <vt:lpstr>Case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 6-7-2016</dc:title>
  <dc:creator>Albert FUNG Dr, UCHC AC(A&amp;E)</dc:creator>
  <cp:lastModifiedBy>CE</cp:lastModifiedBy>
  <cp:revision>21</cp:revision>
  <cp:lastPrinted>2016-07-02T12:52:41Z</cp:lastPrinted>
  <dcterms:created xsi:type="dcterms:W3CDTF">2016-07-02T12:42:52Z</dcterms:created>
  <dcterms:modified xsi:type="dcterms:W3CDTF">2016-07-03T13:43:36Z</dcterms:modified>
</cp:coreProperties>
</file>