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0" r:id="rId1"/>
  </p:sldMasterIdLst>
  <p:sldIdLst>
    <p:sldId id="256" r:id="rId2"/>
    <p:sldId id="313" r:id="rId3"/>
    <p:sldId id="259" r:id="rId4"/>
    <p:sldId id="263" r:id="rId5"/>
    <p:sldId id="264" r:id="rId6"/>
    <p:sldId id="265" r:id="rId7"/>
    <p:sldId id="266" r:id="rId8"/>
    <p:sldId id="267" r:id="rId9"/>
    <p:sldId id="268" r:id="rId10"/>
    <p:sldId id="269" r:id="rId11"/>
    <p:sldId id="312" r:id="rId12"/>
    <p:sldId id="280" r:id="rId13"/>
    <p:sldId id="281" r:id="rId14"/>
    <p:sldId id="282" r:id="rId15"/>
    <p:sldId id="283" r:id="rId16"/>
    <p:sldId id="284" r:id="rId17"/>
    <p:sldId id="285" r:id="rId18"/>
    <p:sldId id="286" r:id="rId19"/>
    <p:sldId id="291" r:id="rId20"/>
    <p:sldId id="311" r:id="rId21"/>
    <p:sldId id="293" r:id="rId22"/>
    <p:sldId id="296" r:id="rId23"/>
    <p:sldId id="294" r:id="rId24"/>
    <p:sldId id="295" r:id="rId25"/>
    <p:sldId id="297" r:id="rId26"/>
    <p:sldId id="298" r:id="rId27"/>
    <p:sldId id="315" r:id="rId28"/>
    <p:sldId id="289" r:id="rId29"/>
    <p:sldId id="309" r:id="rId30"/>
    <p:sldId id="273" r:id="rId31"/>
    <p:sldId id="274" r:id="rId32"/>
    <p:sldId id="290" r:id="rId33"/>
    <p:sldId id="275" r:id="rId34"/>
    <p:sldId id="277" r:id="rId35"/>
    <p:sldId id="299" r:id="rId36"/>
    <p:sldId id="306" r:id="rId37"/>
    <p:sldId id="314" r:id="rId38"/>
    <p:sldId id="307" r:id="rId39"/>
    <p:sldId id="308" r:id="rId40"/>
    <p:sldId id="310"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6310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6/30/2015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0556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6/30/2015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38888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6/30/2015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5152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6/30/2015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51493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6/30/2015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3887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6/30/2015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77283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9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849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6/30/2015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0637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6/30/2015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882774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6/30/2015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7432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6/30/2015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6638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6/30/2015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3799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42A54C80-263E-416B-A8E0-580EDEADCBDC}" type="datetimeFigureOut">
              <a:rPr lang="en-US" smtClean="0"/>
              <a:t>6/30/2015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560688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6/30/2015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0665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6/30/2015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121644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77334" y="2454613"/>
            <a:ext cx="9432581" cy="1320800"/>
          </a:xfrm>
        </p:spPr>
        <p:txBody>
          <a:bodyPr>
            <a:normAutofit/>
          </a:bodyPr>
          <a:lstStyle/>
          <a:p>
            <a:pPr algn="ctr"/>
            <a:r>
              <a:rPr lang="en-US" sz="5400" dirty="0" smtClean="0">
                <a:solidFill>
                  <a:srgbClr val="002060"/>
                </a:solidFill>
              </a:rPr>
              <a:t>OSCE Answer</a:t>
            </a:r>
            <a:endParaRPr lang="en-US" sz="5400" dirty="0">
              <a:solidFill>
                <a:srgbClr val="002060"/>
              </a:solidFill>
            </a:endParaRPr>
          </a:p>
        </p:txBody>
      </p:sp>
      <p:sp>
        <p:nvSpPr>
          <p:cNvPr id="5" name="內容版面配置區 4"/>
          <p:cNvSpPr>
            <a:spLocks noGrp="1"/>
          </p:cNvSpPr>
          <p:nvPr>
            <p:ph idx="1"/>
          </p:nvPr>
        </p:nvSpPr>
        <p:spPr>
          <a:xfrm>
            <a:off x="677334" y="4627659"/>
            <a:ext cx="8596668" cy="1413703"/>
          </a:xfrm>
        </p:spPr>
        <p:txBody>
          <a:bodyPr>
            <a:normAutofit fontScale="92500" lnSpcReduction="20000"/>
          </a:bodyPr>
          <a:lstStyle/>
          <a:p>
            <a:pPr marL="0" indent="0">
              <a:buNone/>
            </a:pPr>
            <a:r>
              <a:rPr lang="en-US" altLang="zh-HK" dirty="0" smtClean="0">
                <a:solidFill>
                  <a:srgbClr val="002060"/>
                </a:solidFill>
              </a:rPr>
              <a:t>						</a:t>
            </a:r>
            <a:r>
              <a:rPr lang="en-US" altLang="zh-HK" sz="4800" dirty="0" smtClean="0">
                <a:solidFill>
                  <a:srgbClr val="002060"/>
                </a:solidFill>
              </a:rPr>
              <a:t>	</a:t>
            </a:r>
            <a:r>
              <a:rPr lang="en-US" altLang="zh-HK" sz="4800" dirty="0">
                <a:solidFill>
                  <a:srgbClr val="002060"/>
                </a:solidFill>
              </a:rPr>
              <a:t>PWH AED</a:t>
            </a:r>
          </a:p>
          <a:p>
            <a:pPr marL="0" indent="0">
              <a:buNone/>
            </a:pPr>
            <a:r>
              <a:rPr lang="en-US" altLang="zh-HK" sz="4800" dirty="0">
                <a:solidFill>
                  <a:srgbClr val="002060"/>
                </a:solidFill>
              </a:rPr>
              <a:t>							</a:t>
            </a:r>
            <a:r>
              <a:rPr lang="en-US" altLang="zh-HK" sz="4800" dirty="0" smtClean="0">
                <a:solidFill>
                  <a:srgbClr val="002060"/>
                </a:solidFill>
              </a:rPr>
              <a:t>8 </a:t>
            </a:r>
            <a:r>
              <a:rPr lang="en-US" altLang="zh-HK" sz="4800" dirty="0">
                <a:solidFill>
                  <a:srgbClr val="002060"/>
                </a:solidFill>
              </a:rPr>
              <a:t>July 2015</a:t>
            </a:r>
          </a:p>
          <a:p>
            <a:endParaRPr lang="en-US" dirty="0"/>
          </a:p>
        </p:txBody>
      </p:sp>
    </p:spTree>
    <p:extLst>
      <p:ext uri="{BB962C8B-B14F-4D97-AF65-F5344CB8AC3E}">
        <p14:creationId xmlns:p14="http://schemas.microsoft.com/office/powerpoint/2010/main" val="2991698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solidFill>
                  <a:srgbClr val="002060"/>
                </a:solidFill>
              </a:rPr>
              <a:t>1g. Outline the management in </a:t>
            </a:r>
            <a:r>
              <a:rPr lang="en-US" altLang="zh-HK" dirty="0" smtClean="0">
                <a:solidFill>
                  <a:srgbClr val="002060"/>
                </a:solidFill>
              </a:rPr>
              <a:t>AED and disposition</a:t>
            </a:r>
            <a:endParaRPr lang="zh-HK" altLang="en-US" dirty="0">
              <a:solidFill>
                <a:srgbClr val="002060"/>
              </a:solidFill>
            </a:endParaRPr>
          </a:p>
        </p:txBody>
      </p:sp>
      <p:sp>
        <p:nvSpPr>
          <p:cNvPr id="3" name="內容版面配置區 2"/>
          <p:cNvSpPr>
            <a:spLocks noGrp="1"/>
          </p:cNvSpPr>
          <p:nvPr>
            <p:ph idx="1"/>
          </p:nvPr>
        </p:nvSpPr>
        <p:spPr>
          <a:xfrm>
            <a:off x="677334" y="2099256"/>
            <a:ext cx="8596668" cy="4507606"/>
          </a:xfrm>
        </p:spPr>
        <p:txBody>
          <a:bodyPr>
            <a:normAutofit/>
          </a:bodyPr>
          <a:lstStyle/>
          <a:p>
            <a:r>
              <a:rPr lang="en-US" altLang="zh-HK" sz="2800" dirty="0" smtClean="0"/>
              <a:t>Close monitoring for potential upper airway obstruction</a:t>
            </a:r>
          </a:p>
          <a:p>
            <a:r>
              <a:rPr lang="en-US" altLang="zh-HK" sz="2800" dirty="0" smtClean="0"/>
              <a:t>Early broad spectrum antibiotic (with aerobic and anaerobic coverage)</a:t>
            </a:r>
          </a:p>
          <a:p>
            <a:r>
              <a:rPr lang="en-US" altLang="zh-HK" sz="2800" dirty="0" smtClean="0"/>
              <a:t>Urgent maxillofacial surgeon consultation for incision and drainage of the abscess</a:t>
            </a:r>
            <a:endParaRPr lang="en-US" altLang="zh-HK" dirty="0" smtClean="0"/>
          </a:p>
          <a:p>
            <a:endParaRPr lang="zh-HK" altLang="en-US" dirty="0"/>
          </a:p>
        </p:txBody>
      </p:sp>
    </p:spTree>
    <p:extLst>
      <p:ext uri="{BB962C8B-B14F-4D97-AF65-F5344CB8AC3E}">
        <p14:creationId xmlns:p14="http://schemas.microsoft.com/office/powerpoint/2010/main" val="79508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solidFill>
                  <a:srgbClr val="002060"/>
                </a:solidFill>
              </a:rPr>
              <a:t>Question 2</a:t>
            </a:r>
            <a:endParaRPr lang="zh-HK" altLang="en-US" dirty="0">
              <a:solidFill>
                <a:srgbClr val="002060"/>
              </a:solidFill>
            </a:endParaRPr>
          </a:p>
        </p:txBody>
      </p:sp>
      <p:sp>
        <p:nvSpPr>
          <p:cNvPr id="3" name="內容版面配置區 2"/>
          <p:cNvSpPr>
            <a:spLocks noGrp="1"/>
          </p:cNvSpPr>
          <p:nvPr>
            <p:ph idx="1"/>
          </p:nvPr>
        </p:nvSpPr>
        <p:spPr>
          <a:xfrm>
            <a:off x="677334" y="1378039"/>
            <a:ext cx="8596668" cy="5479961"/>
          </a:xfrm>
        </p:spPr>
        <p:txBody>
          <a:bodyPr>
            <a:normAutofit/>
          </a:bodyPr>
          <a:lstStyle/>
          <a:p>
            <a:r>
              <a:rPr lang="en-US" altLang="zh-HK" sz="2800" dirty="0" smtClean="0"/>
              <a:t>50/F. History of HT, DM default FU for 3 </a:t>
            </a:r>
            <a:r>
              <a:rPr lang="en-US" altLang="zh-HK" sz="2800" dirty="0" smtClean="0"/>
              <a:t>months</a:t>
            </a:r>
          </a:p>
          <a:p>
            <a:r>
              <a:rPr lang="en-US" altLang="zh-HK" sz="2800" dirty="0" smtClean="0"/>
              <a:t>Complained </a:t>
            </a:r>
            <a:r>
              <a:rPr lang="en-US" altLang="zh-HK" sz="2800" dirty="0" smtClean="0"/>
              <a:t>of left loin and back </a:t>
            </a:r>
            <a:r>
              <a:rPr lang="en-US" altLang="zh-HK" sz="2800" dirty="0"/>
              <a:t>pain </a:t>
            </a:r>
            <a:r>
              <a:rPr lang="en-US" altLang="zh-HK" sz="2800" dirty="0" smtClean="0"/>
              <a:t>for 3 weeks</a:t>
            </a:r>
            <a:r>
              <a:rPr lang="en-US" altLang="zh-HK" sz="2800" dirty="0"/>
              <a:t/>
            </a:r>
            <a:br>
              <a:rPr lang="en-US" altLang="zh-HK" sz="2800" dirty="0"/>
            </a:br>
            <a:r>
              <a:rPr lang="en-US" altLang="zh-HK" sz="2800" dirty="0"/>
              <a:t>Persistent, radiates to buttock, </a:t>
            </a:r>
            <a:r>
              <a:rPr lang="en-US" altLang="zh-HK" sz="2800" dirty="0" smtClean="0"/>
              <a:t>aggravated by </a:t>
            </a:r>
            <a:r>
              <a:rPr lang="en-US" altLang="zh-HK" sz="2800" dirty="0"/>
              <a:t>left leg </a:t>
            </a:r>
            <a:r>
              <a:rPr lang="en-US" altLang="zh-HK" sz="2800" dirty="0" smtClean="0"/>
              <a:t>movement. </a:t>
            </a:r>
            <a:r>
              <a:rPr lang="en-US" altLang="zh-HK" sz="2800" dirty="0" smtClean="0"/>
              <a:t>Fever</a:t>
            </a:r>
            <a:r>
              <a:rPr lang="en-US" altLang="zh-HK" sz="2800" dirty="0"/>
              <a:t>+ Chills</a:t>
            </a:r>
            <a:r>
              <a:rPr lang="en-US" altLang="zh-HK" sz="2800" dirty="0" smtClean="0"/>
              <a:t>+ for 1 </a:t>
            </a:r>
            <a:r>
              <a:rPr lang="en-US" altLang="zh-HK" sz="2800" dirty="0" smtClean="0"/>
              <a:t>week</a:t>
            </a:r>
          </a:p>
          <a:p>
            <a:r>
              <a:rPr lang="en-US" altLang="zh-HK" sz="2800" dirty="0"/>
              <a:t>T 39'C BP 110/80 P </a:t>
            </a:r>
            <a:r>
              <a:rPr lang="en-US" altLang="zh-HK" sz="2800" dirty="0" smtClean="0"/>
              <a:t>90</a:t>
            </a:r>
          </a:p>
          <a:p>
            <a:r>
              <a:rPr lang="en-US" altLang="zh-HK" sz="2800" dirty="0" smtClean="0"/>
              <a:t>Bedside </a:t>
            </a:r>
            <a:r>
              <a:rPr lang="en-US" altLang="zh-HK" sz="2800" dirty="0"/>
              <a:t>glucose </a:t>
            </a:r>
            <a:r>
              <a:rPr lang="en-US" altLang="zh-HK" sz="2800" dirty="0" smtClean="0"/>
              <a:t>18</a:t>
            </a:r>
          </a:p>
          <a:p>
            <a:r>
              <a:rPr lang="en-US" altLang="zh-HK" sz="2800" dirty="0" smtClean="0"/>
              <a:t>Urine </a:t>
            </a:r>
            <a:r>
              <a:rPr lang="en-US" altLang="zh-HK" sz="2800" dirty="0" err="1"/>
              <a:t>multistix</a:t>
            </a:r>
            <a:r>
              <a:rPr lang="en-US" altLang="zh-HK" sz="2800" dirty="0"/>
              <a:t> </a:t>
            </a:r>
            <a:r>
              <a:rPr lang="en-US" altLang="zh-HK" sz="2800" dirty="0" err="1"/>
              <a:t>rbc</a:t>
            </a:r>
            <a:r>
              <a:rPr lang="en-US" altLang="zh-HK" sz="2800" dirty="0"/>
              <a:t> 1+, </a:t>
            </a:r>
            <a:r>
              <a:rPr lang="en-US" altLang="zh-HK" sz="2800" dirty="0" err="1"/>
              <a:t>wcc</a:t>
            </a:r>
            <a:r>
              <a:rPr lang="en-US" altLang="zh-HK" sz="2800" dirty="0"/>
              <a:t> 1+, nitrate –</a:t>
            </a:r>
            <a:r>
              <a:rPr lang="en-US" altLang="zh-HK" sz="2800" dirty="0" err="1"/>
              <a:t>ve</a:t>
            </a:r>
            <a:r>
              <a:rPr lang="en-US" altLang="zh-HK" sz="2800" dirty="0"/>
              <a:t>, ketone </a:t>
            </a:r>
            <a:r>
              <a:rPr lang="en-US" altLang="zh-HK" sz="2800" dirty="0" smtClean="0"/>
              <a:t>–</a:t>
            </a:r>
            <a:r>
              <a:rPr lang="en-US" altLang="zh-HK" sz="2800" dirty="0" err="1" smtClean="0"/>
              <a:t>ve</a:t>
            </a:r>
            <a:endParaRPr lang="en-US" altLang="zh-HK" sz="2800" dirty="0" smtClean="0"/>
          </a:p>
          <a:p>
            <a:r>
              <a:rPr lang="en-US" altLang="zh-HK" sz="2800" dirty="0" smtClean="0"/>
              <a:t>PT </a:t>
            </a:r>
            <a:r>
              <a:rPr lang="en-US" altLang="zh-HK" sz="2800" dirty="0"/>
              <a:t>-</a:t>
            </a:r>
            <a:r>
              <a:rPr lang="en-US" altLang="zh-HK" sz="2800" dirty="0" err="1"/>
              <a:t>ve</a:t>
            </a:r>
            <a:endParaRPr lang="zh-HK" altLang="en-US" sz="2800" dirty="0"/>
          </a:p>
          <a:p>
            <a:endParaRPr lang="en-US" altLang="zh-HK" sz="2800" dirty="0"/>
          </a:p>
        </p:txBody>
      </p:sp>
    </p:spTree>
    <p:extLst>
      <p:ext uri="{BB962C8B-B14F-4D97-AF65-F5344CB8AC3E}">
        <p14:creationId xmlns:p14="http://schemas.microsoft.com/office/powerpoint/2010/main" val="2377057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pic>
        <p:nvPicPr>
          <p:cNvPr id="6"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2591" y="0"/>
            <a:ext cx="5407109" cy="6858000"/>
          </a:xfrm>
        </p:spPr>
      </p:pic>
    </p:spTree>
    <p:extLst>
      <p:ext uri="{BB962C8B-B14F-4D97-AF65-F5344CB8AC3E}">
        <p14:creationId xmlns:p14="http://schemas.microsoft.com/office/powerpoint/2010/main" val="10662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solidFill>
                  <a:srgbClr val="002060"/>
                </a:solidFill>
              </a:rPr>
              <a:t>Contrast CT abdomen</a:t>
            </a:r>
            <a:endParaRPr lang="zh-HK" altLang="en-US" dirty="0">
              <a:solidFill>
                <a:srgbClr val="002060"/>
              </a:solidFill>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483" y="1738648"/>
            <a:ext cx="5246947" cy="5119352"/>
          </a:xfrm>
          <a:prstGeom prst="rect">
            <a:avLst/>
          </a:prstGeom>
        </p:spPr>
      </p:pic>
      <p:pic>
        <p:nvPicPr>
          <p:cNvPr id="12" name="內容版面配置區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24280" y="1738648"/>
            <a:ext cx="4893973" cy="5119352"/>
          </a:xfrm>
        </p:spPr>
      </p:pic>
    </p:spTree>
    <p:extLst>
      <p:ext uri="{BB962C8B-B14F-4D97-AF65-F5344CB8AC3E}">
        <p14:creationId xmlns:p14="http://schemas.microsoft.com/office/powerpoint/2010/main" val="2146510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endParaRPr lang="zh-HK" altLang="en-US" sz="2400" dirty="0"/>
          </a:p>
        </p:txBody>
      </p:sp>
      <p:sp>
        <p:nvSpPr>
          <p:cNvPr id="3" name="內容版面配置區 2"/>
          <p:cNvSpPr>
            <a:spLocks noGrp="1"/>
          </p:cNvSpPr>
          <p:nvPr>
            <p:ph idx="1"/>
          </p:nvPr>
        </p:nvSpPr>
        <p:spPr>
          <a:xfrm>
            <a:off x="677334" y="291205"/>
            <a:ext cx="8596668" cy="6421322"/>
          </a:xfrm>
        </p:spPr>
        <p:txBody>
          <a:bodyPr>
            <a:normAutofit/>
          </a:bodyPr>
          <a:lstStyle/>
          <a:p>
            <a:endParaRPr lang="en-US" altLang="zh-HK" sz="2800" dirty="0" smtClean="0">
              <a:solidFill>
                <a:schemeClr val="tx1"/>
              </a:solidFill>
            </a:endParaRPr>
          </a:p>
          <a:p>
            <a:endParaRPr lang="en-US" altLang="zh-HK" sz="2800" dirty="0">
              <a:solidFill>
                <a:schemeClr val="tx1"/>
              </a:solidFill>
            </a:endParaRPr>
          </a:p>
          <a:p>
            <a:r>
              <a:rPr lang="en-US" altLang="zh-HK" sz="3200" dirty="0" smtClean="0">
                <a:solidFill>
                  <a:srgbClr val="002060"/>
                </a:solidFill>
              </a:rPr>
              <a:t>2a</a:t>
            </a:r>
            <a:r>
              <a:rPr lang="en-US" altLang="zh-HK" sz="3200" dirty="0" smtClean="0">
                <a:solidFill>
                  <a:srgbClr val="002060"/>
                </a:solidFill>
              </a:rPr>
              <a:t>. Suggest 3 differential diagnosis of fever and left back pain</a:t>
            </a:r>
          </a:p>
          <a:p>
            <a:endParaRPr lang="en-US" altLang="zh-HK" sz="3200" dirty="0"/>
          </a:p>
          <a:p>
            <a:r>
              <a:rPr lang="en-US" altLang="zh-HK" sz="2800" dirty="0" smtClean="0"/>
              <a:t>1. Osteomyelitis/ discitis</a:t>
            </a:r>
          </a:p>
          <a:p>
            <a:r>
              <a:rPr lang="en-US" altLang="zh-HK" sz="2800" dirty="0" smtClean="0"/>
              <a:t>2. Epidural abscess</a:t>
            </a:r>
          </a:p>
          <a:p>
            <a:r>
              <a:rPr lang="en-US" altLang="zh-HK" sz="2800" dirty="0" smtClean="0"/>
              <a:t>2. Pyelonephritis</a:t>
            </a:r>
          </a:p>
          <a:p>
            <a:r>
              <a:rPr lang="en-US" altLang="zh-HK" sz="2800" dirty="0" smtClean="0"/>
              <a:t>3. Endocarditis with seeding to vertebral column</a:t>
            </a:r>
          </a:p>
          <a:p>
            <a:r>
              <a:rPr lang="en-US" altLang="zh-HK" sz="2800" dirty="0" smtClean="0"/>
              <a:t>4. Psoas abscess</a:t>
            </a:r>
          </a:p>
          <a:p>
            <a:r>
              <a:rPr lang="en-US" altLang="zh-HK" sz="2800" dirty="0" smtClean="0"/>
              <a:t>5. Pneumonia</a:t>
            </a:r>
          </a:p>
          <a:p>
            <a:endParaRPr lang="en-US" altLang="zh-HK" sz="2000" dirty="0"/>
          </a:p>
        </p:txBody>
      </p:sp>
    </p:spTree>
    <p:extLst>
      <p:ext uri="{BB962C8B-B14F-4D97-AF65-F5344CB8AC3E}">
        <p14:creationId xmlns:p14="http://schemas.microsoft.com/office/powerpoint/2010/main" val="167050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8089" y="171719"/>
            <a:ext cx="8596668" cy="1320800"/>
          </a:xfrm>
        </p:spPr>
        <p:txBody>
          <a:bodyPr>
            <a:normAutofit fontScale="90000"/>
          </a:bodyPr>
          <a:lstStyle/>
          <a:p>
            <a:r>
              <a:rPr lang="en-US" altLang="zh-HK" sz="3100" dirty="0" smtClean="0">
                <a:solidFill>
                  <a:srgbClr val="002060"/>
                </a:solidFill>
              </a:rPr>
              <a:t>2b</a:t>
            </a:r>
            <a:r>
              <a:rPr lang="en-US" altLang="zh-HK" sz="3100" dirty="0">
                <a:solidFill>
                  <a:srgbClr val="002060"/>
                </a:solidFill>
              </a:rPr>
              <a:t>. </a:t>
            </a:r>
            <a:r>
              <a:rPr lang="en-US" altLang="zh-HK" sz="3100" dirty="0" smtClean="0">
                <a:solidFill>
                  <a:srgbClr val="002060"/>
                </a:solidFill>
              </a:rPr>
              <a:t>Patient </a:t>
            </a:r>
            <a:r>
              <a:rPr lang="en-US" altLang="zh-HK" sz="3100" dirty="0">
                <a:solidFill>
                  <a:srgbClr val="002060"/>
                </a:solidFill>
              </a:rPr>
              <a:t>persistently kept her left hip in flexion posture. </a:t>
            </a:r>
            <a:r>
              <a:rPr lang="en-US" altLang="zh-HK" sz="3100" dirty="0" smtClean="0">
                <a:solidFill>
                  <a:srgbClr val="002060"/>
                </a:solidFill>
              </a:rPr>
              <a:t>Pain </a:t>
            </a:r>
            <a:r>
              <a:rPr lang="en-US" altLang="zh-HK" sz="3100" dirty="0">
                <a:solidFill>
                  <a:srgbClr val="002060"/>
                </a:solidFill>
              </a:rPr>
              <a:t>was </a:t>
            </a:r>
            <a:r>
              <a:rPr lang="en-US" altLang="zh-HK" sz="3100" dirty="0" smtClean="0">
                <a:solidFill>
                  <a:srgbClr val="002060"/>
                </a:solidFill>
              </a:rPr>
              <a:t>elicited </a:t>
            </a:r>
            <a:r>
              <a:rPr lang="en-US" altLang="zh-HK" sz="3100" dirty="0">
                <a:solidFill>
                  <a:srgbClr val="002060"/>
                </a:solidFill>
              </a:rPr>
              <a:t>when </a:t>
            </a:r>
            <a:r>
              <a:rPr lang="en-US" altLang="zh-HK" sz="3100" dirty="0" smtClean="0">
                <a:solidFill>
                  <a:srgbClr val="002060"/>
                </a:solidFill>
              </a:rPr>
              <a:t>attempt to passively </a:t>
            </a:r>
            <a:r>
              <a:rPr lang="en-US" altLang="zh-HK" sz="3100" dirty="0" smtClean="0">
                <a:solidFill>
                  <a:srgbClr val="002060"/>
                </a:solidFill>
              </a:rPr>
              <a:t>extend </a:t>
            </a:r>
            <a:r>
              <a:rPr lang="en-US" altLang="zh-HK" sz="3100" dirty="0">
                <a:solidFill>
                  <a:srgbClr val="002060"/>
                </a:solidFill>
              </a:rPr>
              <a:t>her left </a:t>
            </a:r>
            <a:r>
              <a:rPr lang="en-US" altLang="zh-HK" sz="3100" dirty="0" smtClean="0">
                <a:solidFill>
                  <a:srgbClr val="002060"/>
                </a:solidFill>
              </a:rPr>
              <a:t>hip</a:t>
            </a:r>
            <a:r>
              <a:rPr lang="en-US" altLang="zh-HK" sz="3100" dirty="0">
                <a:solidFill>
                  <a:srgbClr val="002060"/>
                </a:solidFill>
              </a:rPr>
              <a:t>.</a:t>
            </a:r>
            <a:r>
              <a:rPr lang="en-US" altLang="zh-HK" sz="3100" dirty="0" smtClean="0">
                <a:solidFill>
                  <a:srgbClr val="002060"/>
                </a:solidFill>
              </a:rPr>
              <a:t/>
            </a:r>
            <a:br>
              <a:rPr lang="en-US" altLang="zh-HK" sz="3100" dirty="0" smtClean="0">
                <a:solidFill>
                  <a:srgbClr val="002060"/>
                </a:solidFill>
              </a:rPr>
            </a:br>
            <a:r>
              <a:rPr lang="en-US" altLang="zh-HK" sz="3100" dirty="0" smtClean="0">
                <a:solidFill>
                  <a:srgbClr val="002060"/>
                </a:solidFill>
              </a:rPr>
              <a:t>What is the name of the physical sign </a:t>
            </a:r>
            <a:r>
              <a:rPr lang="en-US" altLang="zh-HK" sz="3100" dirty="0">
                <a:solidFill>
                  <a:srgbClr val="002060"/>
                </a:solidFill>
              </a:rPr>
              <a:t>being demonstrated</a:t>
            </a:r>
            <a:r>
              <a:rPr lang="en-US" altLang="zh-HK" sz="3100" dirty="0" smtClean="0">
                <a:solidFill>
                  <a:srgbClr val="002060"/>
                </a:solidFill>
              </a:rPr>
              <a:t>?</a:t>
            </a:r>
            <a:r>
              <a:rPr lang="en-US" altLang="zh-HK" sz="3100" dirty="0">
                <a:solidFill>
                  <a:srgbClr val="002060"/>
                </a:solidFill>
              </a:rPr>
              <a:t/>
            </a:r>
            <a:br>
              <a:rPr lang="en-US" altLang="zh-HK" sz="3100" dirty="0">
                <a:solidFill>
                  <a:srgbClr val="002060"/>
                </a:solidFill>
              </a:rPr>
            </a:br>
            <a:r>
              <a:rPr lang="zh-HK" altLang="en-US" dirty="0"/>
              <a:t/>
            </a:r>
            <a:br>
              <a:rPr lang="zh-HK" altLang="en-US" dirty="0"/>
            </a:br>
            <a:endParaRPr lang="zh-HK" altLang="en-US" sz="3100" dirty="0">
              <a:solidFill>
                <a:schemeClr val="tx1"/>
              </a:solidFill>
            </a:endParaRPr>
          </a:p>
        </p:txBody>
      </p:sp>
      <p:sp>
        <p:nvSpPr>
          <p:cNvPr id="3" name="內容版面配置區 2"/>
          <p:cNvSpPr>
            <a:spLocks noGrp="1"/>
          </p:cNvSpPr>
          <p:nvPr>
            <p:ph idx="1"/>
          </p:nvPr>
        </p:nvSpPr>
        <p:spPr>
          <a:xfrm>
            <a:off x="677334" y="2897745"/>
            <a:ext cx="7062869" cy="3812147"/>
          </a:xfrm>
        </p:spPr>
        <p:txBody>
          <a:bodyPr/>
          <a:lstStyle/>
          <a:p>
            <a:endParaRPr lang="en-US" altLang="zh-HK" sz="2400" dirty="0" smtClean="0"/>
          </a:p>
          <a:p>
            <a:r>
              <a:rPr lang="en-US" altLang="zh-HK" sz="3200" dirty="0" smtClean="0"/>
              <a:t>‘</a:t>
            </a:r>
            <a:r>
              <a:rPr lang="en-US" altLang="zh-HK" sz="3200" dirty="0"/>
              <a:t>Psoas sign’ </a:t>
            </a:r>
            <a:endParaRPr lang="en-US" altLang="zh-HK" sz="3200" dirty="0" smtClean="0"/>
          </a:p>
          <a:p>
            <a:pPr lvl="1"/>
            <a:r>
              <a:rPr lang="en-US" altLang="zh-HK" sz="2200" dirty="0" smtClean="0"/>
              <a:t>- </a:t>
            </a:r>
            <a:r>
              <a:rPr lang="en-US" altLang="zh-HK" sz="2200" dirty="0"/>
              <a:t>I</a:t>
            </a:r>
            <a:r>
              <a:rPr lang="en-US" altLang="zh-HK" sz="2200" dirty="0" smtClean="0"/>
              <a:t>ndicates </a:t>
            </a:r>
            <a:r>
              <a:rPr lang="en-US" altLang="zh-HK" sz="2200" dirty="0"/>
              <a:t>irritation to the iliopsoas group of hip flexors in the </a:t>
            </a:r>
            <a:r>
              <a:rPr lang="en-US" altLang="zh-HK" sz="2200" dirty="0" smtClean="0"/>
              <a:t>abdomen</a:t>
            </a:r>
          </a:p>
          <a:p>
            <a:pPr lvl="1"/>
            <a:r>
              <a:rPr lang="en-US" altLang="zh-HK" sz="2200" dirty="0" smtClean="0"/>
              <a:t>- </a:t>
            </a:r>
            <a:r>
              <a:rPr lang="en-US" altLang="zh-HK" sz="2200" dirty="0"/>
              <a:t>Positive if there is </a:t>
            </a:r>
            <a:r>
              <a:rPr lang="en-US" altLang="zh-HK" sz="2200" dirty="0" smtClean="0"/>
              <a:t>retroperitoneal </a:t>
            </a:r>
            <a:r>
              <a:rPr lang="en-US" altLang="zh-HK" sz="2200" dirty="0"/>
              <a:t>irritation e.g. inflamed appendix is </a:t>
            </a:r>
            <a:r>
              <a:rPr lang="en-US" altLang="zh-HK" sz="2200" dirty="0" err="1"/>
              <a:t>retrocaecal</a:t>
            </a:r>
            <a:r>
              <a:rPr lang="en-US" altLang="zh-HK" sz="2200" dirty="0"/>
              <a:t> in orientation, psoas abscess, </a:t>
            </a:r>
            <a:r>
              <a:rPr lang="en-US" altLang="zh-HK" sz="2200" dirty="0" err="1"/>
              <a:t>haemorrahge</a:t>
            </a:r>
            <a:r>
              <a:rPr lang="en-US" altLang="zh-HK" sz="2200" dirty="0"/>
              <a:t> of iliac vessel</a:t>
            </a:r>
            <a:endParaRPr lang="zh-HK" altLang="en-US" sz="2200" dirty="0"/>
          </a:p>
          <a:p>
            <a:endParaRPr lang="zh-HK" altLang="en-US" dirty="0"/>
          </a:p>
        </p:txBody>
      </p:sp>
      <p:pic>
        <p:nvPicPr>
          <p:cNvPr id="6" name="內容版面配置區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3538" y="1492519"/>
            <a:ext cx="4168462" cy="3298422"/>
          </a:xfrm>
          <a:prstGeom prst="rect">
            <a:avLst/>
          </a:prstGeom>
        </p:spPr>
      </p:pic>
      <p:sp>
        <p:nvSpPr>
          <p:cNvPr id="7" name="矩形 6"/>
          <p:cNvSpPr/>
          <p:nvPr/>
        </p:nvSpPr>
        <p:spPr>
          <a:xfrm>
            <a:off x="11977352" y="1492520"/>
            <a:ext cx="214648" cy="329842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300722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4" y="609600"/>
            <a:ext cx="4590125" cy="1320800"/>
          </a:xfrm>
        </p:spPr>
        <p:txBody>
          <a:bodyPr>
            <a:normAutofit fontScale="90000"/>
          </a:bodyPr>
          <a:lstStyle/>
          <a:p>
            <a:r>
              <a:rPr lang="en-US" altLang="zh-HK" dirty="0" smtClean="0">
                <a:solidFill>
                  <a:srgbClr val="002060"/>
                </a:solidFill>
              </a:rPr>
              <a:t>2c</a:t>
            </a:r>
            <a:r>
              <a:rPr lang="en-US" altLang="zh-HK" dirty="0">
                <a:solidFill>
                  <a:srgbClr val="002060"/>
                </a:solidFill>
              </a:rPr>
              <a:t>. Describe the KUB findings</a:t>
            </a:r>
            <a:br>
              <a:rPr lang="en-US" altLang="zh-HK" dirty="0">
                <a:solidFill>
                  <a:srgbClr val="002060"/>
                </a:solidFill>
              </a:rPr>
            </a:br>
            <a:endParaRPr lang="zh-HK" altLang="en-US" dirty="0">
              <a:solidFill>
                <a:srgbClr val="002060"/>
              </a:solidFill>
            </a:endParaRPr>
          </a:p>
        </p:txBody>
      </p:sp>
      <p:sp>
        <p:nvSpPr>
          <p:cNvPr id="3" name="內容版面配置區 2"/>
          <p:cNvSpPr>
            <a:spLocks noGrp="1"/>
          </p:cNvSpPr>
          <p:nvPr>
            <p:ph idx="1"/>
          </p:nvPr>
        </p:nvSpPr>
        <p:spPr>
          <a:xfrm>
            <a:off x="351545" y="2559834"/>
            <a:ext cx="3988635" cy="3880773"/>
          </a:xfrm>
        </p:spPr>
        <p:txBody>
          <a:bodyPr>
            <a:normAutofit/>
          </a:bodyPr>
          <a:lstStyle/>
          <a:p>
            <a:r>
              <a:rPr lang="en-US" altLang="zh-HK" sz="2800" dirty="0" smtClean="0"/>
              <a:t>1. Presence of IUCD</a:t>
            </a:r>
          </a:p>
          <a:p>
            <a:r>
              <a:rPr lang="en-US" altLang="zh-HK" sz="2800" dirty="0" smtClean="0"/>
              <a:t>2. Loss of left psoas muscle definition</a:t>
            </a:r>
          </a:p>
        </p:txBody>
      </p:sp>
      <p:pic>
        <p:nvPicPr>
          <p:cNvPr id="4" name="內容版面配置區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3618" y="0"/>
            <a:ext cx="5481154" cy="6858000"/>
          </a:xfrm>
          <a:prstGeom prst="rect">
            <a:avLst/>
          </a:prstGeom>
        </p:spPr>
      </p:pic>
      <p:cxnSp>
        <p:nvCxnSpPr>
          <p:cNvPr id="6" name="直線接點 5"/>
          <p:cNvCxnSpPr/>
          <p:nvPr/>
        </p:nvCxnSpPr>
        <p:spPr>
          <a:xfrm flipH="1">
            <a:off x="7225048" y="2859110"/>
            <a:ext cx="90152" cy="914400"/>
          </a:xfrm>
          <a:prstGeom prst="line">
            <a:avLst/>
          </a:prstGeom>
        </p:spPr>
        <p:style>
          <a:lnRef idx="1">
            <a:schemeClr val="accent5"/>
          </a:lnRef>
          <a:fillRef idx="0">
            <a:schemeClr val="accent5"/>
          </a:fillRef>
          <a:effectRef idx="0">
            <a:schemeClr val="accent5"/>
          </a:effectRef>
          <a:fontRef idx="minor">
            <a:schemeClr val="tx1"/>
          </a:fontRef>
        </p:style>
      </p:cxnSp>
      <p:sp>
        <p:nvSpPr>
          <p:cNvPr id="7" name="文字方塊 6"/>
          <p:cNvSpPr txBox="1"/>
          <p:nvPr/>
        </p:nvSpPr>
        <p:spPr>
          <a:xfrm>
            <a:off x="6297769" y="2859110"/>
            <a:ext cx="927279" cy="1477328"/>
          </a:xfrm>
          <a:prstGeom prst="rect">
            <a:avLst/>
          </a:prstGeom>
          <a:noFill/>
        </p:spPr>
        <p:txBody>
          <a:bodyPr wrap="square" rtlCol="0">
            <a:spAutoFit/>
          </a:bodyPr>
          <a:lstStyle/>
          <a:p>
            <a:r>
              <a:rPr lang="en-US" altLang="zh-HK" dirty="0" smtClean="0">
                <a:solidFill>
                  <a:srgbClr val="FF0000"/>
                </a:solidFill>
              </a:rPr>
              <a:t>Right psoas line can be define</a:t>
            </a:r>
            <a:endParaRPr lang="zh-HK" altLang="en-US" dirty="0">
              <a:solidFill>
                <a:srgbClr val="FF0000"/>
              </a:solidFill>
            </a:endParaRPr>
          </a:p>
        </p:txBody>
      </p:sp>
    </p:spTree>
    <p:extLst>
      <p:ext uri="{BB962C8B-B14F-4D97-AF65-F5344CB8AC3E}">
        <p14:creationId xmlns:p14="http://schemas.microsoft.com/office/powerpoint/2010/main" val="264424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4" y="339144"/>
            <a:ext cx="8596668" cy="1320800"/>
          </a:xfrm>
        </p:spPr>
        <p:txBody>
          <a:bodyPr>
            <a:normAutofit fontScale="90000"/>
          </a:bodyPr>
          <a:lstStyle/>
          <a:p>
            <a:r>
              <a:rPr lang="en-US" altLang="zh-HK" dirty="0" smtClean="0">
                <a:solidFill>
                  <a:srgbClr val="002060"/>
                </a:solidFill>
              </a:rPr>
              <a:t>2d</a:t>
            </a:r>
            <a:r>
              <a:rPr lang="en-US" altLang="zh-HK" dirty="0">
                <a:solidFill>
                  <a:srgbClr val="002060"/>
                </a:solidFill>
              </a:rPr>
              <a:t>. Describe the findings in the CT abdomen</a:t>
            </a:r>
            <a:r>
              <a:rPr lang="en-US" altLang="zh-HK" dirty="0"/>
              <a:t/>
            </a:r>
            <a:br>
              <a:rPr lang="en-US" altLang="zh-HK" dirty="0"/>
            </a:br>
            <a:endParaRPr lang="zh-HK" altLang="en-US" dirty="0"/>
          </a:p>
        </p:txBody>
      </p:sp>
      <p:sp>
        <p:nvSpPr>
          <p:cNvPr id="3" name="內容版面配置區 2"/>
          <p:cNvSpPr>
            <a:spLocks noGrp="1"/>
          </p:cNvSpPr>
          <p:nvPr>
            <p:ph idx="1"/>
          </p:nvPr>
        </p:nvSpPr>
        <p:spPr>
          <a:xfrm>
            <a:off x="257578" y="1774223"/>
            <a:ext cx="3528812" cy="4304605"/>
          </a:xfrm>
        </p:spPr>
        <p:txBody>
          <a:bodyPr>
            <a:normAutofit/>
          </a:bodyPr>
          <a:lstStyle/>
          <a:p>
            <a:r>
              <a:rPr lang="en-US" altLang="zh-HK" sz="2800" dirty="0" smtClean="0"/>
              <a:t>1. </a:t>
            </a:r>
            <a:r>
              <a:rPr lang="en-US" altLang="zh-HK" sz="2800" dirty="0"/>
              <a:t>E</a:t>
            </a:r>
            <a:r>
              <a:rPr lang="en-US" altLang="zh-HK" sz="2800" dirty="0" smtClean="0"/>
              <a:t>nlarged left psoas muscle with multiple </a:t>
            </a:r>
            <a:r>
              <a:rPr lang="en-US" altLang="zh-HK" sz="2800" dirty="0" err="1" smtClean="0"/>
              <a:t>septated</a:t>
            </a:r>
            <a:r>
              <a:rPr lang="en-US" altLang="zh-HK" sz="2800" dirty="0" smtClean="0"/>
              <a:t> cystic lesion within it </a:t>
            </a:r>
            <a:r>
              <a:rPr lang="en-US" altLang="zh-HK" sz="2800" dirty="0" smtClean="0">
                <a:sym typeface="Wingdings" panose="05000000000000000000" pitchFamily="2" charset="2"/>
              </a:rPr>
              <a:t> </a:t>
            </a:r>
            <a:r>
              <a:rPr lang="en-US" altLang="zh-HK" sz="2800" b="1" u="sng" dirty="0" smtClean="0">
                <a:sym typeface="Wingdings" panose="05000000000000000000" pitchFamily="2" charset="2"/>
              </a:rPr>
              <a:t>Psoas abscess</a:t>
            </a:r>
            <a:endParaRPr lang="en-US" altLang="zh-HK" sz="2800" b="1" u="sng" dirty="0" smtClean="0"/>
          </a:p>
          <a:p>
            <a:r>
              <a:rPr lang="en-US" altLang="zh-HK" sz="2800" dirty="0" smtClean="0"/>
              <a:t>2. Mild left </a:t>
            </a:r>
            <a:r>
              <a:rPr lang="en-US" altLang="zh-HK" sz="2800" dirty="0" err="1" smtClean="0"/>
              <a:t>hydronephrosis</a:t>
            </a:r>
            <a:endParaRPr lang="zh-HK" altLang="en-US" sz="2800"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1038" y="2923504"/>
            <a:ext cx="3979571" cy="3934496"/>
          </a:xfrm>
          <a:prstGeom prst="rect">
            <a:avLst/>
          </a:prstGeom>
        </p:spPr>
      </p:pic>
      <p:pic>
        <p:nvPicPr>
          <p:cNvPr id="5" name="內容版面配置區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0609" y="2923504"/>
            <a:ext cx="4211391" cy="3934496"/>
          </a:xfrm>
          <a:prstGeom prst="rect">
            <a:avLst/>
          </a:prstGeom>
        </p:spPr>
      </p:pic>
      <p:sp>
        <p:nvSpPr>
          <p:cNvPr id="6" name="向左箭號 5"/>
          <p:cNvSpPr/>
          <p:nvPr/>
        </p:nvSpPr>
        <p:spPr>
          <a:xfrm>
            <a:off x="6658377" y="5280339"/>
            <a:ext cx="850006" cy="244698"/>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7" name="向左箭號 6"/>
          <p:cNvSpPr/>
          <p:nvPr/>
        </p:nvSpPr>
        <p:spPr>
          <a:xfrm>
            <a:off x="10622923" y="4816698"/>
            <a:ext cx="850006" cy="244698"/>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97377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HK" dirty="0" smtClean="0">
                <a:solidFill>
                  <a:srgbClr val="002060"/>
                </a:solidFill>
              </a:rPr>
              <a:t>2e</a:t>
            </a:r>
            <a:r>
              <a:rPr lang="en-US" altLang="zh-HK" dirty="0">
                <a:solidFill>
                  <a:srgbClr val="002060"/>
                </a:solidFill>
              </a:rPr>
              <a:t>. Outline subsequent management plan for this patient</a:t>
            </a:r>
            <a:r>
              <a:rPr lang="zh-HK" altLang="en-US" dirty="0">
                <a:solidFill>
                  <a:srgbClr val="002060"/>
                </a:solidFill>
              </a:rPr>
              <a:t/>
            </a:r>
            <a:br>
              <a:rPr lang="zh-HK" altLang="en-US" dirty="0">
                <a:solidFill>
                  <a:srgbClr val="002060"/>
                </a:solidFill>
              </a:rPr>
            </a:br>
            <a:endParaRPr lang="zh-HK" altLang="en-US" dirty="0">
              <a:solidFill>
                <a:srgbClr val="002060"/>
              </a:solidFill>
            </a:endParaRPr>
          </a:p>
        </p:txBody>
      </p:sp>
      <p:sp>
        <p:nvSpPr>
          <p:cNvPr id="3" name="內容版面配置區 2"/>
          <p:cNvSpPr>
            <a:spLocks noGrp="1"/>
          </p:cNvSpPr>
          <p:nvPr>
            <p:ph idx="1"/>
          </p:nvPr>
        </p:nvSpPr>
        <p:spPr/>
        <p:txBody>
          <a:bodyPr>
            <a:normAutofit/>
          </a:bodyPr>
          <a:lstStyle/>
          <a:p>
            <a:r>
              <a:rPr lang="en-US" altLang="zh-HK" sz="2800" dirty="0" smtClean="0"/>
              <a:t>1. Prompt Intravenous antibiotic after septic workup (blood culture, urine culture)</a:t>
            </a:r>
          </a:p>
          <a:p>
            <a:endParaRPr lang="en-US" altLang="zh-HK" sz="2800" dirty="0" smtClean="0"/>
          </a:p>
          <a:p>
            <a:r>
              <a:rPr lang="en-US" altLang="zh-HK" sz="2800" dirty="0" smtClean="0"/>
              <a:t>2. US/CT guided drainage of left psoas abscess. </a:t>
            </a:r>
            <a:endParaRPr lang="zh-HK" altLang="en-US" sz="2800" dirty="0"/>
          </a:p>
        </p:txBody>
      </p:sp>
    </p:spTree>
    <p:extLst>
      <p:ext uri="{BB962C8B-B14F-4D97-AF65-F5344CB8AC3E}">
        <p14:creationId xmlns:p14="http://schemas.microsoft.com/office/powerpoint/2010/main" val="266694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solidFill>
                  <a:srgbClr val="002060"/>
                </a:solidFill>
              </a:rPr>
              <a:t>Question 3</a:t>
            </a:r>
            <a:endParaRPr lang="zh-HK" altLang="en-US" dirty="0">
              <a:solidFill>
                <a:srgbClr val="002060"/>
              </a:solidFill>
            </a:endParaRPr>
          </a:p>
        </p:txBody>
      </p:sp>
      <p:sp>
        <p:nvSpPr>
          <p:cNvPr id="3" name="內容版面配置區 2"/>
          <p:cNvSpPr>
            <a:spLocks noGrp="1"/>
          </p:cNvSpPr>
          <p:nvPr>
            <p:ph idx="1"/>
          </p:nvPr>
        </p:nvSpPr>
        <p:spPr/>
        <p:txBody>
          <a:bodyPr/>
          <a:lstStyle/>
          <a:p>
            <a:r>
              <a:rPr lang="en-US" altLang="zh-HK" sz="2800" dirty="0" smtClean="0"/>
              <a:t>25/M</a:t>
            </a:r>
            <a:endParaRPr lang="en-US" altLang="zh-HK" sz="2800" dirty="0"/>
          </a:p>
          <a:p>
            <a:r>
              <a:rPr lang="en-US" altLang="zh-HK" sz="2800" dirty="0" smtClean="0"/>
              <a:t>Episodic palpitation for few years</a:t>
            </a:r>
          </a:p>
          <a:p>
            <a:r>
              <a:rPr lang="en-US" altLang="zh-HK" sz="2800" dirty="0" smtClean="0"/>
              <a:t>No associated with chest pain</a:t>
            </a:r>
            <a:endParaRPr lang="en-US" altLang="zh-HK" sz="2800" dirty="0"/>
          </a:p>
          <a:p>
            <a:endParaRPr lang="zh-HK" altLang="en-US" dirty="0"/>
          </a:p>
        </p:txBody>
      </p:sp>
    </p:spTree>
    <p:extLst>
      <p:ext uri="{BB962C8B-B14F-4D97-AF65-F5344CB8AC3E}">
        <p14:creationId xmlns:p14="http://schemas.microsoft.com/office/powerpoint/2010/main" val="90517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solidFill>
                  <a:srgbClr val="002060"/>
                </a:solidFill>
              </a:rPr>
              <a:t>Question 1</a:t>
            </a:r>
            <a:endParaRPr lang="en-US" dirty="0">
              <a:solidFill>
                <a:srgbClr val="002060"/>
              </a:solidFill>
            </a:endParaRPr>
          </a:p>
        </p:txBody>
      </p:sp>
      <p:sp>
        <p:nvSpPr>
          <p:cNvPr id="3" name="內容版面配置區 2"/>
          <p:cNvSpPr>
            <a:spLocks noGrp="1"/>
          </p:cNvSpPr>
          <p:nvPr>
            <p:ph idx="1"/>
          </p:nvPr>
        </p:nvSpPr>
        <p:spPr>
          <a:xfrm>
            <a:off x="677334" y="1725769"/>
            <a:ext cx="8596668" cy="5293217"/>
          </a:xfrm>
        </p:spPr>
        <p:txBody>
          <a:bodyPr>
            <a:normAutofit/>
          </a:bodyPr>
          <a:lstStyle/>
          <a:p>
            <a:r>
              <a:rPr lang="en-US" sz="2800" dirty="0" smtClean="0"/>
              <a:t>50/M</a:t>
            </a:r>
          </a:p>
          <a:p>
            <a:r>
              <a:rPr lang="en-US" sz="2800" dirty="0" smtClean="0"/>
              <a:t>History of DM on insulin</a:t>
            </a:r>
          </a:p>
          <a:p>
            <a:r>
              <a:rPr lang="en-US" sz="2800" dirty="0" smtClean="0"/>
              <a:t>Attended AED for progressive increase in pain in the floor of the mouth, difficulty and painful swallowing for few days. His voice was muffled. No stridor </a:t>
            </a:r>
          </a:p>
          <a:p>
            <a:r>
              <a:rPr lang="en-US" sz="2800" dirty="0" smtClean="0"/>
              <a:t>Vital sign: BP 156/95 mmHg; Pulse 102/min; SpO2 100 at 2L </a:t>
            </a:r>
            <a:r>
              <a:rPr lang="en-US" sz="2800" dirty="0" err="1" smtClean="0"/>
              <a:t>n.c.</a:t>
            </a:r>
            <a:endParaRPr lang="en-US" sz="2800" dirty="0" smtClean="0"/>
          </a:p>
          <a:p>
            <a:r>
              <a:rPr lang="en-US" sz="2800" dirty="0" smtClean="0"/>
              <a:t>Temperature: 38.2 degree </a:t>
            </a:r>
            <a:r>
              <a:rPr lang="en-US" sz="2800" dirty="0" err="1" smtClean="0"/>
              <a:t>celsus</a:t>
            </a:r>
            <a:endParaRPr lang="en-US" sz="2800" dirty="0"/>
          </a:p>
        </p:txBody>
      </p:sp>
    </p:spTree>
    <p:extLst>
      <p:ext uri="{BB962C8B-B14F-4D97-AF65-F5344CB8AC3E}">
        <p14:creationId xmlns:p14="http://schemas.microsoft.com/office/powerpoint/2010/main" val="3457724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solidFill>
                  <a:srgbClr val="002060"/>
                </a:solidFill>
              </a:rPr>
              <a:t>ECG 1 (Asymptomatic)</a:t>
            </a:r>
            <a:endParaRPr lang="zh-HK" altLang="en-US" dirty="0">
              <a:solidFill>
                <a:srgbClr val="002060"/>
              </a:solidFill>
            </a:endParaRPr>
          </a:p>
        </p:txBody>
      </p:sp>
      <p:pic>
        <p:nvPicPr>
          <p:cNvPr id="6"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546" y="1326524"/>
            <a:ext cx="9311427" cy="5531476"/>
          </a:xfrm>
        </p:spPr>
      </p:pic>
    </p:spTree>
    <p:extLst>
      <p:ext uri="{BB962C8B-B14F-4D97-AF65-F5344CB8AC3E}">
        <p14:creationId xmlns:p14="http://schemas.microsoft.com/office/powerpoint/2010/main" val="20454274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HK" dirty="0" smtClean="0">
                <a:solidFill>
                  <a:srgbClr val="002060"/>
                </a:solidFill>
              </a:rPr>
              <a:t>3a</a:t>
            </a:r>
            <a:r>
              <a:rPr lang="en-US" altLang="zh-HK" dirty="0">
                <a:solidFill>
                  <a:srgbClr val="002060"/>
                </a:solidFill>
              </a:rPr>
              <a:t>. </a:t>
            </a:r>
            <a:r>
              <a:rPr lang="en-US" altLang="zh-HK" dirty="0" smtClean="0">
                <a:solidFill>
                  <a:srgbClr val="002060"/>
                </a:solidFill>
              </a:rPr>
              <a:t>List TWO abnormalities </a:t>
            </a:r>
            <a:r>
              <a:rPr lang="en-US" altLang="zh-HK" dirty="0">
                <a:solidFill>
                  <a:srgbClr val="002060"/>
                </a:solidFill>
              </a:rPr>
              <a:t>in the </a:t>
            </a:r>
            <a:r>
              <a:rPr lang="en-US" altLang="zh-HK" dirty="0" smtClean="0">
                <a:solidFill>
                  <a:srgbClr val="002060"/>
                </a:solidFill>
              </a:rPr>
              <a:t>ECG 1</a:t>
            </a:r>
            <a:r>
              <a:rPr lang="en-US" altLang="zh-HK" dirty="0">
                <a:solidFill>
                  <a:srgbClr val="002060"/>
                </a:solidFill>
              </a:rPr>
              <a:t/>
            </a:r>
            <a:br>
              <a:rPr lang="en-US" altLang="zh-HK" dirty="0">
                <a:solidFill>
                  <a:srgbClr val="002060"/>
                </a:solidFill>
              </a:rPr>
            </a:br>
            <a:endParaRPr lang="zh-HK" altLang="en-US" dirty="0"/>
          </a:p>
        </p:txBody>
      </p:sp>
      <p:sp>
        <p:nvSpPr>
          <p:cNvPr id="3" name="內容版面配置區 2"/>
          <p:cNvSpPr>
            <a:spLocks noGrp="1"/>
          </p:cNvSpPr>
          <p:nvPr>
            <p:ph idx="1"/>
          </p:nvPr>
        </p:nvSpPr>
        <p:spPr>
          <a:xfrm>
            <a:off x="103031" y="2160589"/>
            <a:ext cx="5203065" cy="3880773"/>
          </a:xfrm>
        </p:spPr>
        <p:txBody>
          <a:bodyPr>
            <a:normAutofit/>
          </a:bodyPr>
          <a:lstStyle/>
          <a:p>
            <a:r>
              <a:rPr lang="en-US" altLang="zh-HK" sz="2800" dirty="0" smtClean="0"/>
              <a:t>1. Short PR interval &lt; 120ms</a:t>
            </a:r>
          </a:p>
          <a:p>
            <a:r>
              <a:rPr lang="en-US" altLang="zh-HK" sz="2800" dirty="0" smtClean="0"/>
              <a:t>2. Delta wave – slurring slow rise of initial portion of QRS</a:t>
            </a:r>
          </a:p>
          <a:p>
            <a:r>
              <a:rPr lang="en-US" altLang="zh-HK" sz="2800" dirty="0" smtClean="0"/>
              <a:t>3. Positive R in V1 </a:t>
            </a:r>
            <a:endParaRPr lang="zh-HK" altLang="en-US" sz="2800" dirty="0"/>
          </a:p>
        </p:txBody>
      </p:sp>
      <p:pic>
        <p:nvPicPr>
          <p:cNvPr id="5" name="內容版面配置區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8524" y="1777285"/>
            <a:ext cx="6293476" cy="3902068"/>
          </a:xfrm>
          <a:prstGeom prst="rect">
            <a:avLst/>
          </a:prstGeom>
        </p:spPr>
      </p:pic>
      <p:sp>
        <p:nvSpPr>
          <p:cNvPr id="6" name="文字方塊 5"/>
          <p:cNvSpPr txBox="1"/>
          <p:nvPr/>
        </p:nvSpPr>
        <p:spPr>
          <a:xfrm>
            <a:off x="8332631" y="1270000"/>
            <a:ext cx="1171978" cy="523220"/>
          </a:xfrm>
          <a:prstGeom prst="rect">
            <a:avLst/>
          </a:prstGeom>
          <a:noFill/>
        </p:spPr>
        <p:txBody>
          <a:bodyPr wrap="square" rtlCol="0">
            <a:spAutoFit/>
          </a:bodyPr>
          <a:lstStyle/>
          <a:p>
            <a:r>
              <a:rPr lang="en-US" altLang="zh-HK" sz="2800" dirty="0" smtClean="0">
                <a:solidFill>
                  <a:srgbClr val="C00000"/>
                </a:solidFill>
              </a:rPr>
              <a:t>ECG 1</a:t>
            </a:r>
            <a:endParaRPr lang="zh-HK" altLang="en-US" sz="2800" dirty="0">
              <a:solidFill>
                <a:srgbClr val="C00000"/>
              </a:solidFill>
            </a:endParaRPr>
          </a:p>
        </p:txBody>
      </p:sp>
    </p:spTree>
    <p:extLst>
      <p:ext uri="{BB962C8B-B14F-4D97-AF65-F5344CB8AC3E}">
        <p14:creationId xmlns:p14="http://schemas.microsoft.com/office/powerpoint/2010/main" val="268467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HK" dirty="0" smtClean="0">
                <a:solidFill>
                  <a:srgbClr val="002060"/>
                </a:solidFill>
              </a:rPr>
              <a:t>3b</a:t>
            </a:r>
            <a:r>
              <a:rPr lang="en-US" altLang="zh-HK" dirty="0">
                <a:solidFill>
                  <a:srgbClr val="002060"/>
                </a:solidFill>
              </a:rPr>
              <a:t>. What is the diagnosis and what cause of </a:t>
            </a:r>
            <a:r>
              <a:rPr lang="en-US" altLang="zh-HK" dirty="0" smtClean="0">
                <a:solidFill>
                  <a:srgbClr val="002060"/>
                </a:solidFill>
              </a:rPr>
              <a:t>this </a:t>
            </a:r>
            <a:r>
              <a:rPr lang="en-US" altLang="zh-HK" dirty="0">
                <a:solidFill>
                  <a:srgbClr val="002060"/>
                </a:solidFill>
              </a:rPr>
              <a:t>problem?</a:t>
            </a:r>
            <a:r>
              <a:rPr lang="zh-TW" altLang="zh-HK" dirty="0">
                <a:solidFill>
                  <a:srgbClr val="002060"/>
                </a:solidFill>
              </a:rPr>
              <a:t/>
            </a:r>
            <a:br>
              <a:rPr lang="zh-TW" altLang="zh-HK" dirty="0">
                <a:solidFill>
                  <a:srgbClr val="002060"/>
                </a:solidFill>
              </a:rPr>
            </a:br>
            <a:endParaRPr lang="zh-HK" altLang="en-US" dirty="0"/>
          </a:p>
        </p:txBody>
      </p:sp>
      <p:sp>
        <p:nvSpPr>
          <p:cNvPr id="3" name="內容版面配置區 2"/>
          <p:cNvSpPr>
            <a:spLocks noGrp="1"/>
          </p:cNvSpPr>
          <p:nvPr>
            <p:ph idx="1"/>
          </p:nvPr>
        </p:nvSpPr>
        <p:spPr/>
        <p:txBody>
          <a:bodyPr/>
          <a:lstStyle/>
          <a:p>
            <a:r>
              <a:rPr lang="en-US" altLang="zh-HK" sz="2400" b="1" u="sng" dirty="0"/>
              <a:t>Wolff–Parkinson–White </a:t>
            </a:r>
            <a:r>
              <a:rPr lang="en-US" altLang="zh-HK" sz="2400" b="1" u="sng" dirty="0" smtClean="0"/>
              <a:t>syndrome</a:t>
            </a:r>
            <a:r>
              <a:rPr lang="en-US" altLang="zh-HK" sz="2400" dirty="0" smtClean="0"/>
              <a:t>, type A</a:t>
            </a:r>
          </a:p>
          <a:p>
            <a:r>
              <a:rPr lang="en-US" altLang="zh-HK" sz="2400" dirty="0" smtClean="0"/>
              <a:t>A congenital problem with the present of </a:t>
            </a:r>
            <a:r>
              <a:rPr lang="en-US" altLang="zh-HK" sz="2400" dirty="0"/>
              <a:t>a</a:t>
            </a:r>
            <a:r>
              <a:rPr lang="en-US" altLang="zh-HK" sz="2400" dirty="0" smtClean="0"/>
              <a:t>n accessory pathway - </a:t>
            </a:r>
            <a:r>
              <a:rPr lang="en-US" altLang="zh-HK" sz="2400" b="1" u="sng" dirty="0" smtClean="0"/>
              <a:t>Bundle of Kent </a:t>
            </a:r>
            <a:r>
              <a:rPr lang="en-US" altLang="zh-HK" sz="2400" dirty="0" smtClean="0"/>
              <a:t>– between atria and ventricle</a:t>
            </a:r>
          </a:p>
          <a:p>
            <a:endParaRPr lang="zh-HK" altLang="en-US" dirty="0"/>
          </a:p>
        </p:txBody>
      </p:sp>
    </p:spTree>
    <p:extLst>
      <p:ext uri="{BB962C8B-B14F-4D97-AF65-F5344CB8AC3E}">
        <p14:creationId xmlns:p14="http://schemas.microsoft.com/office/powerpoint/2010/main" val="90936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87182" y="390659"/>
            <a:ext cx="8596668" cy="1320800"/>
          </a:xfrm>
        </p:spPr>
        <p:txBody>
          <a:bodyPr>
            <a:noAutofit/>
          </a:bodyPr>
          <a:lstStyle/>
          <a:p>
            <a:r>
              <a:rPr lang="en-US" altLang="zh-HK" sz="2800" dirty="0" smtClean="0">
                <a:solidFill>
                  <a:srgbClr val="002060"/>
                </a:solidFill>
              </a:rPr>
              <a:t>3c</a:t>
            </a:r>
            <a:r>
              <a:rPr lang="en-US" altLang="zh-HK" sz="2800" dirty="0" smtClean="0">
                <a:solidFill>
                  <a:srgbClr val="002060"/>
                </a:solidFill>
              </a:rPr>
              <a:t>. Patient </a:t>
            </a:r>
            <a:r>
              <a:rPr lang="en-US" altLang="zh-HK" sz="2800" dirty="0">
                <a:solidFill>
                  <a:srgbClr val="002060"/>
                </a:solidFill>
              </a:rPr>
              <a:t>suddenly develop an </a:t>
            </a:r>
            <a:r>
              <a:rPr lang="en-US" altLang="zh-HK" sz="2800" dirty="0" smtClean="0">
                <a:solidFill>
                  <a:srgbClr val="002060"/>
                </a:solidFill>
              </a:rPr>
              <a:t>arrhythmia, describe </a:t>
            </a:r>
            <a:r>
              <a:rPr lang="en-US" altLang="zh-HK" sz="2800" dirty="0">
                <a:solidFill>
                  <a:srgbClr val="002060"/>
                </a:solidFill>
              </a:rPr>
              <a:t>the ECG </a:t>
            </a:r>
            <a:r>
              <a:rPr lang="en-US" altLang="zh-HK" sz="2800" dirty="0" smtClean="0">
                <a:solidFill>
                  <a:srgbClr val="002060"/>
                </a:solidFill>
              </a:rPr>
              <a:t>findings and what is the diagnosis?</a:t>
            </a:r>
            <a:endParaRPr lang="zh-HK" altLang="en-US" sz="2800"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2107" y="2215166"/>
            <a:ext cx="6709893" cy="4676462"/>
          </a:xfrm>
        </p:spPr>
      </p:pic>
      <p:sp>
        <p:nvSpPr>
          <p:cNvPr id="5" name="矩形 4"/>
          <p:cNvSpPr/>
          <p:nvPr/>
        </p:nvSpPr>
        <p:spPr>
          <a:xfrm>
            <a:off x="5482107" y="2215166"/>
            <a:ext cx="1313645" cy="2847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 name="矩形 5"/>
          <p:cNvSpPr/>
          <p:nvPr/>
        </p:nvSpPr>
        <p:spPr>
          <a:xfrm>
            <a:off x="5482107" y="6355724"/>
            <a:ext cx="2292439" cy="5022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7" name="文字方塊 6"/>
          <p:cNvSpPr txBox="1"/>
          <p:nvPr/>
        </p:nvSpPr>
        <p:spPr>
          <a:xfrm>
            <a:off x="7456867" y="1701703"/>
            <a:ext cx="1171978" cy="523220"/>
          </a:xfrm>
          <a:prstGeom prst="rect">
            <a:avLst/>
          </a:prstGeom>
          <a:noFill/>
        </p:spPr>
        <p:txBody>
          <a:bodyPr wrap="square" rtlCol="0">
            <a:spAutoFit/>
          </a:bodyPr>
          <a:lstStyle/>
          <a:p>
            <a:r>
              <a:rPr lang="en-US" altLang="zh-HK" sz="2800" dirty="0" smtClean="0">
                <a:solidFill>
                  <a:srgbClr val="C00000"/>
                </a:solidFill>
              </a:rPr>
              <a:t>ECG 2</a:t>
            </a:r>
            <a:endParaRPr lang="zh-HK" altLang="en-US" sz="2800" dirty="0">
              <a:solidFill>
                <a:srgbClr val="C00000"/>
              </a:solidFill>
            </a:endParaRPr>
          </a:p>
        </p:txBody>
      </p:sp>
      <p:sp>
        <p:nvSpPr>
          <p:cNvPr id="3" name="文字方塊 2"/>
          <p:cNvSpPr txBox="1"/>
          <p:nvPr/>
        </p:nvSpPr>
        <p:spPr>
          <a:xfrm>
            <a:off x="463641" y="2215166"/>
            <a:ext cx="3812146" cy="3847207"/>
          </a:xfrm>
          <a:prstGeom prst="rect">
            <a:avLst/>
          </a:prstGeom>
          <a:noFill/>
        </p:spPr>
        <p:txBody>
          <a:bodyPr wrap="square" rtlCol="0">
            <a:spAutoFit/>
          </a:bodyPr>
          <a:lstStyle/>
          <a:p>
            <a:pPr marL="342900" indent="-342900">
              <a:buAutoNum type="arabicPeriod"/>
            </a:pPr>
            <a:r>
              <a:rPr lang="en-US" altLang="zh-HK" sz="2400" dirty="0" smtClean="0"/>
              <a:t>HR &gt; 200/min</a:t>
            </a:r>
          </a:p>
          <a:p>
            <a:pPr marL="342900" indent="-342900">
              <a:buAutoNum type="arabicPeriod"/>
            </a:pPr>
            <a:r>
              <a:rPr lang="en-US" altLang="zh-HK" sz="2400" dirty="0" smtClean="0"/>
              <a:t>Irregular wide QRS complex rhythm</a:t>
            </a:r>
          </a:p>
          <a:p>
            <a:pPr marL="342900" indent="-342900">
              <a:buAutoNum type="arabicPeriod"/>
            </a:pPr>
            <a:r>
              <a:rPr lang="en-US" altLang="zh-HK" sz="2400" dirty="0" smtClean="0"/>
              <a:t>QRS complex change in shape and morphology</a:t>
            </a:r>
          </a:p>
          <a:p>
            <a:pPr marL="342900" indent="-342900">
              <a:buAutoNum type="arabicPeriod"/>
            </a:pPr>
            <a:r>
              <a:rPr lang="en-US" altLang="zh-HK" sz="2400" dirty="0"/>
              <a:t>U</a:t>
            </a:r>
            <a:r>
              <a:rPr lang="en-US" altLang="zh-HK" sz="2400" dirty="0" smtClean="0"/>
              <a:t>nlike in polymorphic </a:t>
            </a:r>
            <a:r>
              <a:rPr lang="en-US" altLang="zh-HK" sz="2400" dirty="0"/>
              <a:t>VT, </a:t>
            </a:r>
            <a:r>
              <a:rPr lang="en-US" altLang="zh-HK" sz="2400" dirty="0" smtClean="0"/>
              <a:t>axis </a:t>
            </a:r>
            <a:r>
              <a:rPr lang="en-US" altLang="zh-HK" sz="2400" dirty="0"/>
              <a:t>remain stable </a:t>
            </a:r>
            <a:endParaRPr lang="en-US" altLang="zh-HK" sz="2400" dirty="0" smtClean="0"/>
          </a:p>
          <a:p>
            <a:pPr marL="342900" indent="-342900">
              <a:buAutoNum type="arabicPeriod"/>
            </a:pPr>
            <a:endParaRPr lang="en-US" altLang="zh-HK" sz="2400" dirty="0"/>
          </a:p>
          <a:p>
            <a:pPr marL="342900" indent="-342900">
              <a:buAutoNum type="arabicPeriod"/>
            </a:pPr>
            <a:endParaRPr lang="en-US" altLang="zh-HK" sz="2400" dirty="0" smtClean="0"/>
          </a:p>
          <a:p>
            <a:r>
              <a:rPr lang="en-US" altLang="zh-HK" sz="2400" dirty="0" smtClean="0"/>
              <a:t>Diagnosis is </a:t>
            </a:r>
            <a:r>
              <a:rPr lang="en-US" altLang="zh-HK" sz="2800" b="1" dirty="0" smtClean="0"/>
              <a:t>WPW in AF</a:t>
            </a:r>
            <a:endParaRPr lang="zh-HK" altLang="en-US" sz="2800" b="1" dirty="0"/>
          </a:p>
        </p:txBody>
      </p:sp>
    </p:spTree>
    <p:extLst>
      <p:ext uri="{BB962C8B-B14F-4D97-AF65-F5344CB8AC3E}">
        <p14:creationId xmlns:p14="http://schemas.microsoft.com/office/powerpoint/2010/main" val="300987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4" y="609600"/>
            <a:ext cx="8596668" cy="1785870"/>
          </a:xfrm>
        </p:spPr>
        <p:txBody>
          <a:bodyPr>
            <a:normAutofit fontScale="90000"/>
          </a:bodyPr>
          <a:lstStyle/>
          <a:p>
            <a:r>
              <a:rPr lang="en-US" altLang="zh-HK" sz="3100" dirty="0" smtClean="0">
                <a:solidFill>
                  <a:srgbClr val="002060"/>
                </a:solidFill>
              </a:rPr>
              <a:t>3d</a:t>
            </a:r>
            <a:r>
              <a:rPr lang="en-US" altLang="zh-HK" sz="3100" dirty="0">
                <a:solidFill>
                  <a:srgbClr val="002060"/>
                </a:solidFill>
              </a:rPr>
              <a:t>. Your colleague suggest to try iv 5mg verapamil to treat the condition in </a:t>
            </a:r>
            <a:r>
              <a:rPr lang="en-US" altLang="zh-HK" sz="3100" dirty="0" smtClean="0">
                <a:solidFill>
                  <a:srgbClr val="002060"/>
                </a:solidFill>
              </a:rPr>
              <a:t>ECG2</a:t>
            </a:r>
            <a:r>
              <a:rPr lang="en-US" altLang="zh-HK" sz="3100" dirty="0">
                <a:solidFill>
                  <a:srgbClr val="002060"/>
                </a:solidFill>
              </a:rPr>
              <a:t>. </a:t>
            </a:r>
            <a:r>
              <a:rPr lang="en-US" altLang="zh-HK" sz="3100" dirty="0" smtClean="0">
                <a:solidFill>
                  <a:srgbClr val="002060"/>
                </a:solidFill>
              </a:rPr>
              <a:t/>
            </a:r>
            <a:br>
              <a:rPr lang="en-US" altLang="zh-HK" sz="3100" dirty="0" smtClean="0">
                <a:solidFill>
                  <a:srgbClr val="002060"/>
                </a:solidFill>
              </a:rPr>
            </a:br>
            <a:r>
              <a:rPr lang="en-US" altLang="zh-HK" sz="3100" dirty="0" smtClean="0">
                <a:solidFill>
                  <a:srgbClr val="002060"/>
                </a:solidFill>
              </a:rPr>
              <a:t>What </a:t>
            </a:r>
            <a:r>
              <a:rPr lang="en-US" altLang="zh-HK" sz="3100" dirty="0">
                <a:solidFill>
                  <a:srgbClr val="002060"/>
                </a:solidFill>
              </a:rPr>
              <a:t>is your opinion? </a:t>
            </a:r>
            <a:r>
              <a:rPr lang="en-US" altLang="zh-HK" sz="3100" dirty="0" smtClean="0">
                <a:solidFill>
                  <a:srgbClr val="002060"/>
                </a:solidFill>
              </a:rPr>
              <a:t/>
            </a:r>
            <a:br>
              <a:rPr lang="en-US" altLang="zh-HK" sz="3100" dirty="0" smtClean="0">
                <a:solidFill>
                  <a:srgbClr val="002060"/>
                </a:solidFill>
              </a:rPr>
            </a:br>
            <a:r>
              <a:rPr lang="en-US" altLang="zh-HK" sz="3100" dirty="0" smtClean="0">
                <a:solidFill>
                  <a:srgbClr val="002060"/>
                </a:solidFill>
              </a:rPr>
              <a:t>What </a:t>
            </a:r>
            <a:r>
              <a:rPr lang="en-US" altLang="zh-HK" sz="3100" dirty="0">
                <a:solidFill>
                  <a:srgbClr val="002060"/>
                </a:solidFill>
              </a:rPr>
              <a:t>is </a:t>
            </a:r>
            <a:r>
              <a:rPr lang="en-US" altLang="zh-HK" sz="3100" dirty="0" smtClean="0">
                <a:solidFill>
                  <a:srgbClr val="002060"/>
                </a:solidFill>
              </a:rPr>
              <a:t>the </a:t>
            </a:r>
            <a:r>
              <a:rPr lang="en-US" altLang="zh-HK" sz="3100" dirty="0">
                <a:solidFill>
                  <a:srgbClr val="002060"/>
                </a:solidFill>
              </a:rPr>
              <a:t>treatment </a:t>
            </a:r>
            <a:r>
              <a:rPr lang="en-US" altLang="zh-HK" sz="3100" dirty="0" smtClean="0">
                <a:solidFill>
                  <a:srgbClr val="002060"/>
                </a:solidFill>
              </a:rPr>
              <a:t>option for this arrhythmia?</a:t>
            </a:r>
            <a:r>
              <a:rPr lang="en-US" altLang="zh-HK" dirty="0"/>
              <a:t/>
            </a:r>
            <a:br>
              <a:rPr lang="en-US" altLang="zh-HK" dirty="0"/>
            </a:br>
            <a:endParaRPr lang="zh-HK" altLang="en-US" dirty="0"/>
          </a:p>
        </p:txBody>
      </p:sp>
      <p:sp>
        <p:nvSpPr>
          <p:cNvPr id="3" name="內容版面配置區 2"/>
          <p:cNvSpPr>
            <a:spLocks noGrp="1"/>
          </p:cNvSpPr>
          <p:nvPr>
            <p:ph idx="1"/>
          </p:nvPr>
        </p:nvSpPr>
        <p:spPr>
          <a:xfrm>
            <a:off x="677334" y="2485623"/>
            <a:ext cx="8596668" cy="4372377"/>
          </a:xfrm>
        </p:spPr>
        <p:txBody>
          <a:bodyPr>
            <a:noAutofit/>
          </a:bodyPr>
          <a:lstStyle/>
          <a:p>
            <a:r>
              <a:rPr lang="en-US" altLang="zh-HK" sz="2400" dirty="0" smtClean="0"/>
              <a:t>Verapamil (or any AV blocking drugs) is contraindicated in WPW with AF because it may increase conduction via accessory pathway with a resultant increase in ventricular rate and possible degeneration into VT/VF</a:t>
            </a:r>
          </a:p>
          <a:p>
            <a:endParaRPr lang="en-US" altLang="zh-HK" sz="2400" dirty="0"/>
          </a:p>
          <a:p>
            <a:r>
              <a:rPr lang="en-US" altLang="zh-HK" sz="2400" dirty="0" smtClean="0"/>
              <a:t>For </a:t>
            </a:r>
            <a:r>
              <a:rPr lang="en-US" altLang="zh-HK" sz="2400" dirty="0" err="1" smtClean="0"/>
              <a:t>haemodynamic</a:t>
            </a:r>
            <a:r>
              <a:rPr lang="en-US" altLang="zh-HK" sz="2400" dirty="0" smtClean="0"/>
              <a:t> unstable patient, treatment is synchronized DC cardioversion. </a:t>
            </a:r>
            <a:endParaRPr lang="en-US" altLang="zh-HK" sz="2400" dirty="0"/>
          </a:p>
          <a:p>
            <a:r>
              <a:rPr lang="en-US" altLang="zh-HK" sz="2400" dirty="0" smtClean="0"/>
              <a:t>Medical treatment options in stable patient is procainamide</a:t>
            </a:r>
            <a:endParaRPr lang="zh-HK" altLang="en-US" sz="2400" dirty="0"/>
          </a:p>
        </p:txBody>
      </p:sp>
    </p:spTree>
    <p:extLst>
      <p:ext uri="{BB962C8B-B14F-4D97-AF65-F5344CB8AC3E}">
        <p14:creationId xmlns:p14="http://schemas.microsoft.com/office/powerpoint/2010/main" val="116863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HK" sz="3100" dirty="0" smtClean="0">
                <a:solidFill>
                  <a:srgbClr val="002060"/>
                </a:solidFill>
              </a:rPr>
              <a:t>3e</a:t>
            </a:r>
            <a:r>
              <a:rPr lang="en-US" altLang="zh-HK" sz="3100" dirty="0">
                <a:solidFill>
                  <a:srgbClr val="002060"/>
                </a:solidFill>
              </a:rPr>
              <a:t>. Beside the arrhythmia showed </a:t>
            </a:r>
            <a:r>
              <a:rPr lang="en-US" altLang="zh-HK" sz="3100" dirty="0" smtClean="0">
                <a:solidFill>
                  <a:srgbClr val="002060"/>
                </a:solidFill>
              </a:rPr>
              <a:t>in ECG </a:t>
            </a:r>
            <a:r>
              <a:rPr lang="en-US" altLang="zh-HK" sz="3100" dirty="0">
                <a:solidFill>
                  <a:srgbClr val="002060"/>
                </a:solidFill>
              </a:rPr>
              <a:t>2. Name another 2 arrhythmias that could occur in </a:t>
            </a:r>
            <a:r>
              <a:rPr lang="en-US" altLang="zh-HK" sz="3100" dirty="0" smtClean="0">
                <a:solidFill>
                  <a:srgbClr val="002060"/>
                </a:solidFill>
              </a:rPr>
              <a:t>the medical condition in question 3b</a:t>
            </a:r>
            <a:r>
              <a:rPr lang="en-US" altLang="zh-HK" dirty="0"/>
              <a:t/>
            </a:r>
            <a:br>
              <a:rPr lang="en-US" altLang="zh-HK" dirty="0"/>
            </a:br>
            <a:endParaRPr lang="zh-HK" altLang="en-US" dirty="0"/>
          </a:p>
        </p:txBody>
      </p:sp>
      <p:sp>
        <p:nvSpPr>
          <p:cNvPr id="3" name="內容版面配置區 2"/>
          <p:cNvSpPr>
            <a:spLocks noGrp="1"/>
          </p:cNvSpPr>
          <p:nvPr>
            <p:ph idx="1"/>
          </p:nvPr>
        </p:nvSpPr>
        <p:spPr/>
        <p:txBody>
          <a:bodyPr/>
          <a:lstStyle/>
          <a:p>
            <a:r>
              <a:rPr lang="en-US" altLang="zh-HK" sz="2800" dirty="0" smtClean="0"/>
              <a:t>1. </a:t>
            </a:r>
            <a:r>
              <a:rPr lang="en-US" altLang="zh-HK" sz="2800" dirty="0" err="1" smtClean="0"/>
              <a:t>Orthodromic</a:t>
            </a:r>
            <a:r>
              <a:rPr lang="en-US" altLang="zh-HK" sz="2800" dirty="0" smtClean="0"/>
              <a:t> atrioventricular re-entry tachycardia </a:t>
            </a:r>
            <a:r>
              <a:rPr lang="en-US" altLang="zh-HK" sz="2400" dirty="0" smtClean="0"/>
              <a:t>(a form of SVT)</a:t>
            </a:r>
          </a:p>
          <a:p>
            <a:r>
              <a:rPr lang="en-US" altLang="zh-HK" sz="2800" dirty="0" smtClean="0"/>
              <a:t>2. AV re-entry tachycardia with </a:t>
            </a:r>
            <a:r>
              <a:rPr lang="en-US" altLang="zh-HK" sz="2800" dirty="0" err="1" smtClean="0"/>
              <a:t>antidromic</a:t>
            </a:r>
            <a:r>
              <a:rPr lang="en-US" altLang="zh-HK" sz="2800" dirty="0" smtClean="0"/>
              <a:t> conduction </a:t>
            </a:r>
            <a:r>
              <a:rPr lang="en-US" altLang="zh-HK" sz="2400" dirty="0" smtClean="0"/>
              <a:t>(regular wide complex tachycardia, usually treat as VT in EM setting)</a:t>
            </a:r>
          </a:p>
          <a:p>
            <a:endParaRPr lang="en-US" altLang="zh-HK" dirty="0"/>
          </a:p>
        </p:txBody>
      </p:sp>
    </p:spTree>
    <p:extLst>
      <p:ext uri="{BB962C8B-B14F-4D97-AF65-F5344CB8AC3E}">
        <p14:creationId xmlns:p14="http://schemas.microsoft.com/office/powerpoint/2010/main" val="175899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HK" sz="3100" dirty="0" smtClean="0">
                <a:solidFill>
                  <a:srgbClr val="002060"/>
                </a:solidFill>
              </a:rPr>
              <a:t>3g</a:t>
            </a:r>
            <a:r>
              <a:rPr lang="en-US" altLang="zh-HK" sz="3100" dirty="0">
                <a:solidFill>
                  <a:srgbClr val="002060"/>
                </a:solidFill>
              </a:rPr>
              <a:t>. After the arrhythmia </a:t>
            </a:r>
            <a:r>
              <a:rPr lang="en-US" altLang="zh-HK" sz="3100" dirty="0" smtClean="0">
                <a:solidFill>
                  <a:srgbClr val="002060"/>
                </a:solidFill>
              </a:rPr>
              <a:t>settled </a:t>
            </a:r>
            <a:r>
              <a:rPr lang="en-US" altLang="zh-HK" sz="3100" dirty="0">
                <a:solidFill>
                  <a:srgbClr val="002060"/>
                </a:solidFill>
              </a:rPr>
              <a:t>and stabilized. What is definitive treatment for this </a:t>
            </a:r>
            <a:r>
              <a:rPr lang="en-US" altLang="zh-HK" sz="3100" dirty="0" smtClean="0">
                <a:solidFill>
                  <a:srgbClr val="002060"/>
                </a:solidFill>
              </a:rPr>
              <a:t>patient to prevent arrhythmia in future?</a:t>
            </a:r>
            <a:r>
              <a:rPr lang="zh-HK" altLang="en-US" sz="3100" dirty="0">
                <a:solidFill>
                  <a:srgbClr val="002060"/>
                </a:solidFill>
              </a:rPr>
              <a:t/>
            </a:r>
            <a:br>
              <a:rPr lang="zh-HK" altLang="en-US" sz="3100" dirty="0">
                <a:solidFill>
                  <a:srgbClr val="002060"/>
                </a:solidFill>
              </a:rPr>
            </a:br>
            <a:r>
              <a:rPr lang="zh-HK" altLang="en-US" dirty="0"/>
              <a:t/>
            </a:r>
            <a:br>
              <a:rPr lang="zh-HK" altLang="en-US" dirty="0"/>
            </a:br>
            <a:endParaRPr lang="zh-HK" altLang="en-US" dirty="0"/>
          </a:p>
        </p:txBody>
      </p:sp>
      <p:sp>
        <p:nvSpPr>
          <p:cNvPr id="3" name="內容版面配置區 2"/>
          <p:cNvSpPr>
            <a:spLocks noGrp="1"/>
          </p:cNvSpPr>
          <p:nvPr>
            <p:ph idx="1"/>
          </p:nvPr>
        </p:nvSpPr>
        <p:spPr>
          <a:xfrm>
            <a:off x="677334" y="2637107"/>
            <a:ext cx="8596668" cy="3880773"/>
          </a:xfrm>
        </p:spPr>
        <p:txBody>
          <a:bodyPr>
            <a:normAutofit/>
          </a:bodyPr>
          <a:lstStyle/>
          <a:p>
            <a:r>
              <a:rPr lang="en-US" altLang="zh-HK" sz="2800" dirty="0" smtClean="0"/>
              <a:t>Destruction of the abnormal electrical pathway by radiofrequency catheter ablation</a:t>
            </a:r>
            <a:endParaRPr lang="zh-HK" altLang="en-US" sz="2800" dirty="0"/>
          </a:p>
        </p:txBody>
      </p:sp>
    </p:spTree>
    <p:extLst>
      <p:ext uri="{BB962C8B-B14F-4D97-AF65-F5344CB8AC3E}">
        <p14:creationId xmlns:p14="http://schemas.microsoft.com/office/powerpoint/2010/main" val="235789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solidFill>
                  <a:srgbClr val="002060"/>
                </a:solidFill>
              </a:rPr>
              <a:t>Question 4</a:t>
            </a:r>
            <a:endParaRPr lang="zh-HK" altLang="en-US" dirty="0">
              <a:solidFill>
                <a:srgbClr val="002060"/>
              </a:solidFill>
            </a:endParaRPr>
          </a:p>
        </p:txBody>
      </p:sp>
      <p:sp>
        <p:nvSpPr>
          <p:cNvPr id="3" name="內容版面配置區 2"/>
          <p:cNvSpPr>
            <a:spLocks noGrp="1"/>
          </p:cNvSpPr>
          <p:nvPr>
            <p:ph idx="1"/>
          </p:nvPr>
        </p:nvSpPr>
        <p:spPr>
          <a:xfrm>
            <a:off x="677334" y="1571223"/>
            <a:ext cx="8596668" cy="5100033"/>
          </a:xfrm>
        </p:spPr>
        <p:txBody>
          <a:bodyPr>
            <a:normAutofit/>
          </a:bodyPr>
          <a:lstStyle/>
          <a:p>
            <a:r>
              <a:rPr lang="en-US" altLang="zh-HK" sz="2800" dirty="0" smtClean="0"/>
              <a:t>59/F. </a:t>
            </a:r>
            <a:r>
              <a:rPr lang="en-US" altLang="zh-HK" sz="2800" dirty="0"/>
              <a:t>H</a:t>
            </a:r>
            <a:r>
              <a:rPr lang="en-US" altLang="zh-HK" sz="2800" dirty="0" smtClean="0"/>
              <a:t>istory of DM</a:t>
            </a:r>
            <a:r>
              <a:rPr lang="en-US" altLang="zh-HK" sz="2800" dirty="0"/>
              <a:t>, HT</a:t>
            </a:r>
            <a:r>
              <a:rPr lang="en-US" altLang="zh-HK" sz="2800" dirty="0" smtClean="0"/>
              <a:t>, </a:t>
            </a:r>
            <a:r>
              <a:rPr lang="en-US" altLang="zh-HK" sz="2800" dirty="0" err="1" smtClean="0"/>
              <a:t>hyperlipidaemia</a:t>
            </a:r>
            <a:r>
              <a:rPr lang="en-US" altLang="zh-HK" sz="2800" dirty="0" smtClean="0"/>
              <a:t> </a:t>
            </a:r>
            <a:endParaRPr lang="en-US" altLang="zh-HK" sz="2800" dirty="0" smtClean="0"/>
          </a:p>
          <a:p>
            <a:r>
              <a:rPr lang="en-US" altLang="zh-HK" sz="2800" dirty="0" smtClean="0"/>
              <a:t>Current medication: Metformin</a:t>
            </a:r>
            <a:r>
              <a:rPr lang="en-US" altLang="zh-HK" sz="2800" dirty="0"/>
              <a:t>, </a:t>
            </a:r>
            <a:r>
              <a:rPr lang="en-US" altLang="zh-HK" sz="2800" dirty="0" err="1" smtClean="0"/>
              <a:t>diamicron</a:t>
            </a:r>
            <a:r>
              <a:rPr lang="en-US" altLang="zh-HK" sz="2800" dirty="0" smtClean="0"/>
              <a:t>, atenolol, </a:t>
            </a:r>
            <a:r>
              <a:rPr lang="en-US" altLang="zh-HK" sz="2800" dirty="0" err="1"/>
              <a:t>l</a:t>
            </a:r>
            <a:r>
              <a:rPr lang="en-US" altLang="zh-HK" sz="2800" dirty="0" err="1" smtClean="0"/>
              <a:t>isinopril</a:t>
            </a:r>
            <a:r>
              <a:rPr lang="en-US" altLang="zh-HK" sz="2800" dirty="0" smtClean="0"/>
              <a:t>, simvastatin </a:t>
            </a:r>
            <a:r>
              <a:rPr lang="en-US" altLang="zh-HK" sz="2800" dirty="0" smtClean="0"/>
              <a:t> </a:t>
            </a:r>
            <a:endParaRPr lang="en-US" altLang="zh-HK" sz="2800" dirty="0" smtClean="0"/>
          </a:p>
          <a:p>
            <a:r>
              <a:rPr lang="en-US" altLang="zh-HK" sz="2800" dirty="0"/>
              <a:t>T</a:t>
            </a:r>
            <a:r>
              <a:rPr lang="en-US" altLang="zh-HK" sz="2800" dirty="0" smtClean="0"/>
              <a:t>ightness </a:t>
            </a:r>
            <a:r>
              <a:rPr lang="en-US" altLang="zh-HK" sz="2800" dirty="0"/>
              <a:t>in her throat and </a:t>
            </a:r>
            <a:r>
              <a:rPr lang="en-US" altLang="zh-HK" sz="2800" dirty="0" smtClean="0"/>
              <a:t>lip swelling while sleeping in </a:t>
            </a:r>
            <a:r>
              <a:rPr lang="en-US" altLang="zh-HK" sz="2800" dirty="0" smtClean="0"/>
              <a:t>the middle of </a:t>
            </a:r>
            <a:r>
              <a:rPr lang="en-US" altLang="zh-HK" sz="2800" dirty="0" smtClean="0"/>
              <a:t>night</a:t>
            </a:r>
            <a:endParaRPr lang="en-US" altLang="zh-HK" sz="2800" dirty="0" smtClean="0"/>
          </a:p>
          <a:p>
            <a:r>
              <a:rPr lang="en-US" altLang="zh-HK" sz="2800" dirty="0" smtClean="0"/>
              <a:t>No </a:t>
            </a:r>
            <a:r>
              <a:rPr lang="en-US" altLang="zh-HK" sz="2800" dirty="0"/>
              <a:t>skin rash or </a:t>
            </a:r>
            <a:r>
              <a:rPr lang="en-US" altLang="zh-HK" sz="2800" dirty="0" smtClean="0"/>
              <a:t>itchiness </a:t>
            </a:r>
          </a:p>
          <a:p>
            <a:r>
              <a:rPr lang="en-US" altLang="zh-HK" sz="2800" dirty="0" smtClean="0"/>
              <a:t>Vital </a:t>
            </a:r>
            <a:r>
              <a:rPr lang="en-US" altLang="zh-HK" sz="2800" dirty="0"/>
              <a:t>sign BP 138/77, pulse 80/min, SpO2 98 RA</a:t>
            </a:r>
          </a:p>
          <a:p>
            <a:r>
              <a:rPr lang="en-US" altLang="zh-HK" sz="2800" dirty="0"/>
              <a:t>Patient revealed she had 2 episodes of similar lip swelling in recent 2 </a:t>
            </a:r>
            <a:r>
              <a:rPr lang="en-US" altLang="zh-HK" sz="2800" dirty="0" smtClean="0"/>
              <a:t>month </a:t>
            </a:r>
            <a:endParaRPr lang="en-US" altLang="zh-HK" sz="2800" dirty="0"/>
          </a:p>
        </p:txBody>
      </p:sp>
    </p:spTree>
    <p:extLst>
      <p:ext uri="{BB962C8B-B14F-4D97-AF65-F5344CB8AC3E}">
        <p14:creationId xmlns:p14="http://schemas.microsoft.com/office/powerpoint/2010/main" val="2998241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5148" y="1004553"/>
            <a:ext cx="5721040" cy="4715501"/>
          </a:xfrm>
        </p:spPr>
      </p:pic>
    </p:spTree>
    <p:extLst>
      <p:ext uri="{BB962C8B-B14F-4D97-AF65-F5344CB8AC3E}">
        <p14:creationId xmlns:p14="http://schemas.microsoft.com/office/powerpoint/2010/main" val="6072965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HK" sz="3200" dirty="0">
                <a:solidFill>
                  <a:srgbClr val="002060"/>
                </a:solidFill>
              </a:rPr>
              <a:t>4a. What is the </a:t>
            </a:r>
            <a:r>
              <a:rPr lang="en-US" altLang="zh-HK" sz="3200" dirty="0" smtClean="0">
                <a:solidFill>
                  <a:srgbClr val="002060"/>
                </a:solidFill>
              </a:rPr>
              <a:t>diagnosis?</a:t>
            </a:r>
            <a:endParaRPr lang="zh-HK" altLang="en-US" sz="3200" dirty="0">
              <a:solidFill>
                <a:srgbClr val="002060"/>
              </a:solidFill>
            </a:endParaRPr>
          </a:p>
        </p:txBody>
      </p:sp>
      <p:sp>
        <p:nvSpPr>
          <p:cNvPr id="3" name="內容版面配置區 2"/>
          <p:cNvSpPr>
            <a:spLocks noGrp="1"/>
          </p:cNvSpPr>
          <p:nvPr>
            <p:ph idx="1"/>
          </p:nvPr>
        </p:nvSpPr>
        <p:spPr/>
        <p:txBody>
          <a:bodyPr>
            <a:normAutofit/>
          </a:bodyPr>
          <a:lstStyle/>
          <a:p>
            <a:r>
              <a:rPr lang="en-US" altLang="zh-HK" sz="3200" dirty="0" smtClean="0"/>
              <a:t>Angioedema (mainly affect the upper lip)</a:t>
            </a:r>
            <a:endParaRPr lang="zh-HK" altLang="en-US" sz="3200" dirty="0"/>
          </a:p>
        </p:txBody>
      </p:sp>
    </p:spTree>
    <p:extLst>
      <p:ext uri="{BB962C8B-B14F-4D97-AF65-F5344CB8AC3E}">
        <p14:creationId xmlns:p14="http://schemas.microsoft.com/office/powerpoint/2010/main" val="7531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731099" cy="6857999"/>
          </a:xfrm>
        </p:spPr>
      </p:pic>
      <p:pic>
        <p:nvPicPr>
          <p:cNvPr id="5" name="內容版面配置區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8434" y="0"/>
            <a:ext cx="5684828" cy="6858000"/>
          </a:xfrm>
          <a:prstGeom prst="rect">
            <a:avLst/>
          </a:prstGeom>
        </p:spPr>
      </p:pic>
    </p:spTree>
    <p:extLst>
      <p:ext uri="{BB962C8B-B14F-4D97-AF65-F5344CB8AC3E}">
        <p14:creationId xmlns:p14="http://schemas.microsoft.com/office/powerpoint/2010/main" val="21328122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HK" dirty="0" smtClean="0">
                <a:solidFill>
                  <a:srgbClr val="002060"/>
                </a:solidFill>
              </a:rPr>
              <a:t>4</a:t>
            </a:r>
            <a:r>
              <a:rPr lang="en-US" altLang="zh-HK" dirty="0">
                <a:solidFill>
                  <a:srgbClr val="002060"/>
                </a:solidFill>
              </a:rPr>
              <a:t>b</a:t>
            </a:r>
            <a:r>
              <a:rPr lang="en-US" altLang="zh-HK" dirty="0" smtClean="0">
                <a:solidFill>
                  <a:srgbClr val="002060"/>
                </a:solidFill>
              </a:rPr>
              <a:t>. </a:t>
            </a:r>
            <a:r>
              <a:rPr lang="en-US" altLang="zh-HK" dirty="0">
                <a:solidFill>
                  <a:srgbClr val="002060"/>
                </a:solidFill>
              </a:rPr>
              <a:t>What medication she currently taking </a:t>
            </a:r>
            <a:r>
              <a:rPr lang="en-US" altLang="zh-HK" dirty="0" smtClean="0">
                <a:solidFill>
                  <a:srgbClr val="002060"/>
                </a:solidFill>
              </a:rPr>
              <a:t>could </a:t>
            </a:r>
            <a:r>
              <a:rPr lang="en-US" altLang="zh-HK" dirty="0">
                <a:solidFill>
                  <a:srgbClr val="002060"/>
                </a:solidFill>
              </a:rPr>
              <a:t>account for her recurrent attack of the condition?</a:t>
            </a:r>
          </a:p>
        </p:txBody>
      </p:sp>
      <p:sp>
        <p:nvSpPr>
          <p:cNvPr id="3" name="內容版面配置區 2"/>
          <p:cNvSpPr>
            <a:spLocks noGrp="1"/>
          </p:cNvSpPr>
          <p:nvPr>
            <p:ph idx="1"/>
          </p:nvPr>
        </p:nvSpPr>
        <p:spPr>
          <a:xfrm>
            <a:off x="677334" y="2537138"/>
            <a:ext cx="8596668" cy="3504224"/>
          </a:xfrm>
        </p:spPr>
        <p:txBody>
          <a:bodyPr>
            <a:normAutofit fontScale="85000" lnSpcReduction="20000"/>
          </a:bodyPr>
          <a:lstStyle/>
          <a:p>
            <a:r>
              <a:rPr lang="en-US" altLang="zh-HK" sz="3600" dirty="0" smtClean="0"/>
              <a:t>Lisinopril (ACEI induced angioedema- </a:t>
            </a:r>
            <a:r>
              <a:rPr lang="en-US" altLang="zh-HK" sz="3600" dirty="0" err="1" smtClean="0"/>
              <a:t>urticaria</a:t>
            </a:r>
            <a:r>
              <a:rPr lang="en-US" altLang="zh-HK" sz="3600" dirty="0" smtClean="0"/>
              <a:t> and skin itchiness are typically absent)</a:t>
            </a:r>
          </a:p>
          <a:p>
            <a:endParaRPr lang="en-US" altLang="zh-HK" sz="3600" dirty="0" smtClean="0"/>
          </a:p>
          <a:p>
            <a:r>
              <a:rPr lang="en-US" altLang="zh-HK" sz="3600" dirty="0" smtClean="0"/>
              <a:t>This patient recently had Lisinopril step up from 5mg to 10mg daily in GOPD. The 1</a:t>
            </a:r>
            <a:r>
              <a:rPr lang="en-US" altLang="zh-HK" sz="3600" baseline="30000" dirty="0" smtClean="0"/>
              <a:t>st</a:t>
            </a:r>
            <a:r>
              <a:rPr lang="en-US" altLang="zh-HK" sz="3600" dirty="0" smtClean="0"/>
              <a:t> </a:t>
            </a:r>
            <a:r>
              <a:rPr lang="en-US" altLang="zh-HK" sz="3600" dirty="0"/>
              <a:t>episode of angioedema </a:t>
            </a:r>
            <a:r>
              <a:rPr lang="en-US" altLang="zh-HK" sz="3600" dirty="0" smtClean="0"/>
              <a:t>was 3 </a:t>
            </a:r>
            <a:r>
              <a:rPr lang="en-US" altLang="zh-HK" sz="3600" dirty="0"/>
              <a:t>weeks </a:t>
            </a:r>
            <a:r>
              <a:rPr lang="en-US" altLang="zh-HK" sz="3600" dirty="0" smtClean="0"/>
              <a:t>after increasing the dosage of this medication</a:t>
            </a:r>
            <a:endParaRPr lang="en-US" altLang="zh-HK" sz="3600" dirty="0"/>
          </a:p>
          <a:p>
            <a:endParaRPr lang="en-US" altLang="zh-HK" sz="3600" dirty="0" smtClean="0"/>
          </a:p>
          <a:p>
            <a:endParaRPr lang="zh-HK" altLang="en-US" dirty="0"/>
          </a:p>
        </p:txBody>
      </p:sp>
    </p:spTree>
    <p:extLst>
      <p:ext uri="{BB962C8B-B14F-4D97-AF65-F5344CB8AC3E}">
        <p14:creationId xmlns:p14="http://schemas.microsoft.com/office/powerpoint/2010/main" val="15283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3" y="609600"/>
            <a:ext cx="9432581" cy="1320800"/>
          </a:xfrm>
        </p:spPr>
        <p:txBody>
          <a:bodyPr>
            <a:normAutofit fontScale="90000"/>
          </a:bodyPr>
          <a:lstStyle/>
          <a:p>
            <a:r>
              <a:rPr lang="en-US" altLang="zh-HK" sz="2700" dirty="0" smtClean="0">
                <a:solidFill>
                  <a:srgbClr val="002060"/>
                </a:solidFill>
              </a:rPr>
              <a:t>4c</a:t>
            </a:r>
            <a:r>
              <a:rPr lang="en-US" altLang="zh-HK" sz="2700" dirty="0">
                <a:solidFill>
                  <a:srgbClr val="002060"/>
                </a:solidFill>
              </a:rPr>
              <a:t>. The condition is now confirmed due to the medication mentioned in 4b. </a:t>
            </a:r>
            <a:r>
              <a:rPr lang="en-US" altLang="zh-HK" sz="2700" dirty="0" smtClean="0">
                <a:solidFill>
                  <a:srgbClr val="002060"/>
                </a:solidFill>
              </a:rPr>
              <a:t/>
            </a:r>
            <a:br>
              <a:rPr lang="en-US" altLang="zh-HK" sz="2700" dirty="0" smtClean="0">
                <a:solidFill>
                  <a:srgbClr val="002060"/>
                </a:solidFill>
              </a:rPr>
            </a:br>
            <a:r>
              <a:rPr lang="en-US" altLang="zh-HK" sz="2700" dirty="0" smtClean="0">
                <a:solidFill>
                  <a:srgbClr val="002060"/>
                </a:solidFill>
              </a:rPr>
              <a:t>The </a:t>
            </a:r>
            <a:r>
              <a:rPr lang="en-US" altLang="zh-HK" sz="2700" dirty="0">
                <a:solidFill>
                  <a:srgbClr val="002060"/>
                </a:solidFill>
              </a:rPr>
              <a:t>patient had received iv antihistamine and hydrocortisone, </a:t>
            </a:r>
            <a:r>
              <a:rPr lang="en-US" altLang="zh-HK" sz="2700" dirty="0" err="1">
                <a:solidFill>
                  <a:srgbClr val="002060"/>
                </a:solidFill>
              </a:rPr>
              <a:t>imi</a:t>
            </a:r>
            <a:r>
              <a:rPr lang="en-US" altLang="zh-HK" sz="2700" dirty="0">
                <a:solidFill>
                  <a:srgbClr val="002060"/>
                </a:solidFill>
              </a:rPr>
              <a:t> epinephrine but lack of response. What is the reason?</a:t>
            </a:r>
            <a:br>
              <a:rPr lang="en-US" altLang="zh-HK" sz="2700" dirty="0">
                <a:solidFill>
                  <a:srgbClr val="002060"/>
                </a:solidFill>
              </a:rPr>
            </a:br>
            <a:r>
              <a:rPr lang="en-US" altLang="zh-HK" sz="2700" dirty="0">
                <a:solidFill>
                  <a:srgbClr val="002060"/>
                </a:solidFill>
              </a:rPr>
              <a:t>Name the mediator involved in that condition</a:t>
            </a:r>
            <a:r>
              <a:rPr lang="en-US" altLang="zh-HK" sz="2400" dirty="0">
                <a:solidFill>
                  <a:schemeClr val="tx1"/>
                </a:solidFill>
              </a:rPr>
              <a:t/>
            </a:r>
            <a:br>
              <a:rPr lang="en-US" altLang="zh-HK" sz="2400" dirty="0">
                <a:solidFill>
                  <a:schemeClr val="tx1"/>
                </a:solidFill>
              </a:rPr>
            </a:br>
            <a:r>
              <a:rPr lang="en-US" altLang="zh-HK" dirty="0">
                <a:solidFill>
                  <a:schemeClr val="tx1"/>
                </a:solidFill>
              </a:rPr>
              <a:t/>
            </a:r>
            <a:br>
              <a:rPr lang="en-US" altLang="zh-HK" dirty="0">
                <a:solidFill>
                  <a:schemeClr val="tx1"/>
                </a:solidFill>
              </a:rPr>
            </a:br>
            <a:endParaRPr lang="zh-HK" altLang="en-US" dirty="0"/>
          </a:p>
        </p:txBody>
      </p:sp>
      <p:sp>
        <p:nvSpPr>
          <p:cNvPr id="3" name="內容版面配置區 2"/>
          <p:cNvSpPr>
            <a:spLocks noGrp="1"/>
          </p:cNvSpPr>
          <p:nvPr>
            <p:ph idx="1"/>
          </p:nvPr>
        </p:nvSpPr>
        <p:spPr>
          <a:xfrm>
            <a:off x="677334" y="3103808"/>
            <a:ext cx="8596668" cy="3425781"/>
          </a:xfrm>
        </p:spPr>
        <p:txBody>
          <a:bodyPr>
            <a:normAutofit fontScale="92500" lnSpcReduction="10000"/>
          </a:bodyPr>
          <a:lstStyle/>
          <a:p>
            <a:r>
              <a:rPr lang="en-US" altLang="zh-HK" sz="2600" dirty="0" smtClean="0"/>
              <a:t>ACEI precipitate attacks of angioedema by directly interfering the degradation of </a:t>
            </a:r>
            <a:r>
              <a:rPr lang="en-US" altLang="zh-HK" sz="2600" b="1" u="sng" dirty="0" err="1" smtClean="0"/>
              <a:t>braydkinin</a:t>
            </a:r>
            <a:endParaRPr lang="en-US" altLang="zh-HK" sz="2600" b="1" u="sng" dirty="0" smtClean="0"/>
          </a:p>
          <a:p>
            <a:pPr marL="0" indent="0">
              <a:buNone/>
            </a:pPr>
            <a:endParaRPr lang="en-US" altLang="zh-HK" sz="2600" dirty="0"/>
          </a:p>
          <a:p>
            <a:r>
              <a:rPr lang="en-US" altLang="zh-HK" sz="2600" dirty="0" smtClean="0"/>
              <a:t>Antihistamines</a:t>
            </a:r>
            <a:r>
              <a:rPr lang="en-US" altLang="zh-HK" sz="2600" dirty="0"/>
              <a:t>, glucocorticoids, and epinephrine are </a:t>
            </a:r>
            <a:r>
              <a:rPr lang="en-US" altLang="zh-HK" sz="2600" dirty="0" smtClean="0"/>
              <a:t>effective to </a:t>
            </a:r>
            <a:r>
              <a:rPr lang="en-US" altLang="zh-HK" sz="2600" dirty="0"/>
              <a:t>treat </a:t>
            </a:r>
            <a:r>
              <a:rPr lang="en-US" altLang="zh-HK" sz="2600" b="1" u="sng" dirty="0"/>
              <a:t>allergic, histamine-induced </a:t>
            </a:r>
            <a:r>
              <a:rPr lang="en-US" altLang="zh-HK" sz="2600" b="1" u="sng" dirty="0" smtClean="0"/>
              <a:t>angioedema</a:t>
            </a:r>
            <a:r>
              <a:rPr lang="en-US" altLang="zh-HK" sz="2600" dirty="0" smtClean="0"/>
              <a:t>. They are </a:t>
            </a:r>
            <a:r>
              <a:rPr lang="en-US" altLang="zh-HK" sz="2600" b="1" dirty="0"/>
              <a:t>not known to alter levels of bradykinin</a:t>
            </a:r>
            <a:r>
              <a:rPr lang="en-US" altLang="zh-HK" sz="2600" dirty="0"/>
              <a:t> and are usually considered ineffective or minimally effective in treating ACE inhibitor-induced angioedema</a:t>
            </a:r>
          </a:p>
          <a:p>
            <a:endParaRPr lang="zh-HK" altLang="en-US" dirty="0"/>
          </a:p>
        </p:txBody>
      </p:sp>
    </p:spTree>
    <p:extLst>
      <p:ext uri="{BB962C8B-B14F-4D97-AF65-F5344CB8AC3E}">
        <p14:creationId xmlns:p14="http://schemas.microsoft.com/office/powerpoint/2010/main" val="186526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solidFill>
                  <a:srgbClr val="002060"/>
                </a:solidFill>
              </a:rPr>
              <a:t>4</a:t>
            </a:r>
            <a:r>
              <a:rPr lang="en-US" altLang="zh-HK" dirty="0">
                <a:solidFill>
                  <a:srgbClr val="002060"/>
                </a:solidFill>
              </a:rPr>
              <a:t>d</a:t>
            </a:r>
            <a:r>
              <a:rPr lang="en-US" altLang="zh-HK" dirty="0" smtClean="0">
                <a:solidFill>
                  <a:srgbClr val="002060"/>
                </a:solidFill>
              </a:rPr>
              <a:t>. Outline the management plan</a:t>
            </a:r>
            <a:endParaRPr lang="zh-HK" altLang="en-US" dirty="0">
              <a:solidFill>
                <a:srgbClr val="002060"/>
              </a:solidFill>
            </a:endParaRPr>
          </a:p>
        </p:txBody>
      </p:sp>
      <p:sp>
        <p:nvSpPr>
          <p:cNvPr id="3" name="內容版面配置區 2"/>
          <p:cNvSpPr>
            <a:spLocks noGrp="1"/>
          </p:cNvSpPr>
          <p:nvPr>
            <p:ph idx="1"/>
          </p:nvPr>
        </p:nvSpPr>
        <p:spPr/>
        <p:txBody>
          <a:bodyPr>
            <a:normAutofit/>
          </a:bodyPr>
          <a:lstStyle/>
          <a:p>
            <a:r>
              <a:rPr lang="en-US" altLang="zh-HK" sz="2800" dirty="0" smtClean="0"/>
              <a:t>1. The initial goal of therapy is </a:t>
            </a:r>
            <a:r>
              <a:rPr lang="en-US" altLang="zh-HK" sz="2800" dirty="0"/>
              <a:t>airway management. Repeatedly monitored the airway until the swelling clearly </a:t>
            </a:r>
            <a:r>
              <a:rPr lang="en-US" altLang="zh-HK" sz="2800" dirty="0" smtClean="0"/>
              <a:t>resolving</a:t>
            </a:r>
          </a:p>
          <a:p>
            <a:endParaRPr lang="en-US" altLang="zh-HK" sz="2800" dirty="0"/>
          </a:p>
          <a:p>
            <a:r>
              <a:rPr lang="en-US" altLang="zh-HK" sz="2800" dirty="0"/>
              <a:t>2</a:t>
            </a:r>
            <a:r>
              <a:rPr lang="en-US" altLang="zh-HK" sz="2800" dirty="0" smtClean="0"/>
              <a:t>. Stop ACEI (Lisinopril) </a:t>
            </a:r>
            <a:r>
              <a:rPr lang="en-US" altLang="zh-HK" sz="2800" dirty="0" smtClean="0"/>
              <a:t>and change to another class anti-HT medication</a:t>
            </a:r>
            <a:r>
              <a:rPr lang="en-US" altLang="zh-HK" sz="2800" dirty="0" smtClean="0"/>
              <a:t>– </a:t>
            </a:r>
            <a:r>
              <a:rPr lang="en-US" altLang="zh-HK" sz="2800" dirty="0" smtClean="0"/>
              <a:t>Angioedema usually resolve within 24 to 72 </a:t>
            </a:r>
            <a:r>
              <a:rPr lang="en-US" altLang="zh-HK" sz="2800" dirty="0" smtClean="0"/>
              <a:t>hours. </a:t>
            </a:r>
            <a:endParaRPr lang="en-US" altLang="zh-HK" sz="2800" dirty="0" smtClean="0"/>
          </a:p>
        </p:txBody>
      </p:sp>
    </p:spTree>
    <p:extLst>
      <p:ext uri="{BB962C8B-B14F-4D97-AF65-F5344CB8AC3E}">
        <p14:creationId xmlns:p14="http://schemas.microsoft.com/office/powerpoint/2010/main" val="374057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4" y="171718"/>
            <a:ext cx="8596668" cy="1682840"/>
          </a:xfrm>
        </p:spPr>
        <p:txBody>
          <a:bodyPr>
            <a:normAutofit/>
          </a:bodyPr>
          <a:lstStyle/>
          <a:p>
            <a:r>
              <a:rPr lang="en-US" altLang="zh-HK" sz="2700" dirty="0" smtClean="0">
                <a:solidFill>
                  <a:srgbClr val="002060"/>
                </a:solidFill>
              </a:rPr>
              <a:t>4</a:t>
            </a:r>
            <a:r>
              <a:rPr lang="en-US" altLang="zh-HK" sz="2700" dirty="0">
                <a:solidFill>
                  <a:srgbClr val="002060"/>
                </a:solidFill>
              </a:rPr>
              <a:t>e</a:t>
            </a:r>
            <a:r>
              <a:rPr lang="en-US" altLang="zh-HK" sz="2700" dirty="0" smtClean="0">
                <a:solidFill>
                  <a:srgbClr val="002060"/>
                </a:solidFill>
              </a:rPr>
              <a:t>. Name </a:t>
            </a:r>
            <a:r>
              <a:rPr lang="en-US" altLang="zh-HK" sz="2700" dirty="0">
                <a:solidFill>
                  <a:srgbClr val="002060"/>
                </a:solidFill>
              </a:rPr>
              <a:t>1 s</a:t>
            </a:r>
            <a:r>
              <a:rPr lang="en-US" altLang="zh-HK" sz="2700" dirty="0" smtClean="0">
                <a:solidFill>
                  <a:srgbClr val="002060"/>
                </a:solidFill>
              </a:rPr>
              <a:t>pecific </a:t>
            </a:r>
            <a:r>
              <a:rPr lang="en-US" altLang="zh-HK" sz="2700" dirty="0">
                <a:solidFill>
                  <a:srgbClr val="002060"/>
                </a:solidFill>
              </a:rPr>
              <a:t>therapies that may be helpful in </a:t>
            </a:r>
            <a:r>
              <a:rPr lang="en-US" altLang="zh-HK" sz="2700" b="1" u="sng" dirty="0">
                <a:solidFill>
                  <a:srgbClr val="002060"/>
                </a:solidFill>
              </a:rPr>
              <a:t>severe </a:t>
            </a:r>
            <a:r>
              <a:rPr lang="en-US" altLang="zh-HK" sz="2700" b="1" u="sng" dirty="0" smtClean="0">
                <a:solidFill>
                  <a:srgbClr val="002060"/>
                </a:solidFill>
              </a:rPr>
              <a:t>and progressing</a:t>
            </a:r>
            <a:r>
              <a:rPr lang="en-US" altLang="zh-HK" sz="2700" dirty="0" smtClean="0">
                <a:solidFill>
                  <a:srgbClr val="002060"/>
                </a:solidFill>
              </a:rPr>
              <a:t> symptoms. </a:t>
            </a:r>
            <a:r>
              <a:rPr lang="en-US" altLang="zh-HK" dirty="0">
                <a:solidFill>
                  <a:schemeClr val="tx1"/>
                </a:solidFill>
              </a:rPr>
              <a:t/>
            </a:r>
            <a:br>
              <a:rPr lang="en-US" altLang="zh-HK" dirty="0">
                <a:solidFill>
                  <a:schemeClr val="tx1"/>
                </a:solidFill>
              </a:rPr>
            </a:br>
            <a:endParaRPr lang="zh-HK" altLang="en-US" dirty="0"/>
          </a:p>
        </p:txBody>
      </p:sp>
      <p:sp>
        <p:nvSpPr>
          <p:cNvPr id="3" name="內容版面配置區 2"/>
          <p:cNvSpPr>
            <a:spLocks noGrp="1"/>
          </p:cNvSpPr>
          <p:nvPr>
            <p:ph idx="1"/>
          </p:nvPr>
        </p:nvSpPr>
        <p:spPr>
          <a:xfrm>
            <a:off x="677334" y="1506829"/>
            <a:ext cx="8596668" cy="4778062"/>
          </a:xfrm>
        </p:spPr>
        <p:txBody>
          <a:bodyPr>
            <a:normAutofit/>
          </a:bodyPr>
          <a:lstStyle/>
          <a:p>
            <a:r>
              <a:rPr lang="en-US" altLang="zh-HK" sz="3200" dirty="0" smtClean="0"/>
              <a:t>1. FFP ( serum contain the enzyme ACE)</a:t>
            </a:r>
          </a:p>
          <a:p>
            <a:pPr lvl="2"/>
            <a:r>
              <a:rPr lang="en-US" altLang="zh-HK" sz="2000" dirty="0"/>
              <a:t>Case reports have described administration of FFP leading to rapid improvement of ACE inhibitor-induced angioedema without further recurrence of symptoms </a:t>
            </a:r>
          </a:p>
          <a:p>
            <a:pPr marL="2743200" lvl="6" indent="0">
              <a:buNone/>
            </a:pPr>
            <a:r>
              <a:rPr lang="en-US" altLang="zh-HK" sz="1100" dirty="0"/>
              <a:t>                                          </a:t>
            </a:r>
            <a:r>
              <a:rPr lang="en-US" altLang="zh-HK" sz="1100" dirty="0">
                <a:solidFill>
                  <a:srgbClr val="00B0F0"/>
                </a:solidFill>
              </a:rPr>
              <a:t>Karim MY, Masood A. J Allergy </a:t>
            </a:r>
            <a:r>
              <a:rPr lang="en-US" altLang="zh-HK" sz="1100" dirty="0" err="1">
                <a:solidFill>
                  <a:srgbClr val="00B0F0"/>
                </a:solidFill>
              </a:rPr>
              <a:t>Clin</a:t>
            </a:r>
            <a:r>
              <a:rPr lang="en-US" altLang="zh-HK" sz="1100" dirty="0">
                <a:solidFill>
                  <a:srgbClr val="00B0F0"/>
                </a:solidFill>
              </a:rPr>
              <a:t> </a:t>
            </a:r>
            <a:r>
              <a:rPr lang="en-US" altLang="zh-HK" sz="1100" dirty="0" err="1">
                <a:solidFill>
                  <a:srgbClr val="00B0F0"/>
                </a:solidFill>
              </a:rPr>
              <a:t>Immunol</a:t>
            </a:r>
            <a:r>
              <a:rPr lang="en-US" altLang="zh-HK" sz="1100" dirty="0">
                <a:solidFill>
                  <a:srgbClr val="00B0F0"/>
                </a:solidFill>
              </a:rPr>
              <a:t>. 2002;109(2):370.</a:t>
            </a:r>
          </a:p>
          <a:p>
            <a:pPr marL="2743200" lvl="6" indent="0">
              <a:buNone/>
            </a:pPr>
            <a:r>
              <a:rPr lang="en-US" altLang="zh-HK" sz="1100" dirty="0">
                <a:solidFill>
                  <a:srgbClr val="00B0F0"/>
                </a:solidFill>
              </a:rPr>
              <a:t>                                          </a:t>
            </a:r>
            <a:r>
              <a:rPr lang="en-US" altLang="zh-HK" sz="1100" dirty="0" err="1">
                <a:solidFill>
                  <a:srgbClr val="00B0F0"/>
                </a:solidFill>
              </a:rPr>
              <a:t>Hassen</a:t>
            </a:r>
            <a:r>
              <a:rPr lang="en-US" altLang="zh-HK" sz="1100" dirty="0">
                <a:solidFill>
                  <a:srgbClr val="00B0F0"/>
                </a:solidFill>
              </a:rPr>
              <a:t> GW et al. J </a:t>
            </a:r>
            <a:r>
              <a:rPr lang="en-US" altLang="zh-HK" sz="1100" dirty="0" err="1">
                <a:solidFill>
                  <a:srgbClr val="00B0F0"/>
                </a:solidFill>
              </a:rPr>
              <a:t>Emerg</a:t>
            </a:r>
            <a:r>
              <a:rPr lang="en-US" altLang="zh-HK" sz="1100" dirty="0">
                <a:solidFill>
                  <a:srgbClr val="00B0F0"/>
                </a:solidFill>
              </a:rPr>
              <a:t> Med. 2013;44(4):764</a:t>
            </a:r>
          </a:p>
          <a:p>
            <a:pPr lvl="2"/>
            <a:r>
              <a:rPr lang="en-US" altLang="zh-HK" sz="2000" dirty="0"/>
              <a:t>The usual dose of plasma is 2 units for adults. </a:t>
            </a:r>
            <a:endParaRPr lang="en-US" altLang="zh-HK" sz="2000" dirty="0" smtClean="0"/>
          </a:p>
          <a:p>
            <a:pPr lvl="2"/>
            <a:r>
              <a:rPr lang="en-US" altLang="zh-HK" sz="2000" dirty="0"/>
              <a:t>S</a:t>
            </a:r>
            <a:r>
              <a:rPr lang="en-US" altLang="zh-HK" sz="2000" dirty="0" smtClean="0"/>
              <a:t>welling </a:t>
            </a:r>
            <a:r>
              <a:rPr lang="en-US" altLang="zh-HK" sz="2000" dirty="0"/>
              <a:t>usually resolved within two to four hours of plasma administration</a:t>
            </a:r>
          </a:p>
          <a:p>
            <a:endParaRPr lang="zh-HK" altLang="en-US" dirty="0"/>
          </a:p>
        </p:txBody>
      </p:sp>
    </p:spTree>
    <p:extLst>
      <p:ext uri="{BB962C8B-B14F-4D97-AF65-F5344CB8AC3E}">
        <p14:creationId xmlns:p14="http://schemas.microsoft.com/office/powerpoint/2010/main" val="257107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solidFill>
                  <a:schemeClr val="tx1"/>
                </a:solidFill>
              </a:rPr>
              <a:t>2. </a:t>
            </a:r>
            <a:r>
              <a:rPr lang="en-US" dirty="0" err="1" smtClean="0">
                <a:solidFill>
                  <a:schemeClr val="tx1"/>
                </a:solidFill>
              </a:rPr>
              <a:t>Icatibant</a:t>
            </a:r>
            <a:endParaRPr lang="en-US" dirty="0">
              <a:solidFill>
                <a:schemeClr val="tx1"/>
              </a:solidFill>
            </a:endParaRPr>
          </a:p>
        </p:txBody>
      </p:sp>
      <p:sp>
        <p:nvSpPr>
          <p:cNvPr id="3" name="內容版面配置區 2"/>
          <p:cNvSpPr>
            <a:spLocks noGrp="1"/>
          </p:cNvSpPr>
          <p:nvPr>
            <p:ph idx="1"/>
          </p:nvPr>
        </p:nvSpPr>
        <p:spPr>
          <a:xfrm>
            <a:off x="677334" y="1481070"/>
            <a:ext cx="8596668" cy="5017007"/>
          </a:xfrm>
        </p:spPr>
        <p:txBody>
          <a:bodyPr/>
          <a:lstStyle/>
          <a:p>
            <a:r>
              <a:rPr lang="en-US" sz="2800" dirty="0" smtClean="0"/>
              <a:t>A </a:t>
            </a:r>
            <a:r>
              <a:rPr lang="en-US" sz="2800" dirty="0"/>
              <a:t>synthetic bradykinin B2 receptor antagonist </a:t>
            </a:r>
            <a:endParaRPr lang="en-US" sz="2800" dirty="0" smtClean="0"/>
          </a:p>
          <a:p>
            <a:r>
              <a:rPr lang="en-US" sz="2800" dirty="0" smtClean="0"/>
              <a:t>Has recently also </a:t>
            </a:r>
            <a:r>
              <a:rPr lang="en-US" sz="2800" dirty="0"/>
              <a:t>been shown to be effective for the treatment of ACE inhibitor-related </a:t>
            </a:r>
            <a:r>
              <a:rPr lang="en-US" sz="2800" dirty="0" smtClean="0"/>
              <a:t>angioedema in </a:t>
            </a:r>
            <a:r>
              <a:rPr lang="en-US" sz="2800" dirty="0"/>
              <a:t>a </a:t>
            </a:r>
            <a:r>
              <a:rPr lang="en-US" sz="2800" dirty="0" smtClean="0"/>
              <a:t>phase 2 randomized </a:t>
            </a:r>
            <a:r>
              <a:rPr lang="en-US" sz="2800" dirty="0"/>
              <a:t>trial of 27 adults presenting to the emergency department with angioedema of the upper </a:t>
            </a:r>
            <a:r>
              <a:rPr lang="en-US" sz="2800" dirty="0" err="1"/>
              <a:t>aerodigestive</a:t>
            </a:r>
            <a:r>
              <a:rPr lang="en-US" sz="2800" dirty="0"/>
              <a:t> </a:t>
            </a:r>
            <a:r>
              <a:rPr lang="en-US" sz="2800" dirty="0" smtClean="0"/>
              <a:t>tract</a:t>
            </a:r>
          </a:p>
          <a:p>
            <a:pPr lvl="7"/>
            <a:r>
              <a:rPr lang="en-US" altLang="zh-HK" dirty="0" err="1" smtClean="0">
                <a:solidFill>
                  <a:srgbClr val="00B0F0"/>
                </a:solidFill>
              </a:rPr>
              <a:t>BaşM</a:t>
            </a:r>
            <a:r>
              <a:rPr lang="en-US" altLang="zh-HK" dirty="0" smtClean="0">
                <a:solidFill>
                  <a:srgbClr val="00B0F0"/>
                </a:solidFill>
              </a:rPr>
              <a:t> </a:t>
            </a:r>
            <a:r>
              <a:rPr lang="en-US" altLang="zh-HK" dirty="0">
                <a:solidFill>
                  <a:srgbClr val="00B0F0"/>
                </a:solidFill>
              </a:rPr>
              <a:t>et al. N </a:t>
            </a:r>
            <a:r>
              <a:rPr lang="en-US" altLang="zh-HK" dirty="0" err="1">
                <a:solidFill>
                  <a:srgbClr val="00B0F0"/>
                </a:solidFill>
              </a:rPr>
              <a:t>Engl</a:t>
            </a:r>
            <a:r>
              <a:rPr lang="en-US" altLang="zh-HK" dirty="0">
                <a:solidFill>
                  <a:srgbClr val="00B0F0"/>
                </a:solidFill>
              </a:rPr>
              <a:t> J Med. 2015 Jan;372(5):418-25</a:t>
            </a:r>
          </a:p>
          <a:p>
            <a:endParaRPr lang="en-US" dirty="0" smtClean="0"/>
          </a:p>
        </p:txBody>
      </p:sp>
    </p:spTree>
    <p:extLst>
      <p:ext uri="{BB962C8B-B14F-4D97-AF65-F5344CB8AC3E}">
        <p14:creationId xmlns:p14="http://schemas.microsoft.com/office/powerpoint/2010/main" val="38597046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4303" y="113703"/>
            <a:ext cx="8596668" cy="963830"/>
          </a:xfrm>
        </p:spPr>
        <p:txBody>
          <a:bodyPr>
            <a:noAutofit/>
          </a:bodyPr>
          <a:lstStyle/>
          <a:p>
            <a:r>
              <a:rPr lang="en-US" altLang="zh-HK" sz="2800" dirty="0" smtClean="0">
                <a:solidFill>
                  <a:srgbClr val="002060"/>
                </a:solidFill>
              </a:rPr>
              <a:t>Question 5a.</a:t>
            </a:r>
            <a:br>
              <a:rPr lang="en-US" altLang="zh-HK" sz="2800" dirty="0" smtClean="0">
                <a:solidFill>
                  <a:srgbClr val="002060"/>
                </a:solidFill>
              </a:rPr>
            </a:br>
            <a:r>
              <a:rPr lang="en-US" altLang="zh-HK" sz="2400" dirty="0" smtClean="0">
                <a:solidFill>
                  <a:srgbClr val="002060"/>
                </a:solidFill>
              </a:rPr>
              <a:t>20/M fell </a:t>
            </a:r>
            <a:r>
              <a:rPr lang="en-US" altLang="zh-HK" sz="2400" dirty="0">
                <a:solidFill>
                  <a:srgbClr val="002060"/>
                </a:solidFill>
              </a:rPr>
              <a:t>on left outstretched </a:t>
            </a:r>
            <a:r>
              <a:rPr lang="en-US" altLang="zh-HK" sz="2400" dirty="0" smtClean="0">
                <a:solidFill>
                  <a:srgbClr val="002060"/>
                </a:solidFill>
              </a:rPr>
              <a:t>hand during football game. No external wound. What is the diagnosis and definitive management?</a:t>
            </a:r>
            <a:r>
              <a:rPr lang="zh-TW" altLang="zh-HK" sz="2400" dirty="0">
                <a:solidFill>
                  <a:srgbClr val="002060"/>
                </a:solidFill>
              </a:rPr>
              <a:t/>
            </a:r>
            <a:br>
              <a:rPr lang="zh-TW" altLang="zh-HK" sz="2400" dirty="0">
                <a:solidFill>
                  <a:srgbClr val="002060"/>
                </a:solidFill>
              </a:rPr>
            </a:br>
            <a:endParaRPr lang="zh-HK" altLang="en-US" sz="2400" dirty="0">
              <a:solidFill>
                <a:srgbClr val="002060"/>
              </a:solidFill>
            </a:endParaRPr>
          </a:p>
        </p:txBody>
      </p:sp>
      <p:sp>
        <p:nvSpPr>
          <p:cNvPr id="3" name="內容版面配置區 2"/>
          <p:cNvSpPr>
            <a:spLocks noGrp="1"/>
          </p:cNvSpPr>
          <p:nvPr>
            <p:ph idx="1"/>
          </p:nvPr>
        </p:nvSpPr>
        <p:spPr>
          <a:xfrm>
            <a:off x="265210" y="1828800"/>
            <a:ext cx="2568142" cy="4803820"/>
          </a:xfrm>
        </p:spPr>
        <p:txBody>
          <a:bodyPr>
            <a:normAutofit/>
          </a:bodyPr>
          <a:lstStyle/>
          <a:p>
            <a:r>
              <a:rPr lang="en-US" altLang="zh-HK" sz="2000" dirty="0"/>
              <a:t>D</a:t>
            </a:r>
            <a:r>
              <a:rPr lang="en-US" altLang="zh-HK" sz="2000" dirty="0" smtClean="0"/>
              <a:t>isplaced fracture at the junction of distal 1/3 and middle 1/3 of the radius</a:t>
            </a:r>
          </a:p>
          <a:p>
            <a:r>
              <a:rPr lang="en-US" altLang="zh-HK" sz="2000" dirty="0" smtClean="0"/>
              <a:t>Dislocation of distal radioulnar joint</a:t>
            </a:r>
          </a:p>
          <a:p>
            <a:r>
              <a:rPr lang="en-US" altLang="zh-HK" sz="2000" dirty="0" err="1" smtClean="0"/>
              <a:t>Dx</a:t>
            </a:r>
            <a:r>
              <a:rPr lang="en-US" altLang="zh-HK" sz="2000" dirty="0" smtClean="0"/>
              <a:t> is </a:t>
            </a:r>
            <a:r>
              <a:rPr lang="en-US" altLang="zh-HK" sz="2000" dirty="0" err="1" smtClean="0"/>
              <a:t>Galeazzi</a:t>
            </a:r>
            <a:r>
              <a:rPr lang="en-US" altLang="zh-HK" sz="2000" dirty="0" smtClean="0"/>
              <a:t> fracture-dislocation</a:t>
            </a:r>
          </a:p>
          <a:p>
            <a:r>
              <a:rPr lang="en-US" altLang="zh-HK" sz="2000" dirty="0" smtClean="0"/>
              <a:t>Treatment is operative- ORIF</a:t>
            </a:r>
            <a:r>
              <a:rPr lang="en-US" altLang="zh-HK" sz="2000" dirty="0"/>
              <a:t> </a:t>
            </a:r>
            <a:endParaRPr lang="en-US" altLang="zh-HK" sz="2000" dirty="0" smtClean="0"/>
          </a:p>
          <a:p>
            <a:endParaRPr lang="zh-TW" altLang="zh-HK"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2596" y="1429555"/>
            <a:ext cx="4551099" cy="5428443"/>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3696" y="1429556"/>
            <a:ext cx="4408304" cy="5428444"/>
          </a:xfrm>
          <a:prstGeom prst="rect">
            <a:avLst/>
          </a:prstGeom>
        </p:spPr>
      </p:pic>
      <p:sp>
        <p:nvSpPr>
          <p:cNvPr id="6" name="向右箭號 5"/>
          <p:cNvSpPr/>
          <p:nvPr/>
        </p:nvSpPr>
        <p:spPr>
          <a:xfrm>
            <a:off x="8976575" y="3361386"/>
            <a:ext cx="579549" cy="20606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8" name="向左箭號 7"/>
          <p:cNvSpPr/>
          <p:nvPr/>
        </p:nvSpPr>
        <p:spPr>
          <a:xfrm>
            <a:off x="6168980" y="2884868"/>
            <a:ext cx="785612" cy="167424"/>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268998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97030" y="545206"/>
            <a:ext cx="8596668" cy="1320800"/>
          </a:xfrm>
        </p:spPr>
        <p:txBody>
          <a:bodyPr>
            <a:normAutofit/>
          </a:bodyPr>
          <a:lstStyle/>
          <a:p>
            <a:r>
              <a:rPr lang="en-US" altLang="zh-HK" dirty="0">
                <a:solidFill>
                  <a:srgbClr val="002060"/>
                </a:solidFill>
              </a:rPr>
              <a:t>Question </a:t>
            </a:r>
            <a:r>
              <a:rPr lang="en-US" altLang="zh-HK" dirty="0" smtClean="0">
                <a:solidFill>
                  <a:srgbClr val="002060"/>
                </a:solidFill>
              </a:rPr>
              <a:t>5b.</a:t>
            </a:r>
            <a:r>
              <a:rPr lang="en-US" altLang="zh-HK" dirty="0">
                <a:solidFill>
                  <a:srgbClr val="002060"/>
                </a:solidFill>
              </a:rPr>
              <a:t/>
            </a:r>
            <a:br>
              <a:rPr lang="en-US" altLang="zh-HK" dirty="0">
                <a:solidFill>
                  <a:srgbClr val="002060"/>
                </a:solidFill>
              </a:rPr>
            </a:br>
            <a:endParaRPr lang="zh-HK" altLang="en-US" sz="2400" dirty="0">
              <a:solidFill>
                <a:srgbClr val="002060"/>
              </a:solidFill>
            </a:endParaRPr>
          </a:p>
        </p:txBody>
      </p:sp>
      <p:sp>
        <p:nvSpPr>
          <p:cNvPr id="6" name="內容版面配置區 5"/>
          <p:cNvSpPr>
            <a:spLocks noGrp="1"/>
          </p:cNvSpPr>
          <p:nvPr>
            <p:ph idx="1"/>
          </p:nvPr>
        </p:nvSpPr>
        <p:spPr>
          <a:xfrm>
            <a:off x="381120" y="1581039"/>
            <a:ext cx="8596668" cy="5000065"/>
          </a:xfrm>
        </p:spPr>
        <p:txBody>
          <a:bodyPr>
            <a:normAutofit/>
          </a:bodyPr>
          <a:lstStyle/>
          <a:p>
            <a:r>
              <a:rPr lang="en-US" altLang="zh-TW" sz="3400" dirty="0"/>
              <a:t>31/M</a:t>
            </a:r>
          </a:p>
          <a:p>
            <a:r>
              <a:rPr lang="en-US" altLang="zh-TW" sz="3400" dirty="0"/>
              <a:t>Body building </a:t>
            </a:r>
            <a:r>
              <a:rPr lang="en-US" altLang="zh-TW" sz="3400" dirty="0" smtClean="0"/>
              <a:t>trainer. Tripped and fell with right </a:t>
            </a:r>
            <a:r>
              <a:rPr lang="en-US" altLang="zh-TW" sz="3400" dirty="0"/>
              <a:t>hand hit onto </a:t>
            </a:r>
            <a:r>
              <a:rPr lang="en-US" altLang="zh-TW" sz="3400" dirty="0" smtClean="0"/>
              <a:t>ground </a:t>
            </a:r>
          </a:p>
          <a:p>
            <a:r>
              <a:rPr lang="en-US" altLang="zh-TW" sz="3400" dirty="0"/>
              <a:t>R</a:t>
            </a:r>
            <a:r>
              <a:rPr lang="en-US" altLang="zh-TW" sz="3400" dirty="0" smtClean="0"/>
              <a:t>ight </a:t>
            </a:r>
            <a:r>
              <a:rPr lang="en-US" altLang="zh-TW" sz="3400" dirty="0"/>
              <a:t>hand </a:t>
            </a:r>
            <a:r>
              <a:rPr lang="en-US" altLang="zh-TW" sz="3400" dirty="0" smtClean="0"/>
              <a:t>pain. Swelling </a:t>
            </a:r>
            <a:r>
              <a:rPr lang="en-US" altLang="zh-TW" sz="3400" dirty="0"/>
              <a:t>over </a:t>
            </a:r>
            <a:r>
              <a:rPr lang="en-US" altLang="zh-TW" sz="3400" dirty="0" smtClean="0"/>
              <a:t>dorsum of </a:t>
            </a:r>
            <a:r>
              <a:rPr lang="en-US" altLang="zh-TW" sz="3400" dirty="0"/>
              <a:t>right </a:t>
            </a:r>
            <a:r>
              <a:rPr lang="en-US" altLang="zh-TW" sz="3400" dirty="0" smtClean="0"/>
              <a:t>hand. No </a:t>
            </a:r>
            <a:r>
              <a:rPr lang="en-US" altLang="zh-TW" sz="3400" dirty="0" smtClean="0"/>
              <a:t>external wound</a:t>
            </a:r>
          </a:p>
          <a:p>
            <a:r>
              <a:rPr lang="en-US" altLang="zh-TW" sz="3400" dirty="0" smtClean="0"/>
              <a:t>X-ray right hand </a:t>
            </a:r>
            <a:r>
              <a:rPr lang="en-US" altLang="zh-TW" sz="3400" dirty="0" smtClean="0"/>
              <a:t>taken. What </a:t>
            </a:r>
            <a:r>
              <a:rPr lang="en-US" altLang="zh-TW" sz="3400" dirty="0" smtClean="0"/>
              <a:t>is the diagnosis and definitive management?</a:t>
            </a:r>
            <a:endParaRPr lang="en-US" altLang="zh-TW" sz="3400" dirty="0"/>
          </a:p>
          <a:p>
            <a:endParaRPr lang="zh-HK" altLang="en-US" sz="2800" dirty="0"/>
          </a:p>
        </p:txBody>
      </p:sp>
    </p:spTree>
    <p:extLst>
      <p:ext uri="{BB962C8B-B14F-4D97-AF65-F5344CB8AC3E}">
        <p14:creationId xmlns:p14="http://schemas.microsoft.com/office/powerpoint/2010/main" val="17412817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48251"/>
            <a:ext cx="6078828" cy="6809749"/>
          </a:xfr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8828" y="48250"/>
            <a:ext cx="6113171" cy="6809749"/>
          </a:xfrm>
          <a:prstGeom prst="rect">
            <a:avLst/>
          </a:prstGeom>
        </p:spPr>
      </p:pic>
      <p:sp>
        <p:nvSpPr>
          <p:cNvPr id="6" name="向右箭號 5"/>
          <p:cNvSpPr/>
          <p:nvPr/>
        </p:nvSpPr>
        <p:spPr>
          <a:xfrm>
            <a:off x="6993227" y="4188137"/>
            <a:ext cx="978794" cy="20606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203590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dirty="0"/>
          </a:p>
        </p:txBody>
      </p:sp>
      <p:sp>
        <p:nvSpPr>
          <p:cNvPr id="3" name="內容版面配置區 2"/>
          <p:cNvSpPr>
            <a:spLocks noGrp="1"/>
          </p:cNvSpPr>
          <p:nvPr>
            <p:ph idx="1"/>
          </p:nvPr>
        </p:nvSpPr>
        <p:spPr/>
        <p:txBody>
          <a:bodyPr>
            <a:normAutofit fontScale="92500" lnSpcReduction="20000"/>
          </a:bodyPr>
          <a:lstStyle/>
          <a:p>
            <a:r>
              <a:rPr lang="en-US" altLang="zh-TW" sz="2800" dirty="0"/>
              <a:t>Diagnosis: right 5th carpometacarpal joint dorsal </a:t>
            </a:r>
            <a:r>
              <a:rPr lang="en-US" altLang="zh-TW" sz="2800" dirty="0" smtClean="0"/>
              <a:t>dislocation </a:t>
            </a:r>
          </a:p>
          <a:p>
            <a:pPr lvl="2"/>
            <a:r>
              <a:rPr lang="en-US" altLang="zh-TW" sz="2400" dirty="0" smtClean="0"/>
              <a:t>(An easily missed diagnosis, a case series in UK reviewed 21 cases of dorsal dislocation of CMC joint, in 15 of them the diagnosis was missed when they first seen in an AED)</a:t>
            </a:r>
          </a:p>
          <a:p>
            <a:pPr marL="2286000" lvl="5" indent="0">
              <a:buNone/>
            </a:pPr>
            <a:r>
              <a:rPr lang="en-US" altLang="zh-TW" sz="2200" dirty="0" smtClean="0">
                <a:solidFill>
                  <a:srgbClr val="0070C0"/>
                </a:solidFill>
              </a:rPr>
              <a:t>Henderson </a:t>
            </a:r>
            <a:r>
              <a:rPr lang="en-US" altLang="zh-TW" sz="2200" dirty="0" err="1" smtClean="0">
                <a:solidFill>
                  <a:srgbClr val="0070C0"/>
                </a:solidFill>
              </a:rPr>
              <a:t>etc</a:t>
            </a:r>
            <a:r>
              <a:rPr lang="en-US" altLang="zh-TW" sz="2200" dirty="0" smtClean="0">
                <a:solidFill>
                  <a:srgbClr val="0070C0"/>
                </a:solidFill>
              </a:rPr>
              <a:t> 1987 British Editorial Society of Bone and Joint Surgery</a:t>
            </a:r>
          </a:p>
          <a:p>
            <a:endParaRPr lang="en-US" altLang="zh-TW" sz="2800" dirty="0" smtClean="0"/>
          </a:p>
          <a:p>
            <a:r>
              <a:rPr lang="en-US" altLang="zh-HK" sz="2800" dirty="0" smtClean="0"/>
              <a:t>Treatment: </a:t>
            </a:r>
            <a:r>
              <a:rPr lang="en-US" altLang="zh-HK" sz="2800" dirty="0" smtClean="0"/>
              <a:t>This </a:t>
            </a:r>
            <a:r>
              <a:rPr lang="en-US" altLang="zh-HK" sz="2800" dirty="0" smtClean="0"/>
              <a:t>dislocation </a:t>
            </a:r>
            <a:r>
              <a:rPr lang="en-US" altLang="zh-HK" sz="2800" dirty="0" smtClean="0"/>
              <a:t>is</a:t>
            </a:r>
            <a:r>
              <a:rPr lang="en-US" altLang="zh-HK" sz="2800" dirty="0" smtClean="0"/>
              <a:t> </a:t>
            </a:r>
            <a:r>
              <a:rPr lang="en-US" altLang="zh-HK" sz="2800" dirty="0" smtClean="0"/>
              <a:t>usually unstable and often require operative K-wire fixation after close reduction</a:t>
            </a:r>
            <a:endParaRPr lang="zh-HK" altLang="en-US" sz="2800" dirty="0"/>
          </a:p>
        </p:txBody>
      </p:sp>
    </p:spTree>
    <p:extLst>
      <p:ext uri="{BB962C8B-B14F-4D97-AF65-F5344CB8AC3E}">
        <p14:creationId xmlns:p14="http://schemas.microsoft.com/office/powerpoint/2010/main" val="2861734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a:xfrm>
            <a:off x="1828800" y="0"/>
            <a:ext cx="8534400" cy="1143000"/>
          </a:xfrm>
        </p:spPr>
        <p:txBody>
          <a:bodyPr/>
          <a:lstStyle/>
          <a:p>
            <a:pPr eaLnBrk="1" hangingPunct="1"/>
            <a:r>
              <a:rPr lang="en-US" altLang="zh-TW" sz="2400" dirty="0">
                <a:solidFill>
                  <a:srgbClr val="0070C0"/>
                </a:solidFill>
              </a:rPr>
              <a:t>Pre-operative film                              Post-operative film</a:t>
            </a:r>
          </a:p>
        </p:txBody>
      </p:sp>
      <p:sp>
        <p:nvSpPr>
          <p:cNvPr id="19459" name="Rectangle 3"/>
          <p:cNvSpPr>
            <a:spLocks noGrp="1" noChangeArrowheads="1"/>
          </p:cNvSpPr>
          <p:nvPr>
            <p:ph type="body" idx="1"/>
          </p:nvPr>
        </p:nvSpPr>
        <p:spPr>
          <a:xfrm>
            <a:off x="3886201" y="0"/>
            <a:ext cx="3730625" cy="1066800"/>
          </a:xfrm>
        </p:spPr>
        <p:txBody>
          <a:bodyPr/>
          <a:lstStyle/>
          <a:p>
            <a:pPr eaLnBrk="1" hangingPunct="1">
              <a:buFont typeface="Wingdings" panose="05000000000000000000" pitchFamily="2" charset="2"/>
              <a:buNone/>
            </a:pPr>
            <a:endParaRPr lang="en-US" altLang="en-US" dirty="0" smtClean="0"/>
          </a:p>
        </p:txBody>
      </p:sp>
      <p:pic>
        <p:nvPicPr>
          <p:cNvPr id="19460" name="Picture 4" descr="right hand post operat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066800"/>
            <a:ext cx="4495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5MC jn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43000"/>
            <a:ext cx="4724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416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solidFill>
                  <a:srgbClr val="002060"/>
                </a:solidFill>
              </a:rPr>
              <a:t>1a. Describe the findings in the X-ray</a:t>
            </a:r>
            <a:endParaRPr lang="zh-HK" altLang="en-US" dirty="0">
              <a:solidFill>
                <a:srgbClr val="002060"/>
              </a:solidFill>
            </a:endParaRPr>
          </a:p>
        </p:txBody>
      </p:sp>
      <p:sp>
        <p:nvSpPr>
          <p:cNvPr id="3" name="內容版面配置區 2"/>
          <p:cNvSpPr>
            <a:spLocks noGrp="1"/>
          </p:cNvSpPr>
          <p:nvPr>
            <p:ph idx="1"/>
          </p:nvPr>
        </p:nvSpPr>
        <p:spPr>
          <a:xfrm>
            <a:off x="677334" y="2160589"/>
            <a:ext cx="4641641" cy="3880773"/>
          </a:xfrm>
        </p:spPr>
        <p:txBody>
          <a:bodyPr>
            <a:normAutofit/>
          </a:bodyPr>
          <a:lstStyle/>
          <a:p>
            <a:pPr>
              <a:buFont typeface="+mj-lt"/>
              <a:buAutoNum type="arabicPeriod"/>
            </a:pPr>
            <a:r>
              <a:rPr lang="en-US" altLang="zh-HK" sz="2800" dirty="0" smtClean="0"/>
              <a:t>Soft tissue swelling over the submandibular soft tissue</a:t>
            </a:r>
          </a:p>
          <a:p>
            <a:pPr>
              <a:buFont typeface="+mj-lt"/>
              <a:buAutoNum type="arabicPeriod"/>
            </a:pPr>
            <a:r>
              <a:rPr lang="en-US" altLang="zh-HK" sz="2800" dirty="0" smtClean="0"/>
              <a:t>Gas formation with a fluid level in the affected soft tissue suggestive of abscess formation</a:t>
            </a:r>
            <a:endParaRPr lang="zh-HK" altLang="en-US" sz="2800" dirty="0"/>
          </a:p>
        </p:txBody>
      </p:sp>
      <p:pic>
        <p:nvPicPr>
          <p:cNvPr id="4" name="內容版面配置區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8981" y="1493948"/>
            <a:ext cx="4778061" cy="5364051"/>
          </a:xfrm>
          <a:prstGeom prst="rect">
            <a:avLst/>
          </a:prstGeom>
        </p:spPr>
      </p:pic>
      <p:sp>
        <p:nvSpPr>
          <p:cNvPr id="5" name="向左箭號 4"/>
          <p:cNvSpPr/>
          <p:nvPr/>
        </p:nvSpPr>
        <p:spPr>
          <a:xfrm>
            <a:off x="7585656" y="3894913"/>
            <a:ext cx="669701" cy="206062"/>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7468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sp>
        <p:nvSpPr>
          <p:cNvPr id="3" name="內容版面配置區 2"/>
          <p:cNvSpPr>
            <a:spLocks noGrp="1"/>
          </p:cNvSpPr>
          <p:nvPr>
            <p:ph idx="1"/>
          </p:nvPr>
        </p:nvSpPr>
        <p:spPr>
          <a:xfrm>
            <a:off x="2678806" y="3039414"/>
            <a:ext cx="4365938" cy="3001948"/>
          </a:xfrm>
        </p:spPr>
        <p:txBody>
          <a:bodyPr>
            <a:normAutofit/>
          </a:bodyPr>
          <a:lstStyle/>
          <a:p>
            <a:pPr marL="0" indent="0">
              <a:buNone/>
            </a:pPr>
            <a:r>
              <a:rPr lang="en-US" altLang="zh-HK" sz="4400" dirty="0" smtClean="0">
                <a:solidFill>
                  <a:srgbClr val="002060"/>
                </a:solidFill>
              </a:rPr>
              <a:t>The End</a:t>
            </a:r>
            <a:endParaRPr lang="zh-HK" altLang="en-US" sz="4400" dirty="0">
              <a:solidFill>
                <a:srgbClr val="002060"/>
              </a:solidFill>
            </a:endParaRPr>
          </a:p>
        </p:txBody>
      </p:sp>
    </p:spTree>
    <p:extLst>
      <p:ext uri="{BB962C8B-B14F-4D97-AF65-F5344CB8AC3E}">
        <p14:creationId xmlns:p14="http://schemas.microsoft.com/office/powerpoint/2010/main" val="4043869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solidFill>
                  <a:srgbClr val="002060"/>
                </a:solidFill>
              </a:rPr>
              <a:t>1b. What is your diagnosis?</a:t>
            </a:r>
            <a:endParaRPr lang="zh-HK" altLang="en-US" dirty="0">
              <a:solidFill>
                <a:srgbClr val="002060"/>
              </a:solidFill>
            </a:endParaRPr>
          </a:p>
        </p:txBody>
      </p:sp>
      <p:sp>
        <p:nvSpPr>
          <p:cNvPr id="3" name="內容版面配置區 2"/>
          <p:cNvSpPr>
            <a:spLocks noGrp="1"/>
          </p:cNvSpPr>
          <p:nvPr>
            <p:ph idx="1"/>
          </p:nvPr>
        </p:nvSpPr>
        <p:spPr/>
        <p:txBody>
          <a:bodyPr>
            <a:normAutofit/>
          </a:bodyPr>
          <a:lstStyle/>
          <a:p>
            <a:pPr marL="514350" indent="-514350">
              <a:buFont typeface="+mj-lt"/>
              <a:buAutoNum type="arabicPeriod"/>
            </a:pPr>
            <a:r>
              <a:rPr lang="en-US" altLang="zh-HK" sz="2800" dirty="0" smtClean="0"/>
              <a:t>Ludwig’s angina – a bilateral infection of the submandibular space</a:t>
            </a:r>
          </a:p>
          <a:p>
            <a:pPr marL="514350" indent="-514350">
              <a:buFont typeface="+mj-lt"/>
              <a:buAutoNum type="arabicPeriod"/>
            </a:pPr>
            <a:r>
              <a:rPr lang="en-US" altLang="zh-HK" sz="2800" dirty="0"/>
              <a:t>S</a:t>
            </a:r>
            <a:r>
              <a:rPr lang="en-US" altLang="zh-HK" sz="2800" dirty="0" smtClean="0"/>
              <a:t>ubmandibular abscess</a:t>
            </a:r>
            <a:endParaRPr lang="zh-HK" altLang="en-US" sz="2800" dirty="0"/>
          </a:p>
        </p:txBody>
      </p:sp>
    </p:spTree>
    <p:extLst>
      <p:ext uri="{BB962C8B-B14F-4D97-AF65-F5344CB8AC3E}">
        <p14:creationId xmlns:p14="http://schemas.microsoft.com/office/powerpoint/2010/main" val="183881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4" y="339144"/>
            <a:ext cx="9149246" cy="1320800"/>
          </a:xfrm>
        </p:spPr>
        <p:txBody>
          <a:bodyPr>
            <a:normAutofit fontScale="90000"/>
          </a:bodyPr>
          <a:lstStyle/>
          <a:p>
            <a:r>
              <a:rPr lang="en-US" altLang="zh-HK" dirty="0" smtClean="0">
                <a:solidFill>
                  <a:srgbClr val="002060"/>
                </a:solidFill>
              </a:rPr>
              <a:t>1c. Describe any 2 physical </a:t>
            </a:r>
            <a:r>
              <a:rPr lang="en-US" altLang="zh-HK" dirty="0">
                <a:solidFill>
                  <a:srgbClr val="002060"/>
                </a:solidFill>
              </a:rPr>
              <a:t>signs on examination that </a:t>
            </a:r>
            <a:r>
              <a:rPr lang="en-US" altLang="zh-HK" dirty="0" smtClean="0">
                <a:solidFill>
                  <a:srgbClr val="002060"/>
                </a:solidFill>
              </a:rPr>
              <a:t>may </a:t>
            </a:r>
            <a:r>
              <a:rPr lang="en-US" altLang="zh-HK" dirty="0">
                <a:solidFill>
                  <a:srgbClr val="002060"/>
                </a:solidFill>
              </a:rPr>
              <a:t>suggestive of the diagnosis in 1b</a:t>
            </a:r>
            <a:r>
              <a:rPr lang="en-US" altLang="zh-HK" dirty="0"/>
              <a:t/>
            </a:r>
            <a:br>
              <a:rPr lang="en-US" altLang="zh-HK" dirty="0"/>
            </a:br>
            <a:endParaRPr lang="zh-HK" altLang="en-US" dirty="0"/>
          </a:p>
        </p:txBody>
      </p:sp>
      <p:sp>
        <p:nvSpPr>
          <p:cNvPr id="3" name="內容版面配置區 2"/>
          <p:cNvSpPr>
            <a:spLocks noGrp="1"/>
          </p:cNvSpPr>
          <p:nvPr>
            <p:ph idx="1"/>
          </p:nvPr>
        </p:nvSpPr>
        <p:spPr>
          <a:xfrm>
            <a:off x="677333" y="1828801"/>
            <a:ext cx="7500751" cy="4726546"/>
          </a:xfrm>
        </p:spPr>
        <p:txBody>
          <a:bodyPr>
            <a:normAutofit fontScale="92500" lnSpcReduction="10000"/>
          </a:bodyPr>
          <a:lstStyle/>
          <a:p>
            <a:pPr>
              <a:buFont typeface="+mj-lt"/>
              <a:buAutoNum type="arabicPeriod"/>
            </a:pPr>
            <a:r>
              <a:rPr lang="en-US" altLang="zh-HK" sz="2800" dirty="0" smtClean="0"/>
              <a:t>Tender, symmetric swelling and ‘woody’ induration in the submandibular area. Crepitus may be present</a:t>
            </a:r>
          </a:p>
          <a:p>
            <a:pPr>
              <a:buFont typeface="+mj-lt"/>
              <a:buAutoNum type="arabicPeriod"/>
            </a:pPr>
            <a:endParaRPr lang="en-US" altLang="zh-HK" sz="2800" dirty="0" smtClean="0"/>
          </a:p>
          <a:p>
            <a:pPr>
              <a:buFont typeface="+mj-lt"/>
              <a:buAutoNum type="arabicPeriod"/>
            </a:pPr>
            <a:r>
              <a:rPr lang="en-US" altLang="zh-HK" sz="2800" dirty="0" smtClean="0"/>
              <a:t>The mouth is held open by sublingual swelling</a:t>
            </a:r>
          </a:p>
          <a:p>
            <a:pPr>
              <a:buFont typeface="+mj-lt"/>
              <a:buAutoNum type="arabicPeriod"/>
            </a:pPr>
            <a:endParaRPr lang="en-US" altLang="zh-HK" sz="2800" dirty="0" smtClean="0"/>
          </a:p>
          <a:p>
            <a:pPr>
              <a:buFont typeface="+mj-lt"/>
              <a:buAutoNum type="arabicPeriod"/>
            </a:pPr>
            <a:r>
              <a:rPr lang="en-US" altLang="zh-HK" sz="2800" dirty="0" smtClean="0"/>
              <a:t>The floor oropharynx may be elevated and erythematous, tender to palpation</a:t>
            </a:r>
          </a:p>
          <a:p>
            <a:pPr>
              <a:buFont typeface="+mj-lt"/>
              <a:buAutoNum type="arabicPeriod"/>
            </a:pPr>
            <a:endParaRPr lang="en-US" altLang="zh-HK" sz="2800" dirty="0" smtClean="0"/>
          </a:p>
          <a:p>
            <a:pPr>
              <a:buFont typeface="+mj-lt"/>
              <a:buAutoNum type="arabicPeriod"/>
            </a:pPr>
            <a:r>
              <a:rPr lang="en-US" altLang="zh-HK" sz="2800" dirty="0" smtClean="0"/>
              <a:t>Posterior displacement of tongue</a:t>
            </a:r>
          </a:p>
          <a:p>
            <a:pPr>
              <a:buFont typeface="+mj-lt"/>
              <a:buAutoNum type="arabicPeriod"/>
            </a:pPr>
            <a:endParaRPr lang="zh-HK" altLang="en-US" sz="2400" dirty="0"/>
          </a:p>
        </p:txBody>
      </p:sp>
    </p:spTree>
    <p:extLst>
      <p:ext uri="{BB962C8B-B14F-4D97-AF65-F5344CB8AC3E}">
        <p14:creationId xmlns:p14="http://schemas.microsoft.com/office/powerpoint/2010/main" val="406824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HK" dirty="0" smtClean="0">
                <a:solidFill>
                  <a:srgbClr val="002060"/>
                </a:solidFill>
              </a:rPr>
              <a:t>1d. </a:t>
            </a:r>
            <a:r>
              <a:rPr lang="en-US" altLang="zh-HK" dirty="0">
                <a:solidFill>
                  <a:srgbClr val="002060"/>
                </a:solidFill>
              </a:rPr>
              <a:t>What is the common cause/origin of this condition?</a:t>
            </a:r>
            <a:r>
              <a:rPr lang="en-US" altLang="zh-HK" dirty="0"/>
              <a:t/>
            </a:r>
            <a:br>
              <a:rPr lang="en-US" altLang="zh-HK" dirty="0"/>
            </a:br>
            <a:endParaRPr lang="zh-HK" altLang="en-US" dirty="0"/>
          </a:p>
        </p:txBody>
      </p:sp>
      <p:sp>
        <p:nvSpPr>
          <p:cNvPr id="3" name="內容版面配置區 2"/>
          <p:cNvSpPr>
            <a:spLocks noGrp="1"/>
          </p:cNvSpPr>
          <p:nvPr>
            <p:ph idx="1"/>
          </p:nvPr>
        </p:nvSpPr>
        <p:spPr/>
        <p:txBody>
          <a:bodyPr>
            <a:normAutofit/>
          </a:bodyPr>
          <a:lstStyle/>
          <a:p>
            <a:r>
              <a:rPr lang="en-US" altLang="zh-HK" sz="2800" dirty="0" smtClean="0"/>
              <a:t>Dental infection (lower molar teeth) account for ~ 80% of cases of Ludwig’s angina</a:t>
            </a:r>
          </a:p>
        </p:txBody>
      </p:sp>
    </p:spTree>
    <p:extLst>
      <p:ext uri="{BB962C8B-B14F-4D97-AF65-F5344CB8AC3E}">
        <p14:creationId xmlns:p14="http://schemas.microsoft.com/office/powerpoint/2010/main" val="347522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4" y="326265"/>
            <a:ext cx="8596668" cy="1320800"/>
          </a:xfrm>
        </p:spPr>
        <p:txBody>
          <a:bodyPr>
            <a:normAutofit fontScale="90000"/>
          </a:bodyPr>
          <a:lstStyle/>
          <a:p>
            <a:r>
              <a:rPr lang="en-US" altLang="zh-HK" dirty="0">
                <a:solidFill>
                  <a:srgbClr val="002060"/>
                </a:solidFill>
              </a:rPr>
              <a:t>1e. Describe the </a:t>
            </a:r>
            <a:r>
              <a:rPr lang="en-US" altLang="zh-HK" dirty="0" smtClean="0">
                <a:solidFill>
                  <a:srgbClr val="002060"/>
                </a:solidFill>
              </a:rPr>
              <a:t>findings of contrast CT neck</a:t>
            </a:r>
            <a:r>
              <a:rPr lang="en-US" altLang="zh-HK" dirty="0"/>
              <a:t/>
            </a:r>
            <a:br>
              <a:rPr lang="en-US" altLang="zh-HK" dirty="0"/>
            </a:br>
            <a:endParaRPr lang="zh-HK" altLang="en-US" dirty="0"/>
          </a:p>
        </p:txBody>
      </p:sp>
      <p:sp>
        <p:nvSpPr>
          <p:cNvPr id="3" name="內容版面配置區 2"/>
          <p:cNvSpPr>
            <a:spLocks noGrp="1"/>
          </p:cNvSpPr>
          <p:nvPr>
            <p:ph idx="1"/>
          </p:nvPr>
        </p:nvSpPr>
        <p:spPr>
          <a:xfrm>
            <a:off x="677334" y="2160589"/>
            <a:ext cx="4654520" cy="3880773"/>
          </a:xfrm>
        </p:spPr>
        <p:txBody>
          <a:bodyPr>
            <a:normAutofit/>
          </a:bodyPr>
          <a:lstStyle/>
          <a:p>
            <a:r>
              <a:rPr lang="en-US" altLang="zh-HK" sz="2800" dirty="0" smtClean="0"/>
              <a:t>1. Submandibular abscess with gas formation</a:t>
            </a:r>
            <a:endParaRPr lang="zh-HK" altLang="en-US" sz="2800" dirty="0"/>
          </a:p>
        </p:txBody>
      </p:sp>
      <p:pic>
        <p:nvPicPr>
          <p:cNvPr id="4" name="內容版面配置區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4892" y="1165538"/>
            <a:ext cx="5718220" cy="5692462"/>
          </a:xfrm>
          <a:prstGeom prst="rect">
            <a:avLst/>
          </a:prstGeom>
        </p:spPr>
      </p:pic>
    </p:spTree>
    <p:extLst>
      <p:ext uri="{BB962C8B-B14F-4D97-AF65-F5344CB8AC3E}">
        <p14:creationId xmlns:p14="http://schemas.microsoft.com/office/powerpoint/2010/main" val="94034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HK" dirty="0">
                <a:solidFill>
                  <a:srgbClr val="002060"/>
                </a:solidFill>
              </a:rPr>
              <a:t>1f. </a:t>
            </a:r>
            <a:r>
              <a:rPr lang="en-US" altLang="zh-HK" dirty="0" smtClean="0">
                <a:solidFill>
                  <a:srgbClr val="002060"/>
                </a:solidFill>
              </a:rPr>
              <a:t>What is the most important </a:t>
            </a:r>
            <a:r>
              <a:rPr lang="en-US" altLang="zh-HK" dirty="0">
                <a:solidFill>
                  <a:srgbClr val="002060"/>
                </a:solidFill>
              </a:rPr>
              <a:t>potential complication in this condition?</a:t>
            </a:r>
            <a:r>
              <a:rPr lang="en-US" altLang="zh-HK" dirty="0"/>
              <a:t/>
            </a:r>
            <a:br>
              <a:rPr lang="en-US" altLang="zh-HK" dirty="0"/>
            </a:br>
            <a:endParaRPr lang="zh-HK" altLang="en-US" dirty="0"/>
          </a:p>
        </p:txBody>
      </p:sp>
      <p:sp>
        <p:nvSpPr>
          <p:cNvPr id="3" name="內容版面配置區 2"/>
          <p:cNvSpPr>
            <a:spLocks noGrp="1"/>
          </p:cNvSpPr>
          <p:nvPr>
            <p:ph idx="1"/>
          </p:nvPr>
        </p:nvSpPr>
        <p:spPr/>
        <p:txBody>
          <a:bodyPr>
            <a:normAutofit/>
          </a:bodyPr>
          <a:lstStyle/>
          <a:p>
            <a:r>
              <a:rPr lang="en-US" altLang="zh-HK" sz="2800" dirty="0" smtClean="0"/>
              <a:t>Airway compromise is a potential complication and require rapid intervention if deteriorate</a:t>
            </a:r>
            <a:endParaRPr lang="zh-HK" altLang="en-US" sz="2800" dirty="0"/>
          </a:p>
        </p:txBody>
      </p:sp>
    </p:spTree>
    <p:extLst>
      <p:ext uri="{BB962C8B-B14F-4D97-AF65-F5344CB8AC3E}">
        <p14:creationId xmlns:p14="http://schemas.microsoft.com/office/powerpoint/2010/main" val="4193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多面向">
  <a:themeElements>
    <a:clrScheme name="多面向">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多面向">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1325</TotalTime>
  <Words>1358</Words>
  <Application>Microsoft Office PowerPoint</Application>
  <PresentationFormat>寬螢幕</PresentationFormat>
  <Paragraphs>148</Paragraphs>
  <Slides>40</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40</vt:i4>
      </vt:variant>
    </vt:vector>
  </HeadingPairs>
  <TitlesOfParts>
    <vt:vector size="46" baseType="lpstr">
      <vt:lpstr>微軟正黑體</vt:lpstr>
      <vt:lpstr>Arial</vt:lpstr>
      <vt:lpstr>Trebuchet MS</vt:lpstr>
      <vt:lpstr>Wingdings</vt:lpstr>
      <vt:lpstr>Wingdings 3</vt:lpstr>
      <vt:lpstr>多面向</vt:lpstr>
      <vt:lpstr>OSCE Answer</vt:lpstr>
      <vt:lpstr>Question 1</vt:lpstr>
      <vt:lpstr>PowerPoint 簡報</vt:lpstr>
      <vt:lpstr>1a. Describe the findings in the X-ray</vt:lpstr>
      <vt:lpstr>1b. What is your diagnosis?</vt:lpstr>
      <vt:lpstr>1c. Describe any 2 physical signs on examination that may suggestive of the diagnosis in 1b </vt:lpstr>
      <vt:lpstr>1d. What is the common cause/origin of this condition? </vt:lpstr>
      <vt:lpstr>1e. Describe the findings of contrast CT neck </vt:lpstr>
      <vt:lpstr>1f. What is the most important potential complication in this condition? </vt:lpstr>
      <vt:lpstr>1g. Outline the management in AED and disposition</vt:lpstr>
      <vt:lpstr>Question 2</vt:lpstr>
      <vt:lpstr>PowerPoint 簡報</vt:lpstr>
      <vt:lpstr>Contrast CT abdomen</vt:lpstr>
      <vt:lpstr>PowerPoint 簡報</vt:lpstr>
      <vt:lpstr>2b. Patient persistently kept her left hip in flexion posture. Pain was elicited when attempt to passively extend her left hip. What is the name of the physical sign being demonstrated?  </vt:lpstr>
      <vt:lpstr>2c. Describe the KUB findings </vt:lpstr>
      <vt:lpstr>2d. Describe the findings in the CT abdomen </vt:lpstr>
      <vt:lpstr>2e. Outline subsequent management plan for this patient </vt:lpstr>
      <vt:lpstr>Question 3</vt:lpstr>
      <vt:lpstr>ECG 1 (Asymptomatic)</vt:lpstr>
      <vt:lpstr>3a. List TWO abnormalities in the ECG 1 </vt:lpstr>
      <vt:lpstr>3b. What is the diagnosis and what cause of this problem? </vt:lpstr>
      <vt:lpstr>3c. Patient suddenly develop an arrhythmia, describe the ECG findings and what is the diagnosis?</vt:lpstr>
      <vt:lpstr>3d. Your colleague suggest to try iv 5mg verapamil to treat the condition in ECG2.  What is your opinion?  What is the treatment option for this arrhythmia? </vt:lpstr>
      <vt:lpstr>3e. Beside the arrhythmia showed in ECG 2. Name another 2 arrhythmias that could occur in the medical condition in question 3b </vt:lpstr>
      <vt:lpstr>3g. After the arrhythmia settled and stabilized. What is definitive treatment for this patient to prevent arrhythmia in future?  </vt:lpstr>
      <vt:lpstr>Question 4</vt:lpstr>
      <vt:lpstr>PowerPoint 簡報</vt:lpstr>
      <vt:lpstr>4a. What is the diagnosis?</vt:lpstr>
      <vt:lpstr>4b. What medication she currently taking could account for her recurrent attack of the condition?</vt:lpstr>
      <vt:lpstr>4c. The condition is now confirmed due to the medication mentioned in 4b.  The patient had received iv antihistamine and hydrocortisone, imi epinephrine but lack of response. What is the reason? Name the mediator involved in that condition  </vt:lpstr>
      <vt:lpstr>4d. Outline the management plan</vt:lpstr>
      <vt:lpstr>4e. Name 1 specific therapies that may be helpful in severe and progressing symptoms.  </vt:lpstr>
      <vt:lpstr>2. Icatibant</vt:lpstr>
      <vt:lpstr>Question 5a. 20/M fell on left outstretched hand during football game. No external wound. What is the diagnosis and definitive management? </vt:lpstr>
      <vt:lpstr>Question 5b. </vt:lpstr>
      <vt:lpstr>PowerPoint 簡報</vt:lpstr>
      <vt:lpstr>PowerPoint 簡報</vt:lpstr>
      <vt:lpstr>Pre-operative film                              Post-operative film</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JCM  OSCE – 8 July 2015</dc:title>
  <dc:creator>Microsoft 帳戶</dc:creator>
  <cp:lastModifiedBy>CHU</cp:lastModifiedBy>
  <cp:revision>160</cp:revision>
  <dcterms:created xsi:type="dcterms:W3CDTF">2015-06-26T16:19:43Z</dcterms:created>
  <dcterms:modified xsi:type="dcterms:W3CDTF">2015-06-30T03:27:08Z</dcterms:modified>
</cp:coreProperties>
</file>