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2" r:id="rId11"/>
    <p:sldId id="303" r:id="rId12"/>
    <p:sldId id="266" r:id="rId13"/>
    <p:sldId id="268" r:id="rId14"/>
    <p:sldId id="267" r:id="rId15"/>
    <p:sldId id="269" r:id="rId16"/>
    <p:sldId id="273" r:id="rId17"/>
    <p:sldId id="270" r:id="rId18"/>
    <p:sldId id="271" r:id="rId19"/>
    <p:sldId id="272" r:id="rId20"/>
    <p:sldId id="274" r:id="rId21"/>
    <p:sldId id="304" r:id="rId22"/>
    <p:sldId id="276" r:id="rId23"/>
    <p:sldId id="275" r:id="rId24"/>
    <p:sldId id="277" r:id="rId25"/>
    <p:sldId id="281" r:id="rId26"/>
    <p:sldId id="282" r:id="rId27"/>
    <p:sldId id="278" r:id="rId28"/>
    <p:sldId id="279" r:id="rId29"/>
    <p:sldId id="280" r:id="rId30"/>
    <p:sldId id="283" r:id="rId31"/>
    <p:sldId id="305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06" r:id="rId43"/>
    <p:sldId id="295" r:id="rId44"/>
    <p:sldId id="294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A0FF3-5ADA-2D44-8221-083213A17C8B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D7B5-19FC-4D40-9EE6-3CB06BA34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AD7B5-19FC-4D40-9EE6-3CB06BA345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5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0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0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8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4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2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3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4684F-6E54-B04D-8BDD-15DE95387460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9027-2EEF-3545-BBFB-779DFF08F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2614" y="93533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JCM - answer</a:t>
            </a:r>
            <a:br>
              <a:rPr lang="en-US" dirty="0" smtClean="0"/>
            </a:br>
            <a:r>
              <a:rPr lang="en-US" dirty="0" smtClean="0"/>
              <a:t>HKCEM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961" y="3009900"/>
            <a:ext cx="4142644" cy="1752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1/4/2015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TKOHAED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4624" y="4509151"/>
            <a:ext cx="2430323" cy="1754327"/>
          </a:xfrm>
          <a:prstGeom prst="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CY Lee</a:t>
            </a:r>
          </a:p>
          <a:p>
            <a:r>
              <a:rPr lang="en-US" sz="3600" b="1" dirty="0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Hinson Li</a:t>
            </a:r>
          </a:p>
          <a:p>
            <a:r>
              <a:rPr lang="en-US" sz="3600" b="1" dirty="0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Ludwig </a:t>
            </a:r>
            <a:r>
              <a:rPr lang="en-US" sz="3600" b="1" dirty="0" err="1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Tsoi</a:t>
            </a:r>
            <a:endParaRPr lang="en-US" sz="3600" b="1" dirty="0">
              <a:ln w="18000">
                <a:solidFill>
                  <a:srgbClr val="FF6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34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10724"/>
          </a:xfrm>
        </p:spPr>
        <p:txBody>
          <a:bodyPr>
            <a:normAutofit/>
          </a:bodyPr>
          <a:lstStyle/>
          <a:p>
            <a:r>
              <a:rPr lang="en-US" dirty="0" smtClean="0"/>
              <a:t>An orthopedic surgeon popped in and asked about the “</a:t>
            </a:r>
            <a:r>
              <a:rPr lang="en-US" dirty="0" err="1" smtClean="0"/>
              <a:t>Neer</a:t>
            </a:r>
            <a:r>
              <a:rPr lang="en-US" dirty="0" smtClean="0"/>
              <a:t> classification”. What is “</a:t>
            </a:r>
            <a:r>
              <a:rPr lang="en-US" dirty="0" err="1" smtClean="0"/>
              <a:t>Neer</a:t>
            </a:r>
            <a:r>
              <a:rPr lang="en-US" dirty="0" smtClean="0"/>
              <a:t> classification” for? (1 mark)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4106"/>
            <a:ext cx="8229600" cy="1712057"/>
          </a:xfrm>
        </p:spPr>
        <p:txBody>
          <a:bodyPr/>
          <a:lstStyle/>
          <a:p>
            <a:r>
              <a:rPr lang="en-US" u="sng" dirty="0" err="1" smtClean="0"/>
              <a:t>Neer</a:t>
            </a:r>
            <a:r>
              <a:rPr lang="en-US" u="sng" dirty="0" smtClean="0"/>
              <a:t> classification of proximal humeral fracture – for fracture of proximal </a:t>
            </a:r>
            <a:r>
              <a:rPr lang="en-US" u="sng" dirty="0" err="1" smtClean="0"/>
              <a:t>humerus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3109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F/65 non-smoker</a:t>
            </a:r>
          </a:p>
          <a:p>
            <a:r>
              <a:rPr lang="en-US" dirty="0" smtClean="0"/>
              <a:t>Known case of hypertension on regular medication FU GOPC</a:t>
            </a:r>
          </a:p>
          <a:p>
            <a:r>
              <a:rPr lang="en-US" dirty="0" smtClean="0"/>
              <a:t>c/o cough, and increasing shortness of breath for 2 days</a:t>
            </a:r>
          </a:p>
          <a:p>
            <a:r>
              <a:rPr lang="en-US" dirty="0" smtClean="0"/>
              <a:t>She was seen by GP and </a:t>
            </a:r>
            <a:r>
              <a:rPr lang="en-US" dirty="0" err="1" smtClean="0"/>
              <a:t>Dx</a:t>
            </a:r>
            <a:r>
              <a:rPr lang="en-US" dirty="0"/>
              <a:t> </a:t>
            </a:r>
            <a:r>
              <a:rPr lang="en-US" dirty="0" smtClean="0"/>
              <a:t>“asthma” and given Salbutamol syrup and inhaler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 148/95 pulse 120</a:t>
            </a:r>
          </a:p>
          <a:p>
            <a:r>
              <a:rPr lang="en-US" dirty="0" smtClean="0"/>
              <a:t>RR 24</a:t>
            </a:r>
          </a:p>
          <a:p>
            <a:r>
              <a:rPr lang="en-US" dirty="0" smtClean="0"/>
              <a:t>SpO2 92% on 2L/min nasal canal O2</a:t>
            </a:r>
          </a:p>
          <a:p>
            <a:r>
              <a:rPr lang="en-US" dirty="0" smtClean="0"/>
              <a:t>o/e: chest – bilateral wheezing</a:t>
            </a:r>
          </a:p>
          <a:p>
            <a:r>
              <a:rPr lang="en-US" dirty="0" smtClean="0"/>
              <a:t>ECG – sinus tachycardia 120</a:t>
            </a:r>
          </a:p>
          <a:p>
            <a:endParaRPr lang="en-US" dirty="0"/>
          </a:p>
          <a:p>
            <a:r>
              <a:rPr lang="en-US" dirty="0" smtClean="0"/>
              <a:t>Next - CXR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cintosh HD:Users:ludwig:Library:Containers:com.apple.mail:Data:Library:Mail Downloads:225751F6-1503-4A27-ABE2-24B60CE5F910:CHF-COAD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8" b="18129"/>
          <a:stretch/>
        </p:blipFill>
        <p:spPr bwMode="auto">
          <a:xfrm>
            <a:off x="457200" y="0"/>
            <a:ext cx="8229600" cy="701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2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CXR findings. (3 marks)</a:t>
            </a:r>
          </a:p>
          <a:p>
            <a:r>
              <a:rPr lang="en-US" dirty="0" smtClean="0"/>
              <a:t>Pulse rate was 90 before the GP’s drugs. A senior doctor saw the patient and </a:t>
            </a:r>
            <a:r>
              <a:rPr lang="en-US" dirty="0" err="1" smtClean="0"/>
              <a:t>Dx</a:t>
            </a:r>
            <a:r>
              <a:rPr lang="en-US" dirty="0" smtClean="0"/>
              <a:t> “cardiac asthma.” Do you agree? (1 mark)</a:t>
            </a:r>
          </a:p>
          <a:p>
            <a:r>
              <a:rPr lang="en-US" dirty="0" smtClean="0"/>
              <a:t>List 3 pathophysiological changes of small airways in asthma. (3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7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Salbutamol is not only useless, but can be detrimental in cardiac asthma.</a:t>
            </a:r>
            <a:r>
              <a:rPr lang="en-US" dirty="0" smtClean="0"/>
              <a:t>” Do you agree? (1 mark) Why? (2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5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the CXR findings (3 marks)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Cardiomegaly</a:t>
            </a:r>
          </a:p>
          <a:p>
            <a:r>
              <a:rPr lang="en-US" u="sng" dirty="0" smtClean="0"/>
              <a:t>Upper lobe diversion</a:t>
            </a:r>
          </a:p>
          <a:p>
            <a:r>
              <a:rPr lang="en-US" u="sng" dirty="0" smtClean="0"/>
              <a:t>Increased lower lobe lung markings</a:t>
            </a:r>
          </a:p>
          <a:p>
            <a:r>
              <a:rPr lang="en-US" dirty="0" smtClean="0"/>
              <a:t>Other reasonable negative findings: (allow one only)</a:t>
            </a:r>
          </a:p>
          <a:p>
            <a:pPr lvl="1"/>
            <a:r>
              <a:rPr lang="en-US" dirty="0" smtClean="0"/>
              <a:t>E.g. No definitive consolidation / hyperinflation / pneumothorax / pleural effusion / SOL / </a:t>
            </a:r>
            <a:r>
              <a:rPr lang="en-US" dirty="0" err="1" smtClean="0"/>
              <a:t>oligemia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51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78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Pulse rate was 90 before the GP’s drugs. A senior doctor saw the patient and </a:t>
            </a:r>
            <a:r>
              <a:rPr lang="en-US" dirty="0" err="1" smtClean="0"/>
              <a:t>Dx</a:t>
            </a:r>
            <a:r>
              <a:rPr lang="en-US" dirty="0" smtClean="0"/>
              <a:t> “cardiac asthma.” Do you agree? (1 mark)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6473"/>
            <a:ext cx="8229600" cy="2919690"/>
          </a:xfrm>
        </p:spPr>
        <p:txBody>
          <a:bodyPr/>
          <a:lstStyle/>
          <a:p>
            <a:r>
              <a:rPr lang="en-US" u="sng" dirty="0" smtClean="0"/>
              <a:t>Yes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5439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 3 pathophysiological changes of small airways in asthma. (3 marks)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1980"/>
            <a:ext cx="8229600" cy="3794183"/>
          </a:xfrm>
        </p:spPr>
        <p:txBody>
          <a:bodyPr/>
          <a:lstStyle/>
          <a:p>
            <a:r>
              <a:rPr lang="en-US" u="sng" dirty="0" smtClean="0"/>
              <a:t>Smooth muscle constriction</a:t>
            </a:r>
          </a:p>
          <a:p>
            <a:r>
              <a:rPr lang="en-US" u="sng" dirty="0" smtClean="0"/>
              <a:t>Mucosal edema</a:t>
            </a:r>
          </a:p>
          <a:p>
            <a:r>
              <a:rPr lang="en-US" u="sng" dirty="0" smtClean="0"/>
              <a:t>Inflammation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6758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M/18</a:t>
            </a:r>
          </a:p>
          <a:p>
            <a:r>
              <a:rPr lang="en-US" dirty="0" smtClean="0"/>
              <a:t>Bicycle rider</a:t>
            </a:r>
          </a:p>
          <a:p>
            <a:r>
              <a:rPr lang="en-US" dirty="0" smtClean="0"/>
              <a:t>Fell and smacked his right shoulder</a:t>
            </a:r>
          </a:p>
          <a:p>
            <a:endParaRPr lang="en-US" dirty="0" smtClean="0"/>
          </a:p>
          <a:p>
            <a:r>
              <a:rPr lang="en-US" dirty="0" smtClean="0"/>
              <a:t>o/e:</a:t>
            </a:r>
          </a:p>
          <a:p>
            <a:r>
              <a:rPr lang="en-US" dirty="0" smtClean="0"/>
              <a:t>Right shoulder swollen, tender, unable to lift right arm above shoulder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9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57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“Salbutamol is not only useless, but can be detrimental to cardiac asthma.” Do you agree? (1 mark) Why? (2 mark)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5797"/>
            <a:ext cx="8229600" cy="3190366"/>
          </a:xfrm>
        </p:spPr>
        <p:txBody>
          <a:bodyPr/>
          <a:lstStyle/>
          <a:p>
            <a:r>
              <a:rPr lang="en-US" dirty="0" smtClean="0"/>
              <a:t>Agree (1 mark)</a:t>
            </a:r>
          </a:p>
          <a:p>
            <a:r>
              <a:rPr lang="en-US" dirty="0" smtClean="0"/>
              <a:t>Salbutamol will cause </a:t>
            </a:r>
            <a:r>
              <a:rPr lang="en-US" u="sng" dirty="0" smtClean="0"/>
              <a:t>tachycardia</a:t>
            </a:r>
            <a:r>
              <a:rPr lang="en-US" dirty="0" smtClean="0"/>
              <a:t>, which in turn will </a:t>
            </a:r>
            <a:r>
              <a:rPr lang="en-US" u="sng" dirty="0" smtClean="0"/>
              <a:t>worsen the heart failure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17906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28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M/34</a:t>
            </a:r>
          </a:p>
          <a:p>
            <a:r>
              <a:rPr lang="en-US" dirty="0" smtClean="0"/>
              <a:t>Presented with “flu-like” symptoms for 3 months. No improvement with GP’s treatment.</a:t>
            </a:r>
          </a:p>
          <a:p>
            <a:r>
              <a:rPr lang="en-US" dirty="0" smtClean="0"/>
              <a:t>c/o right nostril blockade for one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80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se poly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4" b="19740"/>
          <a:stretch/>
        </p:blipFill>
        <p:spPr>
          <a:xfrm>
            <a:off x="457200" y="0"/>
            <a:ext cx="8229600" cy="7183332"/>
          </a:xfrm>
        </p:spPr>
      </p:pic>
    </p:spTree>
    <p:extLst>
      <p:ext uri="{BB962C8B-B14F-4D97-AF65-F5344CB8AC3E}">
        <p14:creationId xmlns:p14="http://schemas.microsoft.com/office/powerpoint/2010/main" val="258438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what you see in the photo. (1 mark)</a:t>
            </a:r>
          </a:p>
          <a:p>
            <a:r>
              <a:rPr lang="en-US" dirty="0" smtClean="0"/>
              <a:t>What are the differential diagnoses? (4 marks)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Xray</a:t>
            </a:r>
            <a:r>
              <a:rPr lang="en-US" dirty="0" smtClean="0"/>
              <a:t> was ordered. Describe the </a:t>
            </a:r>
            <a:r>
              <a:rPr lang="en-US" dirty="0" err="1" smtClean="0"/>
              <a:t>Xray</a:t>
            </a:r>
            <a:r>
              <a:rPr lang="en-US" dirty="0" smtClean="0"/>
              <a:t> findings. (see next slide) (2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9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RtMaxillarySinu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1" b="-2138"/>
          <a:stretch/>
        </p:blipFill>
        <p:spPr>
          <a:xfrm>
            <a:off x="457200" y="0"/>
            <a:ext cx="8229600" cy="6858000"/>
          </a:xfrm>
        </p:spPr>
      </p:pic>
    </p:spTree>
    <p:extLst>
      <p:ext uri="{BB962C8B-B14F-4D97-AF65-F5344CB8AC3E}">
        <p14:creationId xmlns:p14="http://schemas.microsoft.com/office/powerpoint/2010/main" val="2136697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suddenly developed torrential anterior and posterior nasal bleeding. What are the methods to stop nasal bleeding? (3 marks)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6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what you see in the photo. (1 mark)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freshy</a:t>
            </a:r>
            <a:r>
              <a:rPr lang="en-US" dirty="0" smtClean="0"/>
              <a:t> growth in the right nostril 1-2 cm from the nostril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57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differential diagnoses?</a:t>
            </a:r>
            <a:br>
              <a:rPr lang="en-US" dirty="0" smtClean="0"/>
            </a:br>
            <a:r>
              <a:rPr lang="en-US" dirty="0" smtClean="0"/>
              <a:t>(4 marks)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4 of the following:</a:t>
            </a:r>
          </a:p>
          <a:p>
            <a:r>
              <a:rPr lang="en-US" dirty="0" smtClean="0"/>
              <a:t>Maxillary sinus carcinoma</a:t>
            </a:r>
          </a:p>
          <a:p>
            <a:r>
              <a:rPr lang="en-US" dirty="0" smtClean="0"/>
              <a:t>Nasal polyp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Hemangioma</a:t>
            </a:r>
          </a:p>
          <a:p>
            <a:r>
              <a:rPr lang="en-US" dirty="0" smtClean="0"/>
              <a:t>Cystic Fibrosis</a:t>
            </a:r>
          </a:p>
          <a:p>
            <a:r>
              <a:rPr lang="en-US" dirty="0" err="1" smtClean="0"/>
              <a:t>Neuroblastoma</a:t>
            </a:r>
            <a:endParaRPr lang="en-US" dirty="0" smtClean="0"/>
          </a:p>
          <a:p>
            <a:r>
              <a:rPr lang="en-US" dirty="0" smtClean="0"/>
              <a:t>Neurofibromatosis</a:t>
            </a:r>
          </a:p>
          <a:p>
            <a:r>
              <a:rPr lang="en-US" dirty="0" err="1" smtClean="0"/>
              <a:t>Rhabdomyosarcoma</a:t>
            </a:r>
            <a:endParaRPr lang="en-US" dirty="0" smtClean="0"/>
          </a:p>
          <a:p>
            <a:r>
              <a:rPr lang="en-US" dirty="0" smtClean="0"/>
              <a:t>Sinusitis</a:t>
            </a:r>
          </a:p>
          <a:p>
            <a:r>
              <a:rPr lang="en-US" dirty="0" smtClean="0"/>
              <a:t>Any reasonable answer (*NPC not acceptable)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22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Xray</a:t>
            </a:r>
            <a:r>
              <a:rPr lang="en-US" dirty="0" smtClean="0"/>
              <a:t> was ordered. Describe the </a:t>
            </a:r>
            <a:r>
              <a:rPr lang="en-US" dirty="0" err="1" smtClean="0"/>
              <a:t>Xray</a:t>
            </a:r>
            <a:r>
              <a:rPr lang="en-US" dirty="0" smtClean="0"/>
              <a:t> findings. (see next slide)</a:t>
            </a:r>
            <a:br>
              <a:rPr lang="en-US" dirty="0" smtClean="0"/>
            </a:br>
            <a:r>
              <a:rPr lang="en-US" dirty="0" smtClean="0"/>
              <a:t>(2 mark)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homogenous</a:t>
            </a:r>
            <a:r>
              <a:rPr lang="en-US" dirty="0" smtClean="0"/>
              <a:t> </a:t>
            </a:r>
            <a:r>
              <a:rPr lang="en-US" u="sng" dirty="0" smtClean="0"/>
              <a:t>mass lesion </a:t>
            </a:r>
            <a:r>
              <a:rPr lang="en-US" dirty="0" smtClean="0"/>
              <a:t>in the </a:t>
            </a:r>
            <a:r>
              <a:rPr lang="en-US" dirty="0" err="1" smtClean="0"/>
              <a:t>Rt</a:t>
            </a:r>
            <a:r>
              <a:rPr lang="en-US" dirty="0" smtClean="0"/>
              <a:t> maxillary </a:t>
            </a:r>
            <a:r>
              <a:rPr lang="en-US" dirty="0" err="1" smtClean="0"/>
              <a:t>antrum</a:t>
            </a:r>
            <a:r>
              <a:rPr lang="en-US" dirty="0" smtClean="0"/>
              <a:t> protruding thru the lower part of the medial wall of the </a:t>
            </a:r>
            <a:r>
              <a:rPr lang="en-US" dirty="0" err="1" smtClean="0"/>
              <a:t>antrum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 not accept:</a:t>
            </a:r>
          </a:p>
          <a:p>
            <a:pPr lvl="1"/>
            <a:r>
              <a:rPr lang="en-US" dirty="0" smtClean="0"/>
              <a:t>Fluid level</a:t>
            </a:r>
          </a:p>
          <a:p>
            <a:pPr lvl="1"/>
            <a:r>
              <a:rPr lang="en-US" dirty="0" smtClean="0"/>
              <a:t>Retention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1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 Rt surgical neck of humeru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4" b="6818"/>
          <a:stretch/>
        </p:blipFill>
        <p:spPr>
          <a:xfrm>
            <a:off x="457200" y="274638"/>
            <a:ext cx="8229600" cy="6583362"/>
          </a:xfrm>
        </p:spPr>
      </p:pic>
    </p:spTree>
    <p:extLst>
      <p:ext uri="{BB962C8B-B14F-4D97-AF65-F5344CB8AC3E}">
        <p14:creationId xmlns:p14="http://schemas.microsoft.com/office/powerpoint/2010/main" val="510115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4315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patient suddenly developed torrential anterior and posterior nasal bleeding. What are the methods to stop nasal bleeding?</a:t>
            </a:r>
            <a:br>
              <a:rPr lang="en-US" dirty="0" smtClean="0"/>
            </a:br>
            <a:r>
              <a:rPr lang="en-US" dirty="0" smtClean="0"/>
              <a:t>(3 marks)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18792"/>
            <a:ext cx="8229600" cy="2998259"/>
          </a:xfrm>
        </p:spPr>
        <p:txBody>
          <a:bodyPr>
            <a:normAutofit/>
          </a:bodyPr>
          <a:lstStyle/>
          <a:p>
            <a:r>
              <a:rPr lang="en-US" dirty="0" smtClean="0"/>
              <a:t>Local pressure (pinching the soft part of the nose)</a:t>
            </a:r>
          </a:p>
          <a:p>
            <a:r>
              <a:rPr lang="en-US" dirty="0" smtClean="0"/>
              <a:t>Sponge nasal packing (e.g. </a:t>
            </a:r>
            <a:r>
              <a:rPr lang="en-US" dirty="0" err="1" smtClean="0"/>
              <a:t>Ivalon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Nasal </a:t>
            </a:r>
            <a:r>
              <a:rPr lang="en-US" dirty="0" err="1" smtClean="0"/>
              <a:t>epistat</a:t>
            </a:r>
            <a:r>
              <a:rPr lang="en-US" dirty="0" smtClean="0"/>
              <a:t> (double-</a:t>
            </a:r>
            <a:r>
              <a:rPr lang="en-US" dirty="0" err="1" smtClean="0"/>
              <a:t>ballon</a:t>
            </a:r>
            <a:r>
              <a:rPr lang="en-US" dirty="0" smtClean="0"/>
              <a:t> type catheter)</a:t>
            </a:r>
          </a:p>
          <a:p>
            <a:r>
              <a:rPr lang="en-US" dirty="0" smtClean="0"/>
              <a:t>Foley catheter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1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7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M/28 professional singer and artist</a:t>
            </a:r>
          </a:p>
          <a:p>
            <a:r>
              <a:rPr lang="en-US" dirty="0" smtClean="0"/>
              <a:t>After a trivial head injury, he sought medical advice from a private hospital. CT scan brain was performed (see next 2 slides). At present he is totally asymptomatic and is performing as usual.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69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ludwig:Library:Containers:com.apple.mail:Data:Library:Mail Downloads:FE3DF8FB-742E-438E-9E78-9F507BA3B54D:subarachnoidcyst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10" y="857568"/>
            <a:ext cx="5268595" cy="526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300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cintosh HD:Users:ludwig:Library:Containers:com.apple.mail:Data:Library:Mail Downloads:6717033A-355A-4074-B74D-AF62E97D3A44:subarachnoidcyst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44" y="857568"/>
            <a:ext cx="5268595" cy="526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046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radiological abnormalities do you see? (3 marks)</a:t>
            </a:r>
          </a:p>
          <a:p>
            <a:r>
              <a:rPr lang="en-US" dirty="0" smtClean="0"/>
              <a:t>What is the likely diagnosis? (1 mark)</a:t>
            </a:r>
          </a:p>
          <a:p>
            <a:r>
              <a:rPr lang="en-US" dirty="0" smtClean="0"/>
              <a:t>The private hospital persuaded patient to do an MRI for better delineation of the lesion.  Do you agree? (1 mark) Why? (1 marks)</a:t>
            </a:r>
          </a:p>
        </p:txBody>
      </p:sp>
    </p:spTree>
    <p:extLst>
      <p:ext uri="{BB962C8B-B14F-4D97-AF65-F5344CB8AC3E}">
        <p14:creationId xmlns:p14="http://schemas.microsoft.com/office/powerpoint/2010/main" val="37604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 said he fell from bed 2 weeks ago and bumped his occiput which resulted in a hematoma 4cm in diameter. He wants to know could this incident account for his CT lesion (1 mark), and why? (1 mark)</a:t>
            </a:r>
          </a:p>
          <a:p>
            <a:r>
              <a:rPr lang="en-US" dirty="0" smtClean="0"/>
              <a:t>His mother popped up and asked, “What treatment(s) is/are necessary?” (1 marks) Why?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73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radiological abnormalities do you see? (3 marks)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Well circumscribed</a:t>
            </a:r>
            <a:r>
              <a:rPr lang="en-US" dirty="0" smtClean="0"/>
              <a:t> </a:t>
            </a:r>
            <a:r>
              <a:rPr lang="en-US" u="sng" dirty="0" err="1" smtClean="0"/>
              <a:t>hypodense</a:t>
            </a:r>
            <a:r>
              <a:rPr lang="en-US" dirty="0" smtClean="0"/>
              <a:t> lesion (of CSF quality) in the </a:t>
            </a:r>
            <a:r>
              <a:rPr lang="en-US" u="sng" dirty="0" smtClean="0"/>
              <a:t>right</a:t>
            </a:r>
            <a:r>
              <a:rPr lang="en-US" dirty="0" smtClean="0"/>
              <a:t> </a:t>
            </a:r>
            <a:r>
              <a:rPr lang="en-US" u="sng" dirty="0" smtClean="0"/>
              <a:t>posterior cranial fossa</a:t>
            </a:r>
          </a:p>
          <a:p>
            <a:endParaRPr lang="en-US" dirty="0"/>
          </a:p>
          <a:p>
            <a:r>
              <a:rPr lang="en-US" dirty="0" smtClean="0"/>
              <a:t>Wrong side / fossa – no mark</a:t>
            </a:r>
          </a:p>
          <a:p>
            <a:r>
              <a:rPr lang="en-US" dirty="0" smtClean="0"/>
              <a:t>Wrong pathology (e.g. bleeding) – no mark</a:t>
            </a:r>
          </a:p>
        </p:txBody>
      </p:sp>
    </p:spTree>
    <p:extLst>
      <p:ext uri="{BB962C8B-B14F-4D97-AF65-F5344CB8AC3E}">
        <p14:creationId xmlns:p14="http://schemas.microsoft.com/office/powerpoint/2010/main" val="2857405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likely diagnosis? (1 mark)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Arachnoid cyst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77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494009"/>
          </a:xfrm>
        </p:spPr>
        <p:txBody>
          <a:bodyPr>
            <a:normAutofit/>
          </a:bodyPr>
          <a:lstStyle/>
          <a:p>
            <a:r>
              <a:rPr lang="en-US" dirty="0" smtClean="0"/>
              <a:t>The private hospital persuaded patient to do an MRI for better delineation of the lesion.  Do you agree? (1 mark) Why? (1 marks)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8647"/>
            <a:ext cx="8229600" cy="2357516"/>
          </a:xfrm>
        </p:spPr>
        <p:txBody>
          <a:bodyPr/>
          <a:lstStyle/>
          <a:p>
            <a:r>
              <a:rPr lang="en-US" u="sng" dirty="0" smtClean="0"/>
              <a:t>Yes</a:t>
            </a:r>
          </a:p>
          <a:p>
            <a:r>
              <a:rPr lang="en-US" dirty="0" smtClean="0"/>
              <a:t>Arachnoid cyst – </a:t>
            </a:r>
            <a:r>
              <a:rPr lang="en-US" u="sng" dirty="0" smtClean="0"/>
              <a:t>Diagnosis</a:t>
            </a:r>
            <a:r>
              <a:rPr lang="en-US" dirty="0" smtClean="0"/>
              <a:t> is principally made by </a:t>
            </a:r>
            <a:r>
              <a:rPr lang="en-US" dirty="0" err="1" smtClean="0"/>
              <a:t>MRl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1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is/are the radiological finding(s)? (3 marks)</a:t>
            </a:r>
          </a:p>
          <a:p>
            <a:r>
              <a:rPr lang="en-US" dirty="0" smtClean="0"/>
              <a:t>What is the most appropriate management for this condition? (1 mark)</a:t>
            </a:r>
          </a:p>
          <a:p>
            <a:r>
              <a:rPr lang="en-US" dirty="0" smtClean="0"/>
              <a:t>When will you instruct your patient to start upper limb pendulum exercise or other mobilization exercise?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53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52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patient said he fell from bed 2 weeks ago and bumped his occiput which resulted in a hematoma 4cm in diameter. He wants to know could this incident account for his CT lesion (1 mark), and why? (1 mark)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5603"/>
            <a:ext cx="8229600" cy="1420560"/>
          </a:xfrm>
        </p:spPr>
        <p:txBody>
          <a:bodyPr/>
          <a:lstStyle/>
          <a:p>
            <a:r>
              <a:rPr lang="en-US" u="sng" dirty="0" smtClean="0"/>
              <a:t>No</a:t>
            </a:r>
          </a:p>
          <a:p>
            <a:r>
              <a:rPr lang="en-US" dirty="0" smtClean="0"/>
              <a:t>It is </a:t>
            </a:r>
            <a:r>
              <a:rPr lang="en-US" u="sng" dirty="0" smtClean="0"/>
              <a:t>congenital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68449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327439"/>
          </a:xfrm>
        </p:spPr>
        <p:txBody>
          <a:bodyPr>
            <a:normAutofit/>
          </a:bodyPr>
          <a:lstStyle/>
          <a:p>
            <a:r>
              <a:rPr lang="en-US" dirty="0" smtClean="0"/>
              <a:t>His mother popped up and asked, “What treatment(s) is/are necessary?” (1 marks) Why? (1 mark)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43429"/>
            <a:ext cx="8229600" cy="1982734"/>
          </a:xfrm>
        </p:spPr>
        <p:txBody>
          <a:bodyPr/>
          <a:lstStyle/>
          <a:p>
            <a:r>
              <a:rPr lang="en-US" u="sng" dirty="0" smtClean="0"/>
              <a:t>No treatment </a:t>
            </a:r>
            <a:r>
              <a:rPr lang="en-US" dirty="0" smtClean="0"/>
              <a:t>is needed as long as the patient is </a:t>
            </a:r>
            <a:r>
              <a:rPr lang="en-US" u="sng" dirty="0" smtClean="0"/>
              <a:t>asymptomatic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06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12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F/1</a:t>
            </a:r>
          </a:p>
          <a:p>
            <a:r>
              <a:rPr lang="en-US" dirty="0" smtClean="0"/>
              <a:t>Uneventful delivery, normal developmental milestones</a:t>
            </a:r>
          </a:p>
          <a:p>
            <a:r>
              <a:rPr lang="en-US" dirty="0" smtClean="0"/>
              <a:t>c/o cough for one week, seen by GP with no improvement</a:t>
            </a:r>
          </a:p>
          <a:p>
            <a:r>
              <a:rPr lang="en-US" dirty="0" smtClean="0"/>
              <a:t>The triage nurse heard quirky breath sound and brought her to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05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acintosh HD:Users:ludwig:Library:Containers:com.apple.mail:Data:Library:Mail Downloads:247E1B41-D300-4E1C-8875-C425806A49D0:croup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52" y="0"/>
            <a:ext cx="6453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414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Describe the CXR findings. (3 marks)</a:t>
            </a:r>
          </a:p>
          <a:p>
            <a:r>
              <a:rPr lang="en-US" dirty="0" smtClean="0"/>
              <a:t>What is the diagnosis? (2 marks)</a:t>
            </a:r>
          </a:p>
          <a:p>
            <a:r>
              <a:rPr lang="en-US" dirty="0" smtClean="0"/>
              <a:t>What is the “quirky” sound in medical terms? (1 mark)</a:t>
            </a:r>
          </a:p>
          <a:p>
            <a:r>
              <a:rPr lang="en-US" dirty="0" smtClean="0"/>
              <a:t>What specific treatments are indicated for this condition? (2 marks)</a:t>
            </a:r>
          </a:p>
          <a:p>
            <a:r>
              <a:rPr lang="en-US" dirty="0" smtClean="0"/>
              <a:t>Her mother asked what is the likely etiological cause of the condition? (1 marks) Why? (1 mark)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8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Describe the CXR findings. (3 marks)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Steeple sign (=wine bottle sign)</a:t>
            </a:r>
          </a:p>
          <a:p>
            <a:r>
              <a:rPr lang="en-US" dirty="0" err="1" smtClean="0"/>
              <a:t>Thymic</a:t>
            </a:r>
            <a:r>
              <a:rPr lang="en-US" dirty="0" smtClean="0"/>
              <a:t> shadow</a:t>
            </a:r>
          </a:p>
          <a:p>
            <a:r>
              <a:rPr lang="en-US" dirty="0" smtClean="0"/>
              <a:t>Increase in bilateral lower lobe haziness</a:t>
            </a:r>
          </a:p>
          <a:p>
            <a:endParaRPr lang="en-US" dirty="0"/>
          </a:p>
          <a:p>
            <a:r>
              <a:rPr lang="en-US" dirty="0" smtClean="0"/>
              <a:t>Other significant negative findings (allow 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4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diagnosis? (2 marks)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Laryngotracheobronchopneumonitis</a:t>
            </a:r>
            <a:r>
              <a:rPr lang="en-US" u="sng" dirty="0" smtClean="0"/>
              <a:t> (2 marks)</a:t>
            </a:r>
          </a:p>
          <a:p>
            <a:r>
              <a:rPr lang="en-US" u="sng" dirty="0" smtClean="0"/>
              <a:t>Croup (=acute </a:t>
            </a:r>
            <a:r>
              <a:rPr lang="en-US" u="sng" dirty="0" err="1" smtClean="0"/>
              <a:t>laryngotracheobronchitis</a:t>
            </a:r>
            <a:r>
              <a:rPr lang="en-US" u="sng" dirty="0" smtClean="0"/>
              <a:t>) </a:t>
            </a:r>
          </a:p>
          <a:p>
            <a:r>
              <a:rPr lang="en-US" u="sng" dirty="0" smtClean="0"/>
              <a:t>Bronchopneumonia (o.5 mark)</a:t>
            </a:r>
          </a:p>
          <a:p>
            <a:r>
              <a:rPr lang="en-US" u="sng" dirty="0"/>
              <a:t>P</a:t>
            </a:r>
            <a:r>
              <a:rPr lang="en-US" u="sng" dirty="0" smtClean="0"/>
              <a:t>neumonia (0.5 mark)</a:t>
            </a:r>
            <a:endParaRPr lang="en-US" dirty="0" smtClean="0"/>
          </a:p>
          <a:p>
            <a:endParaRPr lang="en-US" u="sng" dirty="0"/>
          </a:p>
          <a:p>
            <a:r>
              <a:rPr lang="en-US" dirty="0" smtClean="0"/>
              <a:t>Croup in the broadest sense can also include </a:t>
            </a:r>
            <a:r>
              <a:rPr lang="en-US" dirty="0" err="1" smtClean="0"/>
              <a:t>Laryngotracheobronchopneumonitis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42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“quirky” sound in medical terms? (1 mark)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Inspiratory </a:t>
            </a:r>
            <a:r>
              <a:rPr lang="en-US" u="sng" dirty="0" smtClean="0"/>
              <a:t>stridor</a:t>
            </a:r>
            <a:endParaRPr lang="en-US" dirty="0" smtClean="0"/>
          </a:p>
          <a:p>
            <a:endParaRPr lang="en-US" u="sng" dirty="0"/>
          </a:p>
          <a:p>
            <a:r>
              <a:rPr lang="en-US" dirty="0" smtClean="0"/>
              <a:t>Do not accept</a:t>
            </a:r>
          </a:p>
          <a:p>
            <a:pPr lvl="1"/>
            <a:r>
              <a:rPr lang="en-US" dirty="0" smtClean="0"/>
              <a:t>Wheezing</a:t>
            </a:r>
          </a:p>
        </p:txBody>
      </p:sp>
    </p:spTree>
    <p:extLst>
      <p:ext uri="{BB962C8B-B14F-4D97-AF65-F5344CB8AC3E}">
        <p14:creationId xmlns:p14="http://schemas.microsoft.com/office/powerpoint/2010/main" val="1038492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specific treatments are indicated for this condition? (2 marks)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8840"/>
            <a:ext cx="8229600" cy="4127323"/>
          </a:xfrm>
        </p:spPr>
        <p:txBody>
          <a:bodyPr>
            <a:normAutofit/>
          </a:bodyPr>
          <a:lstStyle/>
          <a:p>
            <a:r>
              <a:rPr lang="en-US" dirty="0" smtClean="0"/>
              <a:t>Adrenaline nebulizer</a:t>
            </a:r>
          </a:p>
          <a:p>
            <a:r>
              <a:rPr lang="en-US" dirty="0" smtClean="0"/>
              <a:t>Steroid (dexamethasone)</a:t>
            </a:r>
          </a:p>
          <a:p>
            <a:endParaRPr lang="en-US" dirty="0"/>
          </a:p>
          <a:p>
            <a:r>
              <a:rPr lang="en-US" dirty="0" smtClean="0"/>
              <a:t>Do not accept</a:t>
            </a:r>
          </a:p>
          <a:p>
            <a:pPr lvl="1"/>
            <a:r>
              <a:rPr lang="en-US" dirty="0" smtClean="0"/>
              <a:t>Nebulized salbutamol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1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mother arrived and inquired the prognosis for this patient? (1 mark) Generally speaking, what are the poor prognostic factors? (3 marks)</a:t>
            </a:r>
          </a:p>
          <a:p>
            <a:r>
              <a:rPr lang="en-US" dirty="0" smtClean="0"/>
              <a:t>An orthopedic surgeon popped in and asked about the “</a:t>
            </a:r>
            <a:r>
              <a:rPr lang="en-US" dirty="0" err="1" smtClean="0"/>
              <a:t>Neer</a:t>
            </a:r>
            <a:r>
              <a:rPr lang="en-US" dirty="0" smtClean="0"/>
              <a:t> classification”. What is “</a:t>
            </a:r>
            <a:r>
              <a:rPr lang="en-US" dirty="0" err="1" smtClean="0"/>
              <a:t>Neer</a:t>
            </a:r>
            <a:r>
              <a:rPr lang="en-US" dirty="0" smtClean="0"/>
              <a:t> classification” for? (1 mark)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74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65555"/>
          </a:xfrm>
        </p:spPr>
        <p:txBody>
          <a:bodyPr>
            <a:normAutofit/>
          </a:bodyPr>
          <a:lstStyle/>
          <a:p>
            <a:r>
              <a:rPr lang="en-US" dirty="0" smtClean="0"/>
              <a:t>Her mother asked what is the likely etiological cause of the condition? (1 marks) Why? (1 mark)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9227"/>
            <a:ext cx="8229600" cy="3356936"/>
          </a:xfrm>
        </p:spPr>
        <p:txBody>
          <a:bodyPr/>
          <a:lstStyle/>
          <a:p>
            <a:r>
              <a:rPr lang="en-US" dirty="0" smtClean="0"/>
              <a:t>Bacterial and viral causes can lead to croup</a:t>
            </a:r>
          </a:p>
          <a:p>
            <a:r>
              <a:rPr lang="en-US" dirty="0" smtClean="0"/>
              <a:t>More likely bacterial here</a:t>
            </a:r>
          </a:p>
          <a:p>
            <a:r>
              <a:rPr lang="en-US" dirty="0" smtClean="0"/>
              <a:t>Involvement of “bronchopneumonia” on top of croup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9374" y="5954878"/>
            <a:ext cx="462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Cherry JD (2008). "Clinical practice. Croup". N. Engl. J. Med. 358 (4): 384–91.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33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6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is/are the radiological finding(s)? (3 marks)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Simple</a:t>
            </a:r>
            <a:r>
              <a:rPr lang="en-US" dirty="0" smtClean="0"/>
              <a:t> </a:t>
            </a:r>
            <a:r>
              <a:rPr lang="en-US" u="sng" dirty="0" smtClean="0"/>
              <a:t>non-displaced</a:t>
            </a:r>
            <a:r>
              <a:rPr lang="en-US" dirty="0" smtClean="0"/>
              <a:t> </a:t>
            </a:r>
            <a:r>
              <a:rPr lang="en-US" u="sng" dirty="0" smtClean="0"/>
              <a:t>fracture</a:t>
            </a:r>
            <a:r>
              <a:rPr lang="en-US" dirty="0" smtClean="0"/>
              <a:t> of the </a:t>
            </a:r>
            <a:r>
              <a:rPr lang="en-US" u="sng" dirty="0" smtClean="0"/>
              <a:t>surgical neck</a:t>
            </a:r>
            <a:r>
              <a:rPr lang="en-US" dirty="0" smtClean="0"/>
              <a:t> of </a:t>
            </a:r>
            <a:r>
              <a:rPr lang="en-US" u="sng" dirty="0" smtClean="0"/>
              <a:t>right</a:t>
            </a:r>
            <a:r>
              <a:rPr lang="en-US" dirty="0" smtClean="0"/>
              <a:t> </a:t>
            </a:r>
            <a:r>
              <a:rPr lang="en-US" u="sng" dirty="0" err="1" smtClean="0"/>
              <a:t>humerus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Without “surgical” – at most 1 mark</a:t>
            </a:r>
          </a:p>
          <a:p>
            <a:r>
              <a:rPr lang="en-US" dirty="0" smtClean="0"/>
              <a:t>“anatomical” 0 mark</a:t>
            </a:r>
          </a:p>
          <a:p>
            <a:r>
              <a:rPr lang="en-US" dirty="0" smtClean="0"/>
              <a:t>Cannot spot the humeral fracture 0 mark (e.g. “dislocation”)</a:t>
            </a:r>
          </a:p>
        </p:txBody>
      </p:sp>
    </p:spTree>
    <p:extLst>
      <p:ext uri="{BB962C8B-B14F-4D97-AF65-F5344CB8AC3E}">
        <p14:creationId xmlns:p14="http://schemas.microsoft.com/office/powerpoint/2010/main" val="1215351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532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most appropriate management for this condition? (1 mark)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9372"/>
            <a:ext cx="8229600" cy="3606791"/>
          </a:xfrm>
        </p:spPr>
        <p:txBody>
          <a:bodyPr/>
          <a:lstStyle/>
          <a:p>
            <a:r>
              <a:rPr lang="en-US" dirty="0" smtClean="0"/>
              <a:t>Board </a:t>
            </a:r>
            <a:r>
              <a:rPr lang="en-US" u="sng" dirty="0" smtClean="0"/>
              <a:t>arm sling</a:t>
            </a:r>
            <a:r>
              <a:rPr lang="en-US" dirty="0" smtClean="0"/>
              <a:t> (or </a:t>
            </a:r>
            <a:r>
              <a:rPr lang="en-US" u="sng" dirty="0" smtClean="0"/>
              <a:t>collar &amp; cuff sling</a:t>
            </a:r>
            <a:r>
              <a:rPr lang="en-US" dirty="0" smtClean="0"/>
              <a:t>) for </a:t>
            </a:r>
            <a:r>
              <a:rPr lang="en-US" u="sng" dirty="0" smtClean="0"/>
              <a:t>4-6 weeks</a:t>
            </a:r>
          </a:p>
        </p:txBody>
      </p:sp>
    </p:spTree>
    <p:extLst>
      <p:ext uri="{BB962C8B-B14F-4D97-AF65-F5344CB8AC3E}">
        <p14:creationId xmlns:p14="http://schemas.microsoft.com/office/powerpoint/2010/main" val="193703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5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will you instruct your patient to start upper limb pendulum exercise (or other mobilization exercise)? (1 mark)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8550"/>
            <a:ext cx="8229600" cy="3627613"/>
          </a:xfrm>
        </p:spPr>
        <p:txBody>
          <a:bodyPr/>
          <a:lstStyle/>
          <a:p>
            <a:r>
              <a:rPr lang="en-US" u="sng" dirty="0" smtClean="0"/>
              <a:t>1-2 weeks</a:t>
            </a:r>
            <a:r>
              <a:rPr lang="en-US" dirty="0" smtClean="0"/>
              <a:t> (single answer or range acceptable)</a:t>
            </a:r>
          </a:p>
        </p:txBody>
      </p:sp>
    </p:spTree>
    <p:extLst>
      <p:ext uri="{BB962C8B-B14F-4D97-AF65-F5344CB8AC3E}">
        <p14:creationId xmlns:p14="http://schemas.microsoft.com/office/powerpoint/2010/main" val="192949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5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 mother arrived and inquired the prognosis for this patient? (1 mark) Generally speaking, what are the poor prognostic factors? (3 marks)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8550"/>
            <a:ext cx="8229600" cy="362761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Good</a:t>
            </a:r>
            <a:r>
              <a:rPr lang="en-US" dirty="0" smtClean="0"/>
              <a:t> (1 mark)</a:t>
            </a:r>
          </a:p>
          <a:p>
            <a:r>
              <a:rPr lang="en-US" dirty="0" smtClean="0"/>
              <a:t>Poor prognostic factors:</a:t>
            </a:r>
          </a:p>
          <a:p>
            <a:pPr lvl="1"/>
            <a:r>
              <a:rPr lang="en-US" u="sng" dirty="0" smtClean="0"/>
              <a:t>Old age </a:t>
            </a:r>
            <a:r>
              <a:rPr lang="en-US" dirty="0" smtClean="0"/>
              <a:t>(1 mark)</a:t>
            </a:r>
          </a:p>
          <a:p>
            <a:pPr lvl="1"/>
            <a:r>
              <a:rPr lang="en-US" u="sng" dirty="0" smtClean="0"/>
              <a:t>Displaced</a:t>
            </a:r>
            <a:r>
              <a:rPr lang="en-US" dirty="0" smtClean="0"/>
              <a:t> fracture (1 mark)</a:t>
            </a:r>
          </a:p>
          <a:p>
            <a:pPr lvl="1"/>
            <a:r>
              <a:rPr lang="en-US" dirty="0" smtClean="0"/>
              <a:t>And either one of the below: (1 mark)</a:t>
            </a:r>
          </a:p>
          <a:p>
            <a:pPr lvl="1"/>
            <a:r>
              <a:rPr lang="en-US" i="1" u="sng" dirty="0" smtClean="0"/>
              <a:t>3-part or 4-part </a:t>
            </a:r>
            <a:r>
              <a:rPr lang="en-US" i="1" dirty="0" smtClean="0"/>
              <a:t>fracture (</a:t>
            </a:r>
            <a:r>
              <a:rPr lang="en-US" i="1" dirty="0" err="1" smtClean="0"/>
              <a:t>Neer</a:t>
            </a:r>
            <a:r>
              <a:rPr lang="en-US" i="1" dirty="0" smtClean="0"/>
              <a:t> classification)</a:t>
            </a:r>
          </a:p>
          <a:p>
            <a:pPr lvl="1"/>
            <a:r>
              <a:rPr lang="en-US" i="1" u="sng" dirty="0" smtClean="0"/>
              <a:t>Type C </a:t>
            </a:r>
            <a:r>
              <a:rPr lang="en-US" i="1" dirty="0" smtClean="0"/>
              <a:t>(AO classification)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4182" y="6111473"/>
            <a:ext cx="60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Court-Brown CM, McQueen MM, </a:t>
            </a:r>
            <a:r>
              <a:rPr lang="en-US" dirty="0" err="1" smtClean="0"/>
              <a:t>Tornetta</a:t>
            </a:r>
            <a:r>
              <a:rPr lang="en-US" dirty="0" smtClean="0"/>
              <a:t> P. Trauma. Lippincott Williams &amp; Wilkins. (2005)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13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1549</Words>
  <Application>Microsoft Office PowerPoint</Application>
  <PresentationFormat>如螢幕大小 (4:3)</PresentationFormat>
  <Paragraphs>180</Paragraphs>
  <Slides>51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Office Theme</vt:lpstr>
      <vt:lpstr>JCM - answer HKCEM</vt:lpstr>
      <vt:lpstr>Case 1</vt:lpstr>
      <vt:lpstr>PowerPoint 簡報</vt:lpstr>
      <vt:lpstr>Questions</vt:lpstr>
      <vt:lpstr>Questions</vt:lpstr>
      <vt:lpstr>What is/are the radiological finding(s)? (3 marks)</vt:lpstr>
      <vt:lpstr>What is the most appropriate management for this condition? (1 mark)</vt:lpstr>
      <vt:lpstr>When will you instruct your patient to start upper limb pendulum exercise (or other mobilization exercise)? (1 mark)</vt:lpstr>
      <vt:lpstr>His mother arrived and inquired the prognosis for this patient? (1 mark) Generally speaking, what are the poor prognostic factors? (3 marks)</vt:lpstr>
      <vt:lpstr>An orthopedic surgeon popped in and asked about the “Neer classification”. What is “Neer classification” for? (1 mark)</vt:lpstr>
      <vt:lpstr>PowerPoint 簡報</vt:lpstr>
      <vt:lpstr>Case 2</vt:lpstr>
      <vt:lpstr>Case 2</vt:lpstr>
      <vt:lpstr>PowerPoint 簡報</vt:lpstr>
      <vt:lpstr>Questions</vt:lpstr>
      <vt:lpstr>Questions</vt:lpstr>
      <vt:lpstr>Describe the CXR findings (3 marks)</vt:lpstr>
      <vt:lpstr>Pulse rate was 90 before the GP’s drugs. A senior doctor saw the patient and Dx “cardiac asthma.” Do you agree? (1 mark)</vt:lpstr>
      <vt:lpstr>List 3 pathophysiological changes of small airways in asthma. (3 marks)</vt:lpstr>
      <vt:lpstr>“Salbutamol is not only useless, but can be detrimental to cardiac asthma.” Do you agree? (1 mark) Why? (2 mark)</vt:lpstr>
      <vt:lpstr>PowerPoint 簡報</vt:lpstr>
      <vt:lpstr>Case 3</vt:lpstr>
      <vt:lpstr>PowerPoint 簡報</vt:lpstr>
      <vt:lpstr>Questions</vt:lpstr>
      <vt:lpstr>PowerPoint 簡報</vt:lpstr>
      <vt:lpstr>Questions</vt:lpstr>
      <vt:lpstr>Describe what you see in the photo. (1 mark)</vt:lpstr>
      <vt:lpstr>What are the differential diagnoses? (4 marks)</vt:lpstr>
      <vt:lpstr>An Xray was ordered. Describe the Xray findings. (see next slide) (2 mark)</vt:lpstr>
      <vt:lpstr>The patient suddenly developed torrential anterior and posterior nasal bleeding. What are the methods to stop nasal bleeding? (3 marks)</vt:lpstr>
      <vt:lpstr>PowerPoint 簡報</vt:lpstr>
      <vt:lpstr>Question 4</vt:lpstr>
      <vt:lpstr>PowerPoint 簡報</vt:lpstr>
      <vt:lpstr>PowerPoint 簡報</vt:lpstr>
      <vt:lpstr>Questions</vt:lpstr>
      <vt:lpstr>Questions</vt:lpstr>
      <vt:lpstr>What radiological abnormalities do you see? (3 marks)</vt:lpstr>
      <vt:lpstr>What is the likely diagnosis? (1 mark)</vt:lpstr>
      <vt:lpstr>The private hospital persuaded patient to do an MRI for better delineation of the lesion.  Do you agree? (1 mark) Why? (1 marks)</vt:lpstr>
      <vt:lpstr>The patient said he fell from bed 2 weeks ago and bumped his occiput which resulted in a hematoma 4cm in diameter. He wants to know could this incident account for his CT lesion (1 mark), and why? (1 mark)</vt:lpstr>
      <vt:lpstr>His mother popped up and asked, “What treatment(s) is/are necessary?” (1 marks) Why? (1 mark)</vt:lpstr>
      <vt:lpstr>PowerPoint 簡報</vt:lpstr>
      <vt:lpstr>Case 5</vt:lpstr>
      <vt:lpstr>PowerPoint 簡報</vt:lpstr>
      <vt:lpstr>Questions</vt:lpstr>
      <vt:lpstr>Describe the CXR findings. (3 marks)</vt:lpstr>
      <vt:lpstr>What is the diagnosis? (2 marks)</vt:lpstr>
      <vt:lpstr>What is the “quirky” sound in medical terms? (1 mark)</vt:lpstr>
      <vt:lpstr>What specific treatments are indicated for this condition? (2 marks)</vt:lpstr>
      <vt:lpstr>Her mother asked what is the likely etiological cause of the condition? (1 marks) Why? (1 mark)</vt:lpstr>
      <vt:lpstr>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</dc:title>
  <dc:creator>振興 蔡</dc:creator>
  <cp:lastModifiedBy>TKOH</cp:lastModifiedBy>
  <cp:revision>61</cp:revision>
  <dcterms:created xsi:type="dcterms:W3CDTF">2015-03-30T15:09:06Z</dcterms:created>
  <dcterms:modified xsi:type="dcterms:W3CDTF">2015-04-09T07:21:43Z</dcterms:modified>
</cp:coreProperties>
</file>