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6" r:id="rId7"/>
    <p:sldId id="268" r:id="rId8"/>
    <p:sldId id="267" r:id="rId9"/>
    <p:sldId id="269" r:id="rId10"/>
    <p:sldId id="273" r:id="rId11"/>
    <p:sldId id="276" r:id="rId12"/>
    <p:sldId id="275" r:id="rId13"/>
    <p:sldId id="277" r:id="rId14"/>
    <p:sldId id="281" r:id="rId15"/>
    <p:sldId id="282" r:id="rId16"/>
    <p:sldId id="284" r:id="rId17"/>
    <p:sldId id="285" r:id="rId18"/>
    <p:sldId id="286" r:id="rId19"/>
    <p:sldId id="287" r:id="rId20"/>
    <p:sldId id="288" r:id="rId21"/>
    <p:sldId id="295" r:id="rId22"/>
    <p:sldId id="294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A0FF3-5ADA-2D44-8221-083213A17C8B}" type="datetimeFigureOut">
              <a:rPr lang="en-US" smtClean="0"/>
              <a:t>1/4/15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AD7B5-19FC-4D40-9EE6-3CB06BA34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AD7B5-19FC-4D40-9EE6-3CB06BA345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5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0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8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0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1/4/15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8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4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1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2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3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4684F-6E54-B04D-8BDD-15DE95387460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2614" y="93533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JCM - question</a:t>
            </a:r>
            <a:br>
              <a:rPr lang="en-US" dirty="0" smtClean="0"/>
            </a:br>
            <a:r>
              <a:rPr lang="en-US" dirty="0" smtClean="0"/>
              <a:t>HKCEM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961" y="3009900"/>
            <a:ext cx="4142644" cy="1752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1/4/2015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TKOHAED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264624" y="4509151"/>
            <a:ext cx="2430323" cy="1754327"/>
          </a:xfrm>
          <a:prstGeom prst="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en-US" sz="3600" b="1" dirty="0" smtClean="0">
                <a:ln w="18000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CY Lee</a:t>
            </a:r>
          </a:p>
          <a:p>
            <a:r>
              <a:rPr lang="en-US" sz="3600" b="1" dirty="0" smtClean="0">
                <a:ln w="18000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Hinson Li</a:t>
            </a:r>
          </a:p>
          <a:p>
            <a:r>
              <a:rPr lang="en-US" sz="3600" b="1" dirty="0" smtClean="0">
                <a:ln w="18000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Ludwig </a:t>
            </a:r>
            <a:r>
              <a:rPr lang="en-US" sz="3600" b="1" dirty="0" err="1" smtClean="0">
                <a:ln w="18000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Tsoi</a:t>
            </a:r>
            <a:endParaRPr lang="en-US" sz="3600" b="1" dirty="0">
              <a:ln w="18000">
                <a:solidFill>
                  <a:srgbClr val="FF6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34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3 pathophysiological changes of small airways in asthma. (3 marks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senior doctor commented that this is a case of cardiac asthma. </a:t>
            </a:r>
            <a:r>
              <a:rPr lang="en-US" dirty="0" smtClean="0"/>
              <a:t>What do you understand by term “cardiac asthma”</a:t>
            </a:r>
            <a:r>
              <a:rPr lang="en-US" dirty="0" smtClean="0"/>
              <a:t>? </a:t>
            </a:r>
            <a:r>
              <a:rPr lang="en-US" dirty="0" smtClean="0"/>
              <a:t>(1 mark)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i="1" dirty="0" smtClean="0"/>
              <a:t>Salbutamol is not only useless, but can be detrimental in cardiac asthma.</a:t>
            </a:r>
            <a:r>
              <a:rPr lang="en-US" dirty="0" smtClean="0"/>
              <a:t>” Do you agree? (1 mark) Why?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5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M/34</a:t>
            </a:r>
          </a:p>
          <a:p>
            <a:r>
              <a:rPr lang="en-US" dirty="0" smtClean="0"/>
              <a:t>Presented with “flu-like” symptoms for 3 months. No improvement with GP’s treatment.</a:t>
            </a:r>
          </a:p>
          <a:p>
            <a:r>
              <a:rPr lang="en-US" dirty="0" smtClean="0"/>
              <a:t>c/o right nostril blockade for one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8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se polyp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4" b="19740"/>
          <a:stretch/>
        </p:blipFill>
        <p:spPr>
          <a:xfrm>
            <a:off x="457200" y="0"/>
            <a:ext cx="8229600" cy="7183332"/>
          </a:xfrm>
        </p:spPr>
      </p:pic>
    </p:spTree>
    <p:extLst>
      <p:ext uri="{BB962C8B-B14F-4D97-AF65-F5344CB8AC3E}">
        <p14:creationId xmlns:p14="http://schemas.microsoft.com/office/powerpoint/2010/main" val="258438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what you see in the photo. (1 mark)</a:t>
            </a:r>
          </a:p>
          <a:p>
            <a:r>
              <a:rPr lang="en-US" dirty="0" smtClean="0"/>
              <a:t>What are the differential diagnoses? (4 marks)</a:t>
            </a:r>
          </a:p>
          <a:p>
            <a:r>
              <a:rPr lang="en-US" dirty="0" smtClean="0"/>
              <a:t>An </a:t>
            </a:r>
            <a:r>
              <a:rPr lang="en-US" dirty="0" err="1" smtClean="0"/>
              <a:t>Xray</a:t>
            </a:r>
            <a:r>
              <a:rPr lang="en-US" dirty="0" smtClean="0"/>
              <a:t> was ordered. Describe the </a:t>
            </a:r>
            <a:r>
              <a:rPr lang="en-US" dirty="0" err="1" smtClean="0"/>
              <a:t>Xray</a:t>
            </a:r>
            <a:r>
              <a:rPr lang="en-US" dirty="0" smtClean="0"/>
              <a:t> findings. (see next slide) (2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90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RtMaxillarySinu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61" b="-2138"/>
          <a:stretch/>
        </p:blipFill>
        <p:spPr>
          <a:xfrm>
            <a:off x="457200" y="0"/>
            <a:ext cx="8229600" cy="6858000"/>
          </a:xfrm>
        </p:spPr>
      </p:pic>
    </p:spTree>
    <p:extLst>
      <p:ext uri="{BB962C8B-B14F-4D97-AF65-F5344CB8AC3E}">
        <p14:creationId xmlns:p14="http://schemas.microsoft.com/office/powerpoint/2010/main" val="213669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suddenly developed torrential anterior and posterior nasal bleeding. What are the methods to stop nasal bleeding? (3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6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M/28 professional singer and artist</a:t>
            </a:r>
          </a:p>
          <a:p>
            <a:r>
              <a:rPr lang="en-US" dirty="0" smtClean="0"/>
              <a:t>After a trivial head injury, he sought medical advice from a private hospital. CT scan brain was performed (see next 2 slides). At present he is totally asymptomatic and is performing as usual.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69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ludwig:Library:Containers:com.apple.mail:Data:Library:Mail Downloads:FE3DF8FB-742E-438E-9E78-9F507BA3B54D:subarachnoidcyst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10" y="857568"/>
            <a:ext cx="5268595" cy="5268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30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ludwig:Library:Containers:com.apple.mail:Data:Library:Mail Downloads:6717033A-355A-4074-B74D-AF62E97D3A44:subarachnoidcyst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44" y="857568"/>
            <a:ext cx="5268595" cy="5268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046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radiological abnormalities do you see? (3 marks)</a:t>
            </a:r>
          </a:p>
          <a:p>
            <a:r>
              <a:rPr lang="en-US" dirty="0" smtClean="0"/>
              <a:t>What is the likely diagnosis? (1 mark)</a:t>
            </a:r>
          </a:p>
          <a:p>
            <a:r>
              <a:rPr lang="en-US" dirty="0" smtClean="0"/>
              <a:t>The private hospital persuaded patient to do an MRI for better delineation of the lesion.  Do you agree? (1 mark) Why? (1 marks)</a:t>
            </a:r>
          </a:p>
        </p:txBody>
      </p:sp>
    </p:spTree>
    <p:extLst>
      <p:ext uri="{BB962C8B-B14F-4D97-AF65-F5344CB8AC3E}">
        <p14:creationId xmlns:p14="http://schemas.microsoft.com/office/powerpoint/2010/main" val="3760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M/18</a:t>
            </a:r>
          </a:p>
          <a:p>
            <a:r>
              <a:rPr lang="en-US" dirty="0" smtClean="0"/>
              <a:t>Bicycle rider</a:t>
            </a:r>
          </a:p>
          <a:p>
            <a:r>
              <a:rPr lang="en-US" dirty="0" smtClean="0"/>
              <a:t>Fell and smacked his right shoulder</a:t>
            </a:r>
          </a:p>
          <a:p>
            <a:endParaRPr lang="en-US" dirty="0" smtClean="0"/>
          </a:p>
          <a:p>
            <a:r>
              <a:rPr lang="en-US" dirty="0" smtClean="0"/>
              <a:t>o/e:</a:t>
            </a:r>
          </a:p>
          <a:p>
            <a:r>
              <a:rPr lang="en-US" dirty="0" smtClean="0"/>
              <a:t>Right shoulder swollen, tender, unable to lift right arm above shoulder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94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said he fell from bed 2 weeks ago and bumped his occiput which resulted in a hematoma 4cm in diameter. He wants to know could this incident account for his CT lesion (1 mark), and why? (1 mark)</a:t>
            </a:r>
          </a:p>
          <a:p>
            <a:r>
              <a:rPr lang="en-US" dirty="0" smtClean="0"/>
              <a:t>His mother popped up and asked, “What treatment(s) is/are necessary?” (1 marks) Why?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73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F/1</a:t>
            </a:r>
          </a:p>
          <a:p>
            <a:r>
              <a:rPr lang="en-US" dirty="0" smtClean="0"/>
              <a:t>Uneventful delivery, normal developmental milestones</a:t>
            </a:r>
          </a:p>
          <a:p>
            <a:r>
              <a:rPr lang="en-US" dirty="0" smtClean="0"/>
              <a:t>c/o cough for one week, seen by GP with no improvement</a:t>
            </a:r>
          </a:p>
          <a:p>
            <a:r>
              <a:rPr lang="en-US" dirty="0" smtClean="0"/>
              <a:t>The triage nurse heard quirky breath sound and brought her to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05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acintosh HD:Users:ludwig:Library:Containers:com.apple.mail:Data:Library:Mail Downloads:247E1B41-D300-4E1C-8875-C425806A49D0:croup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52" y="0"/>
            <a:ext cx="6453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41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Describe the CXR findings. (3 marks)</a:t>
            </a:r>
          </a:p>
          <a:p>
            <a:r>
              <a:rPr lang="en-US" dirty="0" smtClean="0"/>
              <a:t>What is the diagnosis? (2 marks)</a:t>
            </a:r>
          </a:p>
          <a:p>
            <a:r>
              <a:rPr lang="en-US" dirty="0" smtClean="0"/>
              <a:t>What is the “quirky” sound in medical terms? (1 mark)</a:t>
            </a:r>
          </a:p>
          <a:p>
            <a:r>
              <a:rPr lang="en-US" dirty="0" smtClean="0"/>
              <a:t>What specific treatments are indicated for this condition? (2 marks)</a:t>
            </a:r>
          </a:p>
          <a:p>
            <a:r>
              <a:rPr lang="en-US" dirty="0" smtClean="0"/>
              <a:t>Her mother asked what is the likely etiological cause of the condition? (1 marks) Why do you think so?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 Rt surgical neck of humeru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4" b="6818"/>
          <a:stretch/>
        </p:blipFill>
        <p:spPr>
          <a:xfrm>
            <a:off x="457200" y="274638"/>
            <a:ext cx="8229600" cy="6583362"/>
          </a:xfrm>
        </p:spPr>
      </p:pic>
    </p:spTree>
    <p:extLst>
      <p:ext uri="{BB962C8B-B14F-4D97-AF65-F5344CB8AC3E}">
        <p14:creationId xmlns:p14="http://schemas.microsoft.com/office/powerpoint/2010/main" val="51011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is/are the radiological finding(s)? (3 marks)</a:t>
            </a:r>
          </a:p>
          <a:p>
            <a:r>
              <a:rPr lang="en-US" dirty="0" smtClean="0"/>
              <a:t>What is the most appropriate management for this condition? (1 mark)</a:t>
            </a:r>
          </a:p>
          <a:p>
            <a:r>
              <a:rPr lang="en-US" dirty="0" smtClean="0"/>
              <a:t>When will you instruct your patient to start upper limb pendulum exercise (or other mobilization exercise)?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5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 mother arrived and inquired the prognosis for this patient? (1 mark) Generally speaking, what are the poor prognostic factors? (3 marks)</a:t>
            </a:r>
          </a:p>
          <a:p>
            <a:r>
              <a:rPr lang="en-US" dirty="0" smtClean="0"/>
              <a:t>An orthopedic surgeon popped in and asked about the “</a:t>
            </a:r>
            <a:r>
              <a:rPr lang="en-US" dirty="0" err="1" smtClean="0"/>
              <a:t>Neer</a:t>
            </a:r>
            <a:r>
              <a:rPr lang="en-US" dirty="0" smtClean="0"/>
              <a:t> classification”. What is “</a:t>
            </a:r>
            <a:r>
              <a:rPr lang="en-US" dirty="0" err="1" smtClean="0"/>
              <a:t>Neer</a:t>
            </a:r>
            <a:r>
              <a:rPr lang="en-US" dirty="0" smtClean="0"/>
              <a:t> classification” for? (1 mark)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74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F/65 non-smoker</a:t>
            </a:r>
          </a:p>
          <a:p>
            <a:r>
              <a:rPr lang="en-US" dirty="0" smtClean="0"/>
              <a:t>Known case of hypertension on regular medication FU GOPC</a:t>
            </a:r>
          </a:p>
          <a:p>
            <a:r>
              <a:rPr lang="en-US" dirty="0" smtClean="0"/>
              <a:t>c/o cough, and increasing shortness of breath for 2 days</a:t>
            </a:r>
          </a:p>
          <a:p>
            <a:r>
              <a:rPr lang="en-US" dirty="0" smtClean="0"/>
              <a:t>She was seen by GP and </a:t>
            </a:r>
            <a:r>
              <a:rPr lang="en-US" dirty="0" err="1" smtClean="0"/>
              <a:t>Dx</a:t>
            </a:r>
            <a:r>
              <a:rPr lang="en-US" dirty="0"/>
              <a:t> </a:t>
            </a:r>
            <a:r>
              <a:rPr lang="en-US" dirty="0" smtClean="0"/>
              <a:t>“asthma” and given Salbutamol syrup and inhaler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BP 148/95 pulse 120</a:t>
            </a:r>
          </a:p>
          <a:p>
            <a:r>
              <a:rPr lang="en-US" dirty="0" smtClean="0"/>
              <a:t>RR 24</a:t>
            </a:r>
          </a:p>
          <a:p>
            <a:r>
              <a:rPr lang="en-US" dirty="0" smtClean="0"/>
              <a:t>SpO2 92% on 2L/min nasal canal O2</a:t>
            </a:r>
          </a:p>
          <a:p>
            <a:r>
              <a:rPr lang="en-US" dirty="0" smtClean="0"/>
              <a:t>o/e: chest – bilateral wheezing</a:t>
            </a:r>
          </a:p>
          <a:p>
            <a:r>
              <a:rPr lang="en-US" dirty="0" smtClean="0"/>
              <a:t>ECG – sinus tachycardia 120</a:t>
            </a:r>
          </a:p>
          <a:p>
            <a:endParaRPr lang="en-US" dirty="0"/>
          </a:p>
          <a:p>
            <a:r>
              <a:rPr lang="en-US" dirty="0" smtClean="0"/>
              <a:t>Next - CXR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8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cintosh HD:Users:ludwig:Library:Containers:com.apple.mail:Data:Library:Mail Downloads:225751F6-1503-4A27-ABE2-24B60CE5F910:CHF-COAD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18129"/>
          <a:stretch/>
        </p:blipFill>
        <p:spPr bwMode="auto">
          <a:xfrm>
            <a:off x="457200" y="0"/>
            <a:ext cx="8229600" cy="701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26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CXR findings. (2 marks)</a:t>
            </a:r>
          </a:p>
          <a:p>
            <a:r>
              <a:rPr lang="en-US" dirty="0" smtClean="0"/>
              <a:t>Pulse rate was 90 before the GP’s drugs. What are the possible differential diagnoses in this patient? (2 marks)</a:t>
            </a:r>
          </a:p>
        </p:txBody>
      </p:sp>
    </p:spTree>
    <p:extLst>
      <p:ext uri="{BB962C8B-B14F-4D97-AF65-F5344CB8AC3E}">
        <p14:creationId xmlns:p14="http://schemas.microsoft.com/office/powerpoint/2010/main" val="270957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731</Words>
  <Application>Microsoft Macintosh PowerPoint</Application>
  <PresentationFormat>On-screen Show (4:3)</PresentationFormat>
  <Paragraphs>73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JCM - question HKCEM</vt:lpstr>
      <vt:lpstr>Case 1</vt:lpstr>
      <vt:lpstr>PowerPoint Presentation</vt:lpstr>
      <vt:lpstr>Questions</vt:lpstr>
      <vt:lpstr>Questions</vt:lpstr>
      <vt:lpstr>Case 2</vt:lpstr>
      <vt:lpstr>Case 2</vt:lpstr>
      <vt:lpstr>PowerPoint Presentation</vt:lpstr>
      <vt:lpstr>Questions</vt:lpstr>
      <vt:lpstr>Questions</vt:lpstr>
      <vt:lpstr>Case 3</vt:lpstr>
      <vt:lpstr>PowerPoint Presentation</vt:lpstr>
      <vt:lpstr>Questions</vt:lpstr>
      <vt:lpstr>PowerPoint Presentation</vt:lpstr>
      <vt:lpstr>Questions</vt:lpstr>
      <vt:lpstr>Question 4</vt:lpstr>
      <vt:lpstr>PowerPoint Presentation</vt:lpstr>
      <vt:lpstr>PowerPoint Presentation</vt:lpstr>
      <vt:lpstr>Questions</vt:lpstr>
      <vt:lpstr>Questions</vt:lpstr>
      <vt:lpstr>Case 5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</dc:title>
  <dc:creator>振興 蔡</dc:creator>
  <cp:lastModifiedBy>振興 蔡</cp:lastModifiedBy>
  <cp:revision>75</cp:revision>
  <dcterms:created xsi:type="dcterms:W3CDTF">2015-03-30T15:09:06Z</dcterms:created>
  <dcterms:modified xsi:type="dcterms:W3CDTF">2015-04-01T02:21:34Z</dcterms:modified>
</cp:coreProperties>
</file>