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4" r:id="rId5"/>
    <p:sldId id="257" r:id="rId6"/>
    <p:sldId id="275" r:id="rId7"/>
    <p:sldId id="260" r:id="rId8"/>
    <p:sldId id="268" r:id="rId9"/>
    <p:sldId id="276" r:id="rId10"/>
    <p:sldId id="270" r:id="rId11"/>
    <p:sldId id="277" r:id="rId12"/>
    <p:sldId id="271" r:id="rId13"/>
    <p:sldId id="272" r:id="rId14"/>
    <p:sldId id="278" r:id="rId15"/>
    <p:sldId id="262" r:id="rId16"/>
    <p:sldId id="259" r:id="rId17"/>
    <p:sldId id="280" r:id="rId18"/>
    <p:sldId id="273" r:id="rId19"/>
    <p:sldId id="263" r:id="rId20"/>
    <p:sldId id="281" r:id="rId21"/>
    <p:sldId id="264" r:id="rId22"/>
    <p:sldId id="265" r:id="rId23"/>
    <p:sldId id="282" r:id="rId24"/>
    <p:sldId id="266" r:id="rId25"/>
    <p:sldId id="267" r:id="rId26"/>
    <p:sldId id="279" r:id="rId2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8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5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828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01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65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388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011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933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35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143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6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29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BB26-5865-4D71-9BB7-D1485DB36019}" type="datetimeFigureOut">
              <a:rPr lang="zh-HK" altLang="en-US" smtClean="0"/>
              <a:t>30/12/2018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0CB6-0162-4BDC-B88B-D7B06B3DC9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16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JCM OSCE Questions</a:t>
            </a:r>
            <a:br>
              <a:rPr lang="en-US" altLang="zh-HK" b="1" dirty="0" smtClean="0"/>
            </a:br>
            <a:r>
              <a:rPr lang="en-US" altLang="zh-HK" b="1" dirty="0" smtClean="0"/>
              <a:t>AHNH AED</a:t>
            </a:r>
            <a:br>
              <a:rPr lang="en-US" altLang="zh-HK" b="1" dirty="0" smtClean="0"/>
            </a:br>
            <a:r>
              <a:rPr lang="en-US" altLang="zh-HK" b="1" dirty="0" smtClean="0">
                <a:solidFill>
                  <a:srgbClr val="FF0000"/>
                </a:solidFill>
              </a:rPr>
              <a:t>2/1/2019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/>
          <a:lstStyle/>
          <a:p>
            <a:r>
              <a:rPr lang="en-US" altLang="zh-HK" dirty="0" smtClean="0"/>
              <a:t>CXR</a:t>
            </a:r>
            <a:endParaRPr lang="zh-HK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663434" cy="51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4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</a:t>
            </a:r>
            <a:r>
              <a:rPr lang="en-US" altLang="zh-HK" dirty="0" smtClean="0"/>
              <a:t>are the CXR findings?</a:t>
            </a:r>
          </a:p>
          <a:p>
            <a:r>
              <a:rPr lang="en-US" altLang="zh-HK" dirty="0" smtClean="0"/>
              <a:t>What is the diagnosis and DDX?</a:t>
            </a:r>
          </a:p>
          <a:p>
            <a:r>
              <a:rPr lang="en-US" altLang="zh-HK" dirty="0" smtClean="0"/>
              <a:t>What further physical examinations and investigations would you like to do for the above patient?</a:t>
            </a:r>
          </a:p>
          <a:p>
            <a:endParaRPr lang="en-US" altLang="zh-HK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38715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thorax with contrast</a:t>
            </a:r>
            <a:endParaRPr lang="zh-HK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6199"/>
            <a:ext cx="4038600" cy="34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9468"/>
            <a:ext cx="4100264" cy="33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2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4306"/>
            <a:ext cx="4038600" cy="35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4307"/>
            <a:ext cx="4038600" cy="35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6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</a:t>
            </a:r>
            <a:r>
              <a:rPr lang="en-US" altLang="zh-HK" dirty="0" smtClean="0"/>
              <a:t>CT?</a:t>
            </a:r>
            <a:endParaRPr lang="en-US" altLang="zh-HK" dirty="0" smtClean="0"/>
          </a:p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are the classifications for the above diagnosis?</a:t>
            </a:r>
          </a:p>
          <a:p>
            <a:r>
              <a:rPr lang="en-US" altLang="zh-HK" dirty="0" smtClean="0"/>
              <a:t>What are the target management in AED for the above condition?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651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85/M, OAHR,</a:t>
            </a:r>
          </a:p>
          <a:p>
            <a:r>
              <a:rPr lang="en-US" altLang="zh-HK" dirty="0" err="1" smtClean="0"/>
              <a:t>PMHx</a:t>
            </a:r>
            <a:r>
              <a:rPr lang="en-US" altLang="zh-HK" dirty="0" smtClean="0"/>
              <a:t>: HT/Dementia/HCV cirrhosis</a:t>
            </a:r>
          </a:p>
          <a:p>
            <a:r>
              <a:rPr lang="en-US" altLang="zh-HK" dirty="0" smtClean="0"/>
              <a:t>Found </a:t>
            </a:r>
            <a:r>
              <a:rPr lang="en-US" altLang="zh-HK" dirty="0" smtClean="0"/>
              <a:t>sitting on the ground beside the bed with abrasion wound over the vertex of scalp</a:t>
            </a:r>
          </a:p>
          <a:p>
            <a:r>
              <a:rPr lang="en-US" altLang="zh-HK" dirty="0" smtClean="0"/>
              <a:t>GCS: 14/15 (E4V4M6)</a:t>
            </a:r>
          </a:p>
          <a:p>
            <a:r>
              <a:rPr lang="en-US" altLang="zh-HK" dirty="0" smtClean="0"/>
              <a:t>BP:150/58mmHg, P: 60/min</a:t>
            </a:r>
          </a:p>
          <a:p>
            <a:r>
              <a:rPr lang="en-US" altLang="zh-HK" dirty="0" smtClean="0"/>
              <a:t>CT brain was done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07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4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CT?</a:t>
            </a:r>
            <a:endParaRPr lang="en-US" altLang="zh-HK" dirty="0" smtClean="0"/>
          </a:p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further information and investigations would you consider for this case?</a:t>
            </a:r>
          </a:p>
          <a:p>
            <a:r>
              <a:rPr lang="en-US" altLang="zh-HK" dirty="0" smtClean="0"/>
              <a:t>What are the risk factors for the above condition?</a:t>
            </a:r>
          </a:p>
        </p:txBody>
      </p:sp>
    </p:spTree>
    <p:extLst>
      <p:ext uri="{BB962C8B-B14F-4D97-AF65-F5344CB8AC3E}">
        <p14:creationId xmlns:p14="http://schemas.microsoft.com/office/powerpoint/2010/main" val="73533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23/M, good past health.</a:t>
            </a:r>
          </a:p>
          <a:p>
            <a:r>
              <a:rPr lang="en-US" altLang="zh-HK" dirty="0" smtClean="0"/>
              <a:t>Sob and </a:t>
            </a:r>
            <a:r>
              <a:rPr lang="en-US" altLang="zh-HK" dirty="0" smtClean="0"/>
              <a:t>chest pain while performing running exercise </a:t>
            </a:r>
          </a:p>
          <a:p>
            <a:r>
              <a:rPr lang="en-US" altLang="zh-HK" dirty="0" smtClean="0"/>
              <a:t>LOC for 1 min.</a:t>
            </a:r>
          </a:p>
          <a:p>
            <a:r>
              <a:rPr lang="en-US" altLang="zh-HK" dirty="0" smtClean="0"/>
              <a:t>Recent travel history from France to HK 3 days ago</a:t>
            </a:r>
          </a:p>
          <a:p>
            <a:r>
              <a:rPr lang="en-US" altLang="zh-HK" dirty="0" smtClean="0"/>
              <a:t>BP:125/80mmHg, P: 140/min, SaO2:94% on RA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72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2324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46/F, </a:t>
            </a:r>
          </a:p>
          <a:p>
            <a:r>
              <a:rPr lang="en-US" altLang="zh-HK" dirty="0" smtClean="0"/>
              <a:t>Cough for 2/12</a:t>
            </a:r>
          </a:p>
          <a:p>
            <a:r>
              <a:rPr lang="en-US" altLang="zh-HK" dirty="0" smtClean="0"/>
              <a:t>Sob on exertion for 2 </a:t>
            </a:r>
            <a:r>
              <a:rPr lang="en-US" altLang="zh-HK" dirty="0" smtClean="0"/>
              <a:t>days</a:t>
            </a:r>
          </a:p>
          <a:p>
            <a:r>
              <a:rPr lang="en-US" altLang="zh-HK" dirty="0" err="1" smtClean="0"/>
              <a:t>Aferbile</a:t>
            </a:r>
            <a:r>
              <a:rPr lang="en-US" altLang="zh-HK" dirty="0" smtClean="0"/>
              <a:t> </a:t>
            </a:r>
            <a:endParaRPr lang="en-US" altLang="zh-HK" dirty="0" smtClean="0"/>
          </a:p>
          <a:p>
            <a:r>
              <a:rPr lang="en-US" altLang="zh-HK" dirty="0" smtClean="0"/>
              <a:t>BP:143/107mmHg, P:133/min, SaO2:97% on </a:t>
            </a:r>
            <a:r>
              <a:rPr lang="en-US" altLang="zh-HK" dirty="0" smtClean="0"/>
              <a:t>RA, temp: 36.8</a:t>
            </a:r>
            <a:endParaRPr lang="en-US" altLang="zh-HK" dirty="0" smtClean="0"/>
          </a:p>
          <a:p>
            <a:r>
              <a:rPr lang="en-US" altLang="zh-HK" dirty="0" err="1" smtClean="0"/>
              <a:t>PMHx</a:t>
            </a:r>
            <a:r>
              <a:rPr lang="en-US" altLang="zh-HK" dirty="0" smtClean="0"/>
              <a:t>: DM/HT/</a:t>
            </a:r>
            <a:r>
              <a:rPr lang="en-US" altLang="zh-HK" dirty="0" err="1" smtClean="0"/>
              <a:t>Hyperlipidaemia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589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</a:t>
            </a:r>
            <a:r>
              <a:rPr lang="en-US" altLang="zh-HK" dirty="0" smtClean="0"/>
              <a:t>ECG?</a:t>
            </a:r>
            <a:endParaRPr lang="en-US" altLang="zh-HK" dirty="0" smtClean="0"/>
          </a:p>
          <a:p>
            <a:r>
              <a:rPr lang="en-US" altLang="zh-HK" dirty="0" smtClean="0"/>
              <a:t>What would you suspect base on ECG findings and history?</a:t>
            </a:r>
          </a:p>
          <a:p>
            <a:r>
              <a:rPr lang="en-US" altLang="zh-HK" dirty="0" smtClean="0"/>
              <a:t>What would you look for on physical examination?</a:t>
            </a:r>
            <a:endParaRPr lang="en-US" altLang="zh-HK" dirty="0" smtClean="0"/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further investigations would you </a:t>
            </a:r>
            <a:r>
              <a:rPr lang="en-US" altLang="zh-HK" dirty="0" smtClean="0"/>
              <a:t>like to </a:t>
            </a:r>
            <a:r>
              <a:rPr lang="en-US" altLang="zh-HK" dirty="0" smtClean="0"/>
              <a:t>order?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4632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Thorax with contrast</a:t>
            </a:r>
            <a:endParaRPr lang="zh-HK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561"/>
            <a:ext cx="4038600" cy="37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511"/>
            <a:ext cx="4038600" cy="36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1106"/>
            <a:ext cx="4100264" cy="35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8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CT?</a:t>
            </a:r>
            <a:endParaRPr lang="en-US" altLang="zh-HK" dirty="0" smtClean="0"/>
          </a:p>
          <a:p>
            <a:r>
              <a:rPr lang="en-US" altLang="zh-HK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121109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35/M, good past health</a:t>
            </a:r>
          </a:p>
          <a:p>
            <a:r>
              <a:rPr lang="en-US" altLang="zh-HK" dirty="0" smtClean="0"/>
              <a:t>Left eye was hit by shuttlecock </a:t>
            </a:r>
            <a:r>
              <a:rPr lang="en-US" altLang="zh-HK" dirty="0" smtClean="0"/>
              <a:t>when playing badminton.</a:t>
            </a:r>
            <a:endParaRPr lang="en-US" altLang="zh-HK" dirty="0" smtClean="0"/>
          </a:p>
          <a:p>
            <a:r>
              <a:rPr lang="en-US" altLang="zh-HK" dirty="0" smtClean="0"/>
              <a:t>Left </a:t>
            </a:r>
            <a:r>
              <a:rPr lang="en-US" altLang="zh-HK" dirty="0" smtClean="0"/>
              <a:t>eye pain and </a:t>
            </a:r>
            <a:r>
              <a:rPr lang="en-US" altLang="zh-HK" smtClean="0"/>
              <a:t>decreased </a:t>
            </a:r>
            <a:r>
              <a:rPr lang="en-US" altLang="zh-HK" smtClean="0"/>
              <a:t>vision </a:t>
            </a:r>
            <a:r>
              <a:rPr lang="en-US" altLang="zh-HK" dirty="0" smtClean="0"/>
              <a:t>after the injury.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3080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1979712" y="6309320"/>
            <a:ext cx="3816424" cy="432048"/>
          </a:xfrm>
        </p:spPr>
        <p:txBody>
          <a:bodyPr>
            <a:normAutofit fontScale="90000"/>
          </a:bodyPr>
          <a:lstStyle/>
          <a:p>
            <a:r>
              <a:rPr lang="en-US" altLang="zh-HK" sz="2000" dirty="0" smtClean="0"/>
              <a:t>Examination with fluorescein eye stain</a:t>
            </a:r>
            <a:endParaRPr lang="zh-HK" altLang="en-US" sz="2000" dirty="0"/>
          </a:p>
        </p:txBody>
      </p:sp>
      <p:pic>
        <p:nvPicPr>
          <p:cNvPr id="1026" name="Picture 2" descr="D:\Users\ccy202\Pictures\未命名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369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abnormal physical findings?</a:t>
            </a:r>
          </a:p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else do you </a:t>
            </a:r>
            <a:r>
              <a:rPr lang="en-US" altLang="zh-HK" dirty="0" smtClean="0"/>
              <a:t>need </a:t>
            </a:r>
            <a:r>
              <a:rPr lang="en-US" altLang="zh-HK" dirty="0" smtClean="0"/>
              <a:t>to check</a:t>
            </a:r>
            <a:r>
              <a:rPr lang="en-US" altLang="zh-HK" dirty="0" smtClean="0"/>
              <a:t>?</a:t>
            </a:r>
            <a:endParaRPr lang="en-US" altLang="zh-HK" dirty="0" smtClean="0"/>
          </a:p>
          <a:p>
            <a:r>
              <a:rPr lang="en-US" altLang="zh-HK" dirty="0" smtClean="0"/>
              <a:t>What is your management?</a:t>
            </a:r>
          </a:p>
          <a:p>
            <a:r>
              <a:rPr lang="en-US" altLang="zh-HK" dirty="0" smtClean="0"/>
              <a:t>What are the long term complications?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61907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4464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abnormality can be seen on the ECG</a:t>
            </a:r>
            <a:r>
              <a:rPr lang="en-US" altLang="zh-HK" dirty="0" smtClean="0"/>
              <a:t>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03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CXR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8936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 abnormalities  can be seen on the </a:t>
            </a:r>
            <a:r>
              <a:rPr lang="en-US" altLang="zh-HK" dirty="0" smtClean="0"/>
              <a:t>CXR?</a:t>
            </a:r>
            <a:endParaRPr lang="en-US" altLang="zh-HK" dirty="0"/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would you suspect base on ECG and CXR findings?</a:t>
            </a:r>
          </a:p>
          <a:p>
            <a:r>
              <a:rPr lang="en-US" altLang="zh-HK" dirty="0" smtClean="0"/>
              <a:t>What bedside investigation would you perform </a:t>
            </a:r>
            <a:r>
              <a:rPr lang="en-US" altLang="zh-HK" dirty="0" smtClean="0"/>
              <a:t>to confirm the diagnosis and </a:t>
            </a:r>
            <a:r>
              <a:rPr lang="en-US" altLang="zh-HK" dirty="0" smtClean="0"/>
              <a:t>what important features would you look for?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is the diagnosis and </a:t>
            </a:r>
            <a:r>
              <a:rPr lang="en-US" altLang="zh-HK" dirty="0" err="1" smtClean="0"/>
              <a:t>ddx</a:t>
            </a:r>
            <a:r>
              <a:rPr lang="en-US" altLang="zh-HK" dirty="0" smtClean="0"/>
              <a:t> </a:t>
            </a:r>
            <a:r>
              <a:rPr lang="en-US" altLang="zh-HK" dirty="0" smtClean="0"/>
              <a:t>for this case?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456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48/M, smoker</a:t>
            </a:r>
          </a:p>
          <a:p>
            <a:r>
              <a:rPr lang="en-US" altLang="zh-HK" dirty="0" smtClean="0"/>
              <a:t>Good past health</a:t>
            </a:r>
          </a:p>
          <a:p>
            <a:r>
              <a:rPr lang="en-US" altLang="zh-HK" dirty="0" smtClean="0"/>
              <a:t>Sudden onset of back pain and chest pain for few hours after meal at restaurant</a:t>
            </a:r>
          </a:p>
          <a:p>
            <a:r>
              <a:rPr lang="en-US" altLang="zh-HK" dirty="0" smtClean="0"/>
              <a:t>Associated with right leg numbness</a:t>
            </a:r>
          </a:p>
          <a:p>
            <a:r>
              <a:rPr lang="en-US" altLang="zh-HK" dirty="0" smtClean="0"/>
              <a:t>BP:121/82mmHg, P:69/min, SaO2:96% on RA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579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2" y="1556792"/>
            <a:ext cx="82966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8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ECG findings?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4356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443</Words>
  <Application>Microsoft Office PowerPoint</Application>
  <PresentationFormat>On-screen Show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佈景主題</vt:lpstr>
      <vt:lpstr>JCM OSCE Questions AHNH AED 2/1/2019</vt:lpstr>
      <vt:lpstr>Case 1</vt:lpstr>
      <vt:lpstr>ECG</vt:lpstr>
      <vt:lpstr>PowerPoint Presentation</vt:lpstr>
      <vt:lpstr>CXR</vt:lpstr>
      <vt:lpstr>PowerPoint Presentation</vt:lpstr>
      <vt:lpstr>Case 2</vt:lpstr>
      <vt:lpstr>ECG</vt:lpstr>
      <vt:lpstr>PowerPoint Presentation</vt:lpstr>
      <vt:lpstr>CXR</vt:lpstr>
      <vt:lpstr>PowerPoint Presentation</vt:lpstr>
      <vt:lpstr>CT thorax with contrast</vt:lpstr>
      <vt:lpstr>PowerPoint Presentation</vt:lpstr>
      <vt:lpstr>PowerPoint Presentation</vt:lpstr>
      <vt:lpstr>Case 3</vt:lpstr>
      <vt:lpstr>PowerPoint Presentation</vt:lpstr>
      <vt:lpstr>PowerPoint Presentation</vt:lpstr>
      <vt:lpstr>Case 4</vt:lpstr>
      <vt:lpstr>ECG</vt:lpstr>
      <vt:lpstr>PowerPoint Presentation</vt:lpstr>
      <vt:lpstr>CT Thorax with contrast</vt:lpstr>
      <vt:lpstr>PowerPoint Presentation</vt:lpstr>
      <vt:lpstr>PowerPoint Presentation</vt:lpstr>
      <vt:lpstr>Case 5</vt:lpstr>
      <vt:lpstr>Examination with fluorescein eye stain</vt:lpstr>
      <vt:lpstr>PowerPoint Presentation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JCC  2/1/2019</dc:title>
  <dc:creator>Hospital Authority</dc:creator>
  <cp:lastModifiedBy>chan</cp:lastModifiedBy>
  <cp:revision>16</cp:revision>
  <dcterms:created xsi:type="dcterms:W3CDTF">2018-12-24T05:31:21Z</dcterms:created>
  <dcterms:modified xsi:type="dcterms:W3CDTF">2018-12-30T01:39:42Z</dcterms:modified>
</cp:coreProperties>
</file>