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74" r:id="rId5"/>
    <p:sldId id="257" r:id="rId6"/>
    <p:sldId id="275" r:id="rId7"/>
    <p:sldId id="291" r:id="rId8"/>
    <p:sldId id="260" r:id="rId9"/>
    <p:sldId id="268" r:id="rId10"/>
    <p:sldId id="276" r:id="rId11"/>
    <p:sldId id="270" r:id="rId12"/>
    <p:sldId id="277" r:id="rId13"/>
    <p:sldId id="292" r:id="rId14"/>
    <p:sldId id="271" r:id="rId15"/>
    <p:sldId id="272" r:id="rId16"/>
    <p:sldId id="278" r:id="rId17"/>
    <p:sldId id="293" r:id="rId18"/>
    <p:sldId id="295" r:id="rId19"/>
    <p:sldId id="294" r:id="rId20"/>
    <p:sldId id="262" r:id="rId21"/>
    <p:sldId id="259" r:id="rId22"/>
    <p:sldId id="280" r:id="rId23"/>
    <p:sldId id="288" r:id="rId24"/>
    <p:sldId id="289" r:id="rId25"/>
    <p:sldId id="290" r:id="rId26"/>
    <p:sldId id="273" r:id="rId27"/>
    <p:sldId id="263" r:id="rId28"/>
    <p:sldId id="281" r:id="rId29"/>
    <p:sldId id="284" r:id="rId30"/>
    <p:sldId id="264" r:id="rId31"/>
    <p:sldId id="265" r:id="rId32"/>
    <p:sldId id="282" r:id="rId33"/>
    <p:sldId id="285" r:id="rId34"/>
    <p:sldId id="286" r:id="rId35"/>
    <p:sldId id="287" r:id="rId36"/>
    <p:sldId id="266" r:id="rId37"/>
    <p:sldId id="267" r:id="rId38"/>
    <p:sldId id="279" r:id="rId39"/>
    <p:sldId id="283" r:id="rId4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88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552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828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019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65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388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011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933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35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143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67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293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16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in" TargetMode="External"/><Relationship Id="rId2" Type="http://schemas.openxmlformats.org/officeDocument/2006/relationships/hyperlink" Target="https://en.wikipedia.org/wiki/Subdural_sp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nticoagulan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JCM OSCE Questions</a:t>
            </a:r>
            <a:br>
              <a:rPr lang="en-US" altLang="zh-HK" b="1" dirty="0" smtClean="0"/>
            </a:br>
            <a:r>
              <a:rPr lang="en-US" altLang="zh-HK" b="1" dirty="0" smtClean="0"/>
              <a:t>AHNH AED</a:t>
            </a:r>
            <a:br>
              <a:rPr lang="en-US" altLang="zh-HK" b="1" dirty="0" smtClean="0"/>
            </a:br>
            <a:r>
              <a:rPr lang="en-US" altLang="zh-HK" b="1" dirty="0" smtClean="0">
                <a:solidFill>
                  <a:srgbClr val="FF0000"/>
                </a:solidFill>
              </a:rPr>
              <a:t>2/1/2019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are the ECG findings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ST depression in II, III, </a:t>
            </a:r>
            <a:r>
              <a:rPr lang="en-US" altLang="zh-HK" dirty="0" err="1" smtClean="0"/>
              <a:t>aVF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ST elevation in V1 and V2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4356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/>
          <a:lstStyle/>
          <a:p>
            <a:r>
              <a:rPr lang="en-US" altLang="zh-HK" dirty="0" smtClean="0"/>
              <a:t>CXR</a:t>
            </a:r>
            <a:endParaRPr lang="zh-HK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2475656"/>
            <a:ext cx="12169352" cy="110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4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altLang="zh-HK" dirty="0" smtClean="0"/>
              <a:t>What </a:t>
            </a:r>
            <a:r>
              <a:rPr lang="en-US" altLang="zh-HK" dirty="0" smtClean="0"/>
              <a:t>are the CXR findings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Widen mediastinum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Increase infiltration of bilateral lower lung fields</a:t>
            </a:r>
          </a:p>
          <a:p>
            <a:pPr marL="0" indent="0">
              <a:buNone/>
            </a:pPr>
            <a:endParaRPr lang="en-US" altLang="zh-HK" dirty="0" smtClean="0"/>
          </a:p>
          <a:p>
            <a:r>
              <a:rPr lang="en-US" altLang="zh-HK" dirty="0" smtClean="0"/>
              <a:t>What is the diagnosis and DDX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STEMI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Aortic dissection</a:t>
            </a:r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38715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en-US" altLang="zh-HK" dirty="0"/>
              <a:t>What further physical examinations and investigations would you like to do for the above patient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Check for any pulse delay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BP on both arms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err="1" smtClean="0"/>
              <a:t>Bld</a:t>
            </a:r>
            <a:r>
              <a:rPr lang="en-US" altLang="zh-HK" dirty="0" smtClean="0"/>
              <a:t> tests: CBP, R/LFT, CK, INR, </a:t>
            </a:r>
            <a:r>
              <a:rPr lang="en-US" altLang="zh-HK" dirty="0" err="1" smtClean="0"/>
              <a:t>Hstnt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Bedside </a:t>
            </a:r>
            <a:r>
              <a:rPr lang="en-US" altLang="zh-HK" dirty="0" err="1" smtClean="0"/>
              <a:t>usg</a:t>
            </a:r>
            <a:r>
              <a:rPr lang="en-US" altLang="zh-HK" dirty="0" smtClean="0"/>
              <a:t>/echocardiogram: any pericardial effusion, ventricular contraction, aortic root dilatation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CT thorax with iv contrast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1081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CT thorax with contrast</a:t>
            </a:r>
            <a:endParaRPr lang="zh-HK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6199"/>
            <a:ext cx="4038600" cy="345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9468"/>
            <a:ext cx="4100264" cy="335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2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4306"/>
            <a:ext cx="4038600" cy="353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04307"/>
            <a:ext cx="4038600" cy="351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36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r>
              <a:rPr lang="en-US" altLang="zh-HK" dirty="0"/>
              <a:t>What  abnormalities  can be seen on the </a:t>
            </a:r>
            <a:r>
              <a:rPr lang="en-US" altLang="zh-HK" dirty="0" smtClean="0"/>
              <a:t>CT?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Aortic dissection is noted extending from the aortic root down to descending aorta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r>
              <a:rPr lang="en-US" altLang="zh-HK" dirty="0" smtClean="0"/>
              <a:t>What is the diagnosis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Type A aortic dissection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r>
              <a:rPr lang="en-US" altLang="zh-HK" dirty="0" smtClean="0"/>
              <a:t>What are the classifications for the above diagnosis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Two major anatomic classification schemes for aortic dissection are the </a:t>
            </a:r>
            <a:r>
              <a:rPr lang="en-US" altLang="zh-HK" dirty="0" err="1"/>
              <a:t>DeBakey</a:t>
            </a:r>
            <a:r>
              <a:rPr lang="en-US" altLang="zh-HK" dirty="0"/>
              <a:t> and the Stanford systems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The most </a:t>
            </a:r>
            <a:r>
              <a:rPr lang="en-US" altLang="zh-HK" dirty="0"/>
              <a:t>widely used system is the Stanford classification in type A (involving the ascending aorta) and type B (dissection limited to the aorta distal to the left </a:t>
            </a:r>
            <a:r>
              <a:rPr lang="en-US" altLang="zh-HK" dirty="0" err="1"/>
              <a:t>subclavian</a:t>
            </a:r>
            <a:r>
              <a:rPr lang="en-US" altLang="zh-HK" dirty="0"/>
              <a:t> artery</a:t>
            </a:r>
            <a:r>
              <a:rPr lang="en-US" altLang="zh-HK" dirty="0" smtClean="0"/>
              <a:t>).[</a:t>
            </a: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155651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87476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22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7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are the target management in AED for the above condition?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ABC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Pain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BP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CTS </a:t>
            </a:r>
            <a:r>
              <a:rPr lang="en-US" altLang="zh-HK" dirty="0"/>
              <a:t>consultation</a:t>
            </a: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22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46/F, </a:t>
            </a:r>
          </a:p>
          <a:p>
            <a:r>
              <a:rPr lang="en-US" altLang="zh-HK" dirty="0" smtClean="0"/>
              <a:t>Cough for 2/12</a:t>
            </a:r>
          </a:p>
          <a:p>
            <a:r>
              <a:rPr lang="en-US" altLang="zh-HK" dirty="0" smtClean="0"/>
              <a:t>Sob on exertion for 2 </a:t>
            </a:r>
            <a:r>
              <a:rPr lang="en-US" altLang="zh-HK" dirty="0" smtClean="0"/>
              <a:t>days</a:t>
            </a:r>
          </a:p>
          <a:p>
            <a:r>
              <a:rPr lang="en-US" altLang="zh-HK" dirty="0" err="1" smtClean="0"/>
              <a:t>Aferbile</a:t>
            </a:r>
            <a:r>
              <a:rPr lang="en-US" altLang="zh-HK" dirty="0" smtClean="0"/>
              <a:t> </a:t>
            </a:r>
            <a:endParaRPr lang="en-US" altLang="zh-HK" dirty="0" smtClean="0"/>
          </a:p>
          <a:p>
            <a:r>
              <a:rPr lang="en-US" altLang="zh-HK" dirty="0" smtClean="0"/>
              <a:t>BP:143/107mmHg, P:133/min, SaO2:97% on </a:t>
            </a:r>
            <a:r>
              <a:rPr lang="en-US" altLang="zh-HK" dirty="0" smtClean="0"/>
              <a:t>RA, temp: 36.8</a:t>
            </a:r>
            <a:endParaRPr lang="en-US" altLang="zh-HK" dirty="0" smtClean="0"/>
          </a:p>
          <a:p>
            <a:r>
              <a:rPr lang="en-US" altLang="zh-HK" dirty="0" err="1" smtClean="0"/>
              <a:t>PMHx</a:t>
            </a:r>
            <a:r>
              <a:rPr lang="en-US" altLang="zh-HK" dirty="0" smtClean="0"/>
              <a:t>: DM/HT/</a:t>
            </a:r>
            <a:r>
              <a:rPr lang="en-US" altLang="zh-HK" dirty="0" err="1" smtClean="0"/>
              <a:t>Hyperlipidaemia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7589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85/M, OAHR,</a:t>
            </a:r>
          </a:p>
          <a:p>
            <a:r>
              <a:rPr lang="en-US" altLang="zh-HK" dirty="0" err="1" smtClean="0"/>
              <a:t>PMHx</a:t>
            </a:r>
            <a:r>
              <a:rPr lang="en-US" altLang="zh-HK" dirty="0" smtClean="0"/>
              <a:t>: HT/Dementia/HCV cirrhosis</a:t>
            </a:r>
          </a:p>
          <a:p>
            <a:r>
              <a:rPr lang="en-US" altLang="zh-HK" dirty="0" smtClean="0"/>
              <a:t>Found </a:t>
            </a:r>
            <a:r>
              <a:rPr lang="en-US" altLang="zh-HK" dirty="0" smtClean="0"/>
              <a:t>sitting on the ground beside the bed with abrasion wound over the vertex of scalp</a:t>
            </a:r>
          </a:p>
          <a:p>
            <a:r>
              <a:rPr lang="en-US" altLang="zh-HK" dirty="0" smtClean="0"/>
              <a:t>GCS: 14/15 (E4V4M6)</a:t>
            </a:r>
          </a:p>
          <a:p>
            <a:r>
              <a:rPr lang="en-US" altLang="zh-HK" dirty="0" smtClean="0"/>
              <a:t>BP:150/58mmHg, P: 60/min</a:t>
            </a:r>
          </a:p>
          <a:p>
            <a:r>
              <a:rPr lang="en-US" altLang="zh-HK" dirty="0" smtClean="0"/>
              <a:t>CT brain was done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4071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4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 abnormalities  can be seen on the CT?</a:t>
            </a:r>
            <a:endParaRPr lang="en-US" altLang="zh-HK" dirty="0" smtClean="0"/>
          </a:p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further information and investigations would you consider for this case?</a:t>
            </a:r>
          </a:p>
          <a:p>
            <a:r>
              <a:rPr lang="en-US" altLang="zh-HK" dirty="0" smtClean="0"/>
              <a:t>What are the risk factors for the above condition?</a:t>
            </a:r>
          </a:p>
        </p:txBody>
      </p:sp>
    </p:spTree>
    <p:extLst>
      <p:ext uri="{BB962C8B-B14F-4D97-AF65-F5344CB8AC3E}">
        <p14:creationId xmlns:p14="http://schemas.microsoft.com/office/powerpoint/2010/main" val="735339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88640"/>
            <a:ext cx="6624736" cy="520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5517232"/>
            <a:ext cx="8291264" cy="864096"/>
          </a:xfrm>
        </p:spPr>
        <p:txBody>
          <a:bodyPr>
            <a:normAutofit/>
          </a:bodyPr>
          <a:lstStyle/>
          <a:p>
            <a:r>
              <a:rPr lang="en-US" altLang="zh-HK" sz="2000" dirty="0"/>
              <a:t>Thin layer of acute SDH over anterior and posterior </a:t>
            </a:r>
            <a:r>
              <a:rPr lang="en-US" altLang="zh-HK" sz="2000" dirty="0" err="1"/>
              <a:t>para</a:t>
            </a:r>
            <a:r>
              <a:rPr lang="en-US" altLang="zh-HK" sz="2000" dirty="0"/>
              <a:t>-sagittal </a:t>
            </a:r>
            <a:r>
              <a:rPr lang="en-US" altLang="zh-HK" sz="2000" dirty="0" err="1" smtClean="0"/>
              <a:t>falx</a:t>
            </a:r>
            <a:endParaRPr lang="en-US" altLang="zh-HK" sz="2000" dirty="0" smtClean="0"/>
          </a:p>
          <a:p>
            <a:r>
              <a:rPr lang="en-US" altLang="zh-HK" sz="2000" dirty="0" err="1" smtClean="0"/>
              <a:t>Hypodense</a:t>
            </a:r>
            <a:r>
              <a:rPr lang="en-US" altLang="zh-HK" sz="2000" dirty="0" smtClean="0"/>
              <a:t> </a:t>
            </a:r>
            <a:r>
              <a:rPr lang="en-US" altLang="zh-HK" sz="2000" dirty="0"/>
              <a:t>areas noted in </a:t>
            </a:r>
            <a:r>
              <a:rPr lang="en-US" altLang="zh-HK" sz="2000" dirty="0" err="1"/>
              <a:t>rt</a:t>
            </a:r>
            <a:r>
              <a:rPr lang="en-US" altLang="zh-HK" sz="2000" dirty="0"/>
              <a:t> frontal and left frontal </a:t>
            </a:r>
            <a:r>
              <a:rPr lang="en-US" altLang="zh-HK" sz="2000" dirty="0" err="1" smtClean="0"/>
              <a:t>lobesl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48260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What </a:t>
            </a:r>
            <a:r>
              <a:rPr lang="en-US" altLang="zh-HK" dirty="0" smtClean="0"/>
              <a:t>is the diagnosis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Acute SDH</a:t>
            </a:r>
            <a:endParaRPr lang="en-US" altLang="zh-HK" dirty="0" smtClean="0"/>
          </a:p>
          <a:p>
            <a:r>
              <a:rPr lang="en-US" altLang="zh-HK" dirty="0" smtClean="0"/>
              <a:t>What further information and investigations would you consider for this case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Drug history </a:t>
            </a:r>
            <a:r>
              <a:rPr lang="en-US" altLang="zh-HK" dirty="0" err="1" smtClean="0"/>
              <a:t>e.g</a:t>
            </a:r>
            <a:r>
              <a:rPr lang="en-US" altLang="zh-HK" dirty="0" smtClean="0"/>
              <a:t> any aspirin, anticoagulant 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History of alcohol intake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Blood tests: platelet, LFT, INR</a:t>
            </a: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4199069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 dirty="0"/>
              <a:t>What are the risk factors for the above condition?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Very young </a:t>
            </a:r>
            <a:r>
              <a:rPr lang="en-US" altLang="zh-HK" dirty="0"/>
              <a:t>or very old </a:t>
            </a:r>
            <a:r>
              <a:rPr lang="en-US" altLang="zh-HK" dirty="0" smtClean="0"/>
              <a:t>age</a:t>
            </a:r>
          </a:p>
          <a:p>
            <a:r>
              <a:rPr lang="en-US" altLang="zh-HK" dirty="0" smtClean="0"/>
              <a:t>As the </a:t>
            </a:r>
            <a:r>
              <a:rPr lang="en-US" altLang="zh-HK" dirty="0"/>
              <a:t>brain shrinks with age, the </a:t>
            </a:r>
            <a:r>
              <a:rPr lang="en-US" altLang="zh-HK" dirty="0">
                <a:solidFill>
                  <a:srgbClr val="FF0000"/>
                </a:solidFill>
                <a:hlinkClick r:id="rId2" tooltip="Subdural space"/>
              </a:rPr>
              <a:t>subdural space</a:t>
            </a:r>
            <a:r>
              <a:rPr lang="en-US" altLang="zh-HK" dirty="0"/>
              <a:t> enlarges and the </a:t>
            </a:r>
            <a:r>
              <a:rPr lang="en-US" altLang="zh-HK" dirty="0">
                <a:hlinkClick r:id="rId3" tooltip="Vein"/>
              </a:rPr>
              <a:t>veins</a:t>
            </a:r>
            <a:r>
              <a:rPr lang="en-US" altLang="zh-HK" dirty="0"/>
              <a:t> that traverse the space must travel over a wider distance, </a:t>
            </a:r>
            <a:r>
              <a:rPr lang="en-US" altLang="zh-HK" dirty="0" smtClean="0"/>
              <a:t>more </a:t>
            </a:r>
            <a:r>
              <a:rPr lang="en-US" altLang="zh-HK" dirty="0"/>
              <a:t>vulnerable to </a:t>
            </a:r>
            <a:r>
              <a:rPr lang="en-US" altLang="zh-HK" dirty="0" smtClean="0"/>
              <a:t>tears</a:t>
            </a:r>
          </a:p>
          <a:p>
            <a:r>
              <a:rPr lang="en-US" altLang="zh-HK" dirty="0"/>
              <a:t> Infants, too, have larger subdural spaces and are more predisposed to subdural bleeds than are young adults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HK" dirty="0"/>
              <a:t>T</a:t>
            </a:r>
            <a:r>
              <a:rPr lang="en-US" altLang="zh-HK" dirty="0" smtClean="0"/>
              <a:t>aking </a:t>
            </a:r>
            <a:r>
              <a:rPr lang="en-US" altLang="zh-HK" dirty="0"/>
              <a:t>blood thinners (</a:t>
            </a:r>
            <a:r>
              <a:rPr lang="en-US" altLang="zh-HK" u="sng" dirty="0">
                <a:hlinkClick r:id="rId4"/>
              </a:rPr>
              <a:t>anticoagulants</a:t>
            </a:r>
            <a:r>
              <a:rPr lang="en-US" altLang="zh-HK" dirty="0" smtClean="0"/>
              <a:t>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altLang="zh-HK" dirty="0" smtClean="0"/>
              <a:t>Long-term</a:t>
            </a:r>
            <a:r>
              <a:rPr lang="en-US" altLang="zh-HK" dirty="0"/>
              <a:t> </a:t>
            </a:r>
            <a:r>
              <a:rPr lang="en-US" altLang="zh-HK" dirty="0" smtClean="0"/>
              <a:t>alcohol abuse 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69191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23/M, good past health.</a:t>
            </a:r>
          </a:p>
          <a:p>
            <a:r>
              <a:rPr lang="en-US" altLang="zh-HK" dirty="0" smtClean="0"/>
              <a:t>Sob and </a:t>
            </a:r>
            <a:r>
              <a:rPr lang="en-US" altLang="zh-HK" dirty="0" smtClean="0"/>
              <a:t>chest pain while performing running exercise </a:t>
            </a:r>
          </a:p>
          <a:p>
            <a:r>
              <a:rPr lang="en-US" altLang="zh-HK" dirty="0" smtClean="0"/>
              <a:t>LOC for 1 min.</a:t>
            </a:r>
          </a:p>
          <a:p>
            <a:r>
              <a:rPr lang="en-US" altLang="zh-HK" dirty="0" smtClean="0"/>
              <a:t>Recent travel history from France to HK 3 days ago</a:t>
            </a:r>
          </a:p>
          <a:p>
            <a:r>
              <a:rPr lang="en-US" altLang="zh-HK" dirty="0" smtClean="0"/>
              <a:t>BP:125/80mmHg, P: 140/min, SaO2:94% on RA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72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ECG</a:t>
            </a:r>
            <a:endParaRPr lang="zh-HK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2324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5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en-US" altLang="zh-HK" dirty="0"/>
              <a:t>What  abnormalities  can be seen on the </a:t>
            </a:r>
            <a:r>
              <a:rPr lang="en-US" altLang="zh-HK" dirty="0" smtClean="0"/>
              <a:t>ECG?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Sinus tachycardia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S1Q3T3</a:t>
            </a:r>
          </a:p>
          <a:p>
            <a:pPr marL="0" indent="0">
              <a:buNone/>
            </a:pPr>
            <a:endParaRPr lang="en-US" altLang="zh-HK" dirty="0" smtClean="0"/>
          </a:p>
          <a:p>
            <a:r>
              <a:rPr lang="en-US" altLang="zh-HK" dirty="0" smtClean="0"/>
              <a:t>What would you suspect base on ECG findings and history?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PE(pulmonary embolization)</a:t>
            </a:r>
          </a:p>
          <a:p>
            <a:pPr marL="0" indent="0">
              <a:buNone/>
            </a:pPr>
            <a:endParaRPr lang="en-US" altLang="zh-HK" dirty="0" smtClean="0"/>
          </a:p>
          <a:p>
            <a:r>
              <a:rPr lang="en-US" altLang="zh-HK" dirty="0" smtClean="0"/>
              <a:t>What would you look for on physical examination?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Any lower limb swelling</a:t>
            </a:r>
          </a:p>
        </p:txBody>
      </p:sp>
    </p:spTree>
    <p:extLst>
      <p:ext uri="{BB962C8B-B14F-4D97-AF65-F5344CB8AC3E}">
        <p14:creationId xmlns:p14="http://schemas.microsoft.com/office/powerpoint/2010/main" val="84632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 dirty="0"/>
              <a:t>What further investigations would you like to order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Blood: CBP, R/LFT, </a:t>
            </a:r>
            <a:r>
              <a:rPr lang="en-US" altLang="zh-HK" dirty="0" err="1" smtClean="0"/>
              <a:t>Tnt</a:t>
            </a:r>
            <a:r>
              <a:rPr lang="en-US" altLang="zh-HK" dirty="0" smtClean="0"/>
              <a:t>, INR, D-Dimer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CXR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Echocardiogram</a:t>
            </a:r>
            <a:r>
              <a:rPr lang="en-US" altLang="zh-HK" dirty="0"/>
              <a:t>: ?dilated </a:t>
            </a:r>
            <a:r>
              <a:rPr lang="en-US" altLang="zh-HK" dirty="0" err="1"/>
              <a:t>rt</a:t>
            </a:r>
            <a:r>
              <a:rPr lang="en-US" altLang="zh-HK" dirty="0"/>
              <a:t> atrium/ventricle</a:t>
            </a:r>
            <a:r>
              <a:rPr lang="en-US" altLang="zh-HK" dirty="0" smtClean="0"/>
              <a:t>?</a:t>
            </a:r>
          </a:p>
          <a:p>
            <a:pPr marL="0" indent="0">
              <a:buNone/>
            </a:pPr>
            <a:r>
              <a:rPr lang="en-US" altLang="zh-HK" dirty="0"/>
              <a:t>	</a:t>
            </a:r>
            <a:r>
              <a:rPr lang="en-US" altLang="zh-HK" dirty="0" smtClean="0"/>
              <a:t>		     thrombus </a:t>
            </a:r>
            <a:r>
              <a:rPr lang="en-US" altLang="zh-HK" dirty="0"/>
              <a:t>in pulmonary artery</a:t>
            </a:r>
            <a:endParaRPr lang="en-US" altLang="zh-HK" dirty="0" smtClean="0"/>
          </a:p>
          <a:p>
            <a:pPr marL="0" indent="0">
              <a:buNone/>
            </a:pPr>
            <a:r>
              <a:rPr lang="en-US" altLang="zh-HK" dirty="0" smtClean="0"/>
              <a:t>4.   </a:t>
            </a:r>
            <a:r>
              <a:rPr lang="en-US" altLang="zh-HK" dirty="0" err="1" smtClean="0"/>
              <a:t>Usg</a:t>
            </a:r>
            <a:r>
              <a:rPr lang="en-US" altLang="zh-HK" dirty="0" smtClean="0"/>
              <a:t> look for any DVT</a:t>
            </a:r>
          </a:p>
          <a:p>
            <a:pPr marL="0" indent="0">
              <a:buNone/>
            </a:pPr>
            <a:r>
              <a:rPr lang="en-US" altLang="zh-HK" dirty="0" smtClean="0"/>
              <a:t>5.   CT </a:t>
            </a:r>
            <a:r>
              <a:rPr lang="en-US" altLang="zh-HK" dirty="0"/>
              <a:t>thorax with contrast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dirty="0"/>
              <a:t>	</a:t>
            </a:r>
            <a:endParaRPr lang="en-US" altLang="zh-HK" dirty="0" smtClean="0"/>
          </a:p>
          <a:p>
            <a:pPr marL="0" indent="0">
              <a:buNone/>
            </a:pPr>
            <a:r>
              <a:rPr lang="en-US" altLang="zh-HK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408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ECG</a:t>
            </a:r>
            <a:endParaRPr lang="zh-HK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4464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2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CT Thorax with contrast</a:t>
            </a:r>
            <a:endParaRPr lang="zh-HK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561"/>
            <a:ext cx="4038600" cy="37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0386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511"/>
            <a:ext cx="4038600" cy="36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1106"/>
            <a:ext cx="4100264" cy="35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080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altLang="zh-HK" dirty="0"/>
              <a:t>What  abnormalities  can be seen on the CT</a:t>
            </a:r>
            <a:r>
              <a:rPr lang="en-US" altLang="zh-HK" dirty="0" smtClean="0"/>
              <a:t>?</a:t>
            </a:r>
          </a:p>
          <a:p>
            <a:pPr marL="0" indent="0">
              <a:buNone/>
            </a:pP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1211097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4725144"/>
            <a:ext cx="4040188" cy="17281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HK" dirty="0" smtClean="0"/>
              <a:t>Right pleural effusion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HK" dirty="0" smtClean="0"/>
              <a:t>Right atrium and right ventricle seem prominent reflect </a:t>
            </a:r>
            <a:r>
              <a:rPr lang="en-US" altLang="zh-HK" dirty="0" err="1" smtClean="0"/>
              <a:t>rt</a:t>
            </a:r>
            <a:r>
              <a:rPr lang="en-US" altLang="zh-HK" dirty="0" smtClean="0"/>
              <a:t> heart strain</a:t>
            </a:r>
            <a:endParaRPr lang="zh-HK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32656"/>
            <a:ext cx="4040188" cy="376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6016" y="548680"/>
            <a:ext cx="4041775" cy="1512168"/>
          </a:xfrm>
        </p:spPr>
        <p:txBody>
          <a:bodyPr>
            <a:normAutofit lnSpcReduction="10000"/>
          </a:bodyPr>
          <a:lstStyle/>
          <a:p>
            <a:r>
              <a:rPr lang="en-US" altLang="zh-HK" dirty="0" smtClean="0"/>
              <a:t>Eccentric intraluminal filling defects within both main pulmonary arteries extending to their bifurcation</a:t>
            </a:r>
            <a:endParaRPr lang="zh-HK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348880"/>
            <a:ext cx="4041775" cy="38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0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511"/>
            <a:ext cx="4038600" cy="36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1106"/>
            <a:ext cx="4100264" cy="35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456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the diagnosis?</a:t>
            </a:r>
          </a:p>
          <a:p>
            <a:pPr marL="0" indent="0">
              <a:buNone/>
            </a:pPr>
            <a:r>
              <a:rPr lang="en-US" altLang="zh-HK" dirty="0" smtClean="0"/>
              <a:t>	Pulmonary embolism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89945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35/M, good past health</a:t>
            </a:r>
          </a:p>
          <a:p>
            <a:r>
              <a:rPr lang="en-US" altLang="zh-HK" dirty="0" smtClean="0"/>
              <a:t>Left eye was hit by shuttlecock </a:t>
            </a:r>
            <a:r>
              <a:rPr lang="en-US" altLang="zh-HK" dirty="0" smtClean="0"/>
              <a:t>when playing badminton.</a:t>
            </a:r>
            <a:endParaRPr lang="en-US" altLang="zh-HK" dirty="0" smtClean="0"/>
          </a:p>
          <a:p>
            <a:r>
              <a:rPr lang="en-US" altLang="zh-HK" dirty="0" smtClean="0"/>
              <a:t>Left </a:t>
            </a:r>
            <a:r>
              <a:rPr lang="en-US" altLang="zh-HK" dirty="0" smtClean="0"/>
              <a:t>eye pain and decreased </a:t>
            </a:r>
            <a:r>
              <a:rPr lang="en-US" altLang="zh-HK" dirty="0" smtClean="0"/>
              <a:t>vision </a:t>
            </a:r>
            <a:r>
              <a:rPr lang="en-US" altLang="zh-HK" dirty="0" smtClean="0"/>
              <a:t>after the injury.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30800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1979712" y="6309320"/>
            <a:ext cx="3816424" cy="432048"/>
          </a:xfrm>
        </p:spPr>
        <p:txBody>
          <a:bodyPr>
            <a:normAutofit fontScale="90000"/>
          </a:bodyPr>
          <a:lstStyle/>
          <a:p>
            <a:r>
              <a:rPr lang="en-US" altLang="zh-HK" sz="2000" dirty="0" smtClean="0"/>
              <a:t>Examination with fluorescein eye stain</a:t>
            </a:r>
            <a:endParaRPr lang="zh-HK" altLang="en-US" sz="2000" dirty="0"/>
          </a:p>
        </p:txBody>
      </p:sp>
      <p:pic>
        <p:nvPicPr>
          <p:cNvPr id="1026" name="Picture 2" descr="D:\Users\ccy202\Pictures\未命名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1369" y="1086983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60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r>
              <a:rPr lang="en-US" altLang="zh-HK" dirty="0" smtClean="0"/>
              <a:t>What are the abnormal physical findings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Blood in lower anterior chamber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Semi-dilated pupil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Cloudy cornea</a:t>
            </a:r>
          </a:p>
          <a:p>
            <a:pPr marL="0" indent="0">
              <a:buNone/>
            </a:pPr>
            <a:endParaRPr lang="en-US" altLang="zh-HK" dirty="0" smtClean="0"/>
          </a:p>
          <a:p>
            <a:r>
              <a:rPr lang="en-US" altLang="zh-HK" dirty="0" smtClean="0"/>
              <a:t>What is the diagnosis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Traumatic </a:t>
            </a:r>
            <a:r>
              <a:rPr lang="en-US" altLang="zh-HK" dirty="0" err="1" smtClean="0"/>
              <a:t>hyphema</a:t>
            </a:r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r>
              <a:rPr lang="en-US" altLang="zh-HK" dirty="0" smtClean="0"/>
              <a:t>What </a:t>
            </a:r>
            <a:r>
              <a:rPr lang="en-US" altLang="zh-HK" dirty="0" smtClean="0"/>
              <a:t>else do you </a:t>
            </a:r>
            <a:r>
              <a:rPr lang="en-US" altLang="zh-HK" dirty="0" smtClean="0"/>
              <a:t>need </a:t>
            </a:r>
            <a:r>
              <a:rPr lang="en-US" altLang="zh-HK" dirty="0" smtClean="0"/>
              <a:t>to check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VA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IOP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What is your management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Eye shield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Pain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Urgent eye consultation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Limited </a:t>
            </a:r>
            <a:r>
              <a:rPr lang="en-US" altLang="zh-HK" dirty="0"/>
              <a:t>eye movement (this means no </a:t>
            </a:r>
            <a:r>
              <a:rPr lang="en-US" altLang="zh-HK" dirty="0" smtClean="0"/>
              <a:t>reading)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Head </a:t>
            </a:r>
            <a:r>
              <a:rPr lang="en-US" altLang="zh-HK" dirty="0"/>
              <a:t>elevated at least 40 degrees when sleeping (to help body absorb blood)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619079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en-US" altLang="zh-HK" sz="2000" dirty="0" smtClean="0"/>
              <a:t>What </a:t>
            </a:r>
            <a:r>
              <a:rPr lang="en-US" altLang="zh-HK" sz="2000" dirty="0"/>
              <a:t>are the long term complications?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sz="2000" dirty="0" smtClean="0"/>
              <a:t>Increased </a:t>
            </a:r>
            <a:r>
              <a:rPr lang="en-US" altLang="zh-HK" sz="2000" dirty="0"/>
              <a:t>intraocular </a:t>
            </a:r>
            <a:r>
              <a:rPr lang="en-US" altLang="zh-HK" sz="2000" dirty="0" smtClean="0"/>
              <a:t>pressure</a:t>
            </a:r>
          </a:p>
          <a:p>
            <a:r>
              <a:rPr lang="en-US" altLang="zh-HK" sz="2000" dirty="0" smtClean="0"/>
              <a:t>Cause glaucoma and atrophy </a:t>
            </a:r>
            <a:r>
              <a:rPr lang="en-US" altLang="zh-HK" sz="2000" dirty="0"/>
              <a:t>of the optic nerve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altLang="zh-HK" sz="2000" dirty="0" smtClean="0"/>
              <a:t>Staining </a:t>
            </a:r>
            <a:r>
              <a:rPr lang="en-US" altLang="zh-HK" sz="2000" dirty="0"/>
              <a:t>of the cornea with </a:t>
            </a:r>
            <a:r>
              <a:rPr lang="en-US" altLang="zh-HK" sz="2000" dirty="0" smtClean="0"/>
              <a:t>blood</a:t>
            </a:r>
            <a:endParaRPr lang="en-US" altLang="zh-HK" sz="2000" dirty="0"/>
          </a:p>
        </p:txBody>
      </p:sp>
    </p:spTree>
    <p:extLst>
      <p:ext uri="{BB962C8B-B14F-4D97-AF65-F5344CB8AC3E}">
        <p14:creationId xmlns:p14="http://schemas.microsoft.com/office/powerpoint/2010/main" val="195612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abnormality can be seen on the </a:t>
            </a:r>
            <a:r>
              <a:rPr lang="en-US" altLang="zh-HK" dirty="0" smtClean="0"/>
              <a:t>ECG?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Diffuse low voltage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030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CXR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12776"/>
            <a:ext cx="52565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84168" y="1600201"/>
            <a:ext cx="2952328" cy="406104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Cardiomegaly, globular-shaped </a:t>
            </a:r>
            <a:r>
              <a:rPr lang="en-US" altLang="zh-HK" dirty="0"/>
              <a:t>heart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Multiple </a:t>
            </a:r>
            <a:r>
              <a:rPr lang="en-US" altLang="zh-HK" dirty="0" err="1" smtClean="0"/>
              <a:t>reticulonodular</a:t>
            </a:r>
            <a:r>
              <a:rPr lang="en-US" altLang="zh-HK" dirty="0" smtClean="0"/>
              <a:t> lesions over the both lung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LUZ mass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977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en-US" altLang="zh-HK" dirty="0" smtClean="0"/>
              <a:t>What </a:t>
            </a:r>
            <a:r>
              <a:rPr lang="en-US" altLang="zh-HK" dirty="0" smtClean="0"/>
              <a:t>would you suspect base on ECG and CXR findings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Pericardial effusion</a:t>
            </a:r>
          </a:p>
          <a:p>
            <a:pPr marL="0" indent="0">
              <a:buNone/>
            </a:pPr>
            <a:endParaRPr lang="en-US" altLang="zh-HK" dirty="0" smtClean="0"/>
          </a:p>
          <a:p>
            <a:r>
              <a:rPr lang="en-US" altLang="zh-HK" dirty="0" smtClean="0"/>
              <a:t>What bedside investigation would you perform </a:t>
            </a:r>
            <a:r>
              <a:rPr lang="en-US" altLang="zh-HK" dirty="0" smtClean="0"/>
              <a:t>to confirm the diagnosis and </a:t>
            </a:r>
            <a:r>
              <a:rPr lang="en-US" altLang="zh-HK" dirty="0" smtClean="0"/>
              <a:t>what important features would you look for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Echocardiogram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Look for features of cardiac </a:t>
            </a:r>
            <a:r>
              <a:rPr lang="en-US" altLang="zh-HK" dirty="0" err="1" smtClean="0"/>
              <a:t>tamponade</a:t>
            </a:r>
            <a:endParaRPr lang="en-US" altLang="zh-HK" dirty="0" smtClean="0"/>
          </a:p>
          <a:p>
            <a:r>
              <a:rPr lang="en-US" altLang="zh-HK" dirty="0" smtClean="0"/>
              <a:t>right </a:t>
            </a:r>
            <a:r>
              <a:rPr lang="en-US" altLang="zh-HK" dirty="0"/>
              <a:t>atrial collapse</a:t>
            </a:r>
          </a:p>
          <a:p>
            <a:r>
              <a:rPr lang="en-US" altLang="zh-HK" dirty="0"/>
              <a:t>right ventricular diastolic </a:t>
            </a:r>
            <a:r>
              <a:rPr lang="en-US" altLang="zh-HK" dirty="0" smtClean="0"/>
              <a:t>collapse</a:t>
            </a:r>
          </a:p>
          <a:p>
            <a:r>
              <a:rPr lang="en-US" altLang="zh-HK" dirty="0"/>
              <a:t>assessment of the IVC (dilated and unreactive in </a:t>
            </a:r>
            <a:r>
              <a:rPr lang="en-US" altLang="zh-HK" dirty="0" err="1"/>
              <a:t>tamponade</a:t>
            </a:r>
            <a:r>
              <a:rPr lang="en-US" altLang="zh-HK" dirty="0"/>
              <a:t>)</a:t>
            </a:r>
          </a:p>
          <a:p>
            <a:endParaRPr lang="en-US" altLang="zh-HK" dirty="0"/>
          </a:p>
          <a:p>
            <a:pPr marL="0" indent="0">
              <a:buNone/>
            </a:pP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254563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the diagnosis and </a:t>
            </a:r>
            <a:r>
              <a:rPr lang="en-US" altLang="zh-HK" dirty="0" err="1"/>
              <a:t>ddx</a:t>
            </a:r>
            <a:r>
              <a:rPr lang="en-US" altLang="zh-HK" dirty="0"/>
              <a:t> for this case?</a:t>
            </a:r>
            <a:endParaRPr lang="zh-HK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err="1" smtClean="0"/>
              <a:t>Lymphangitic</a:t>
            </a:r>
            <a:r>
              <a:rPr lang="en-US" altLang="zh-HK" dirty="0"/>
              <a:t> </a:t>
            </a:r>
            <a:r>
              <a:rPr lang="en-US" altLang="zh-HK" dirty="0" err="1"/>
              <a:t>carcinomatosis</a:t>
            </a:r>
            <a:r>
              <a:rPr lang="en-US" altLang="zh-HK" dirty="0" smtClean="0"/>
              <a:t> complicate with pericardial effusion</a:t>
            </a:r>
          </a:p>
          <a:p>
            <a:r>
              <a:rPr lang="en-US" altLang="zh-HK" dirty="0" smtClean="0"/>
              <a:t>Breast</a:t>
            </a:r>
            <a:r>
              <a:rPr lang="en-US" altLang="zh-HK" dirty="0"/>
              <a:t>, lung, stomach, pancreas, and prostate cancers are the most common tumors that result in </a:t>
            </a:r>
            <a:r>
              <a:rPr lang="en-US" altLang="zh-HK" dirty="0" err="1"/>
              <a:t>lymphangitis</a:t>
            </a:r>
            <a:r>
              <a:rPr lang="en-US" altLang="zh-HK" dirty="0" smtClean="0"/>
              <a:t>.</a:t>
            </a:r>
          </a:p>
          <a:p>
            <a:r>
              <a:rPr lang="en-US" altLang="zh-HK" dirty="0"/>
              <a:t>80% are adenocarcinomas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HK" dirty="0" err="1" smtClean="0"/>
              <a:t>Miliary</a:t>
            </a:r>
            <a:r>
              <a:rPr lang="en-US" altLang="zh-HK" dirty="0" smtClean="0"/>
              <a:t> TB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1644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48/M, smoker</a:t>
            </a:r>
          </a:p>
          <a:p>
            <a:r>
              <a:rPr lang="en-US" altLang="zh-HK" dirty="0" smtClean="0"/>
              <a:t>Good past health</a:t>
            </a:r>
          </a:p>
          <a:p>
            <a:r>
              <a:rPr lang="en-US" altLang="zh-HK" dirty="0" smtClean="0"/>
              <a:t>Sudden onset of back pain and chest pain for few hours after meal at restaurant</a:t>
            </a:r>
          </a:p>
          <a:p>
            <a:r>
              <a:rPr lang="en-US" altLang="zh-HK" dirty="0" smtClean="0"/>
              <a:t>Associated with right leg numbness</a:t>
            </a:r>
          </a:p>
          <a:p>
            <a:r>
              <a:rPr lang="en-US" altLang="zh-HK" dirty="0" smtClean="0"/>
              <a:t>BP:121/82mmHg, P:69/min, SaO2:96% on RA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579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ECG</a:t>
            </a:r>
            <a:endParaRPr lang="zh-HK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2" y="1556792"/>
            <a:ext cx="82966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685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808</Words>
  <Application>Microsoft Office PowerPoint</Application>
  <PresentationFormat>On-screen Show (4:3)</PresentationFormat>
  <Paragraphs>153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佈景主題</vt:lpstr>
      <vt:lpstr>JCM OSCE Questions AHNH AED 2/1/2019</vt:lpstr>
      <vt:lpstr>Case 1</vt:lpstr>
      <vt:lpstr>ECG</vt:lpstr>
      <vt:lpstr>PowerPoint Presentation</vt:lpstr>
      <vt:lpstr>CXR</vt:lpstr>
      <vt:lpstr>PowerPoint Presentation</vt:lpstr>
      <vt:lpstr>PowerPoint Presentation</vt:lpstr>
      <vt:lpstr>Case 2</vt:lpstr>
      <vt:lpstr>ECG</vt:lpstr>
      <vt:lpstr>PowerPoint Presentation</vt:lpstr>
      <vt:lpstr>CXR</vt:lpstr>
      <vt:lpstr>PowerPoint Presentation</vt:lpstr>
      <vt:lpstr>PowerPoint Presentation</vt:lpstr>
      <vt:lpstr>CT thorax with contrast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4</vt:lpstr>
      <vt:lpstr>ECG</vt:lpstr>
      <vt:lpstr>PowerPoint Presentation</vt:lpstr>
      <vt:lpstr>PowerPoint Presentation</vt:lpstr>
      <vt:lpstr>CT Thorax with contrast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5</vt:lpstr>
      <vt:lpstr>Examination with fluorescein eye stain</vt:lpstr>
      <vt:lpstr>PowerPoint Presentation</vt:lpstr>
      <vt:lpstr>PowerPoint Presentation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JCC  2/1/2019</dc:title>
  <dc:creator>Hospital Authority</dc:creator>
  <cp:lastModifiedBy>chan</cp:lastModifiedBy>
  <cp:revision>29</cp:revision>
  <dcterms:created xsi:type="dcterms:W3CDTF">2018-12-24T05:31:21Z</dcterms:created>
  <dcterms:modified xsi:type="dcterms:W3CDTF">2018-12-31T00:37:40Z</dcterms:modified>
</cp:coreProperties>
</file>