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p:restoredTop sz="94631"/>
  </p:normalViewPr>
  <p:slideViewPr>
    <p:cSldViewPr snapToGrid="0" snapToObjects="1">
      <p:cViewPr>
        <p:scale>
          <a:sx n="80" d="100"/>
          <a:sy n="80" d="100"/>
        </p:scale>
        <p:origin x="1136"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kumimoji="1" lang="zh-TW" altLang="en-US" smtClean="0"/>
              <a:t>按一下以編輯母片標題樣式</a:t>
            </a:r>
            <a:endParaRPr kumimoji="1"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smtClean="0"/>
              <a:t>按一下以編輯母片副標題樣式</a:t>
            </a:r>
            <a:endParaRPr kumimoji="1" lang="zh-TW" altLang="en-US"/>
          </a:p>
        </p:txBody>
      </p:sp>
      <p:sp>
        <p:nvSpPr>
          <p:cNvPr id="4" name="日期版面配置區 3"/>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122380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48195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41821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2031053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93670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64336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112329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73960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86129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178214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04EFDF42-4123-F846-935F-CF03B1A2A834}" type="datetimeFigureOut">
              <a:rPr kumimoji="1" lang="zh-TW" altLang="en-US" smtClean="0"/>
              <a:t>2019/2/8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1505681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FDF42-4123-F846-935F-CF03B1A2A834}" type="datetimeFigureOut">
              <a:rPr kumimoji="1" lang="zh-TW" altLang="en-US" smtClean="0"/>
              <a:t>2019/2/8</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8D651-6B50-5F4A-A9C3-26224D1A34BB}" type="slidenum">
              <a:rPr kumimoji="1" lang="zh-TW" altLang="en-US" smtClean="0"/>
              <a:t>‹#›</a:t>
            </a:fld>
            <a:endParaRPr kumimoji="1" lang="zh-TW" altLang="en-US"/>
          </a:p>
        </p:txBody>
      </p:sp>
    </p:spTree>
    <p:extLst>
      <p:ext uri="{BB962C8B-B14F-4D97-AF65-F5344CB8AC3E}">
        <p14:creationId xmlns:p14="http://schemas.microsoft.com/office/powerpoint/2010/main" val="1142492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radiopaedia.org/articles/scaphoid-1?lang=us" TargetMode="External"/><Relationship Id="rId4" Type="http://schemas.openxmlformats.org/officeDocument/2006/relationships/hyperlink" Target="https://radiopaedia.org/articles/lunate-1?lang=us" TargetMode="External"/><Relationship Id="rId5" Type="http://schemas.openxmlformats.org/officeDocument/2006/relationships/hyperlink" Target="https://radiopaedia.org/articles/triquetrum?lang=us" TargetMode="External"/><Relationship Id="rId6" Type="http://schemas.openxmlformats.org/officeDocument/2006/relationships/hyperlink" Target="https://radiopaedia.org/articles/pisiform?lang=us" TargetMode="External"/><Relationship Id="rId7" Type="http://schemas.openxmlformats.org/officeDocument/2006/relationships/hyperlink" Target="https://radiopaedia.org/articles/trapezium?lang=us" TargetMode="External"/><Relationship Id="rId8" Type="http://schemas.openxmlformats.org/officeDocument/2006/relationships/hyperlink" Target="https://radiopaedia.org/articles/trapezoid?lang=us" TargetMode="External"/><Relationship Id="rId9" Type="http://schemas.openxmlformats.org/officeDocument/2006/relationships/hyperlink" Target="https://radiopaedia.org/articles/capitate?lang=us" TargetMode="External"/><Relationship Id="rId10" Type="http://schemas.openxmlformats.org/officeDocument/2006/relationships/hyperlink" Target="https://radiopaedia.org/articles/hamate?lang=us" TargetMode="External"/><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kumimoji="1" lang="en-US" altLang="zh-TW" dirty="0" smtClean="0"/>
              <a:t>JCM OSCE 02/2019</a:t>
            </a:r>
            <a:endParaRPr kumimoji="1" lang="zh-TW" altLang="en-US" dirty="0"/>
          </a:p>
        </p:txBody>
      </p:sp>
      <p:sp>
        <p:nvSpPr>
          <p:cNvPr id="3" name="副標題 2"/>
          <p:cNvSpPr>
            <a:spLocks noGrp="1"/>
          </p:cNvSpPr>
          <p:nvPr>
            <p:ph type="subTitle" idx="1"/>
          </p:nvPr>
        </p:nvSpPr>
        <p:spPr/>
        <p:txBody>
          <a:bodyPr/>
          <a:lstStyle/>
          <a:p>
            <a:r>
              <a:rPr kumimoji="1" lang="en-US" altLang="zh-TW" dirty="0" smtClean="0"/>
              <a:t>Tuen Mun Hospital </a:t>
            </a:r>
          </a:p>
          <a:p>
            <a:endParaRPr kumimoji="1" lang="zh-TW" altLang="en-US" dirty="0"/>
          </a:p>
        </p:txBody>
      </p:sp>
    </p:spTree>
    <p:extLst>
      <p:ext uri="{BB962C8B-B14F-4D97-AF65-F5344CB8AC3E}">
        <p14:creationId xmlns:p14="http://schemas.microsoft.com/office/powerpoint/2010/main" val="2069865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661" y="113922"/>
            <a:ext cx="3937139" cy="6744077"/>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100" y="113922"/>
            <a:ext cx="3570094" cy="6858000"/>
          </a:xfrm>
          <a:prstGeom prst="rect">
            <a:avLst/>
          </a:prstGeom>
        </p:spPr>
      </p:pic>
    </p:spTree>
    <p:extLst>
      <p:ext uri="{BB962C8B-B14F-4D97-AF65-F5344CB8AC3E}">
        <p14:creationId xmlns:p14="http://schemas.microsoft.com/office/powerpoint/2010/main" val="236015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96900" y="393700"/>
            <a:ext cx="10515600" cy="5029200"/>
          </a:xfrm>
        </p:spPr>
        <p:txBody>
          <a:bodyPr/>
          <a:lstStyle/>
          <a:p>
            <a:pPr lvl="0"/>
            <a:r>
              <a:rPr lang="en-US" altLang="zh-TW" sz="4000" dirty="0"/>
              <a:t>What is the x-ray finding? And what is the diagnosis?</a:t>
            </a:r>
            <a:endParaRPr lang="zh-TW" altLang="zh-TW" sz="4000" dirty="0"/>
          </a:p>
          <a:p>
            <a:pPr lvl="0"/>
            <a:r>
              <a:rPr lang="en-US" altLang="zh-TW" sz="4000" dirty="0"/>
              <a:t>What is the mechanism of injury?</a:t>
            </a:r>
            <a:endParaRPr lang="zh-TW" altLang="zh-TW" sz="4000" dirty="0"/>
          </a:p>
          <a:p>
            <a:pPr lvl="0"/>
            <a:r>
              <a:rPr lang="en-US" altLang="zh-TW" sz="4000" dirty="0"/>
              <a:t>What is the indication for surgical intervention? Give 4.</a:t>
            </a:r>
            <a:endParaRPr lang="zh-TW" altLang="zh-TW" sz="4000" dirty="0"/>
          </a:p>
          <a:p>
            <a:pPr lvl="0"/>
            <a:r>
              <a:rPr lang="en-US" altLang="zh-TW" sz="4000" dirty="0"/>
              <a:t>What is the non-surgical management?</a:t>
            </a:r>
            <a:endParaRPr lang="zh-TW" altLang="zh-TW" sz="4000" dirty="0"/>
          </a:p>
          <a:p>
            <a:endParaRPr kumimoji="1" lang="zh-TW" altLang="en-US" dirty="0"/>
          </a:p>
        </p:txBody>
      </p:sp>
    </p:spTree>
    <p:extLst>
      <p:ext uri="{BB962C8B-B14F-4D97-AF65-F5344CB8AC3E}">
        <p14:creationId xmlns:p14="http://schemas.microsoft.com/office/powerpoint/2010/main" val="1510329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Carpal bones </a:t>
            </a:r>
            <a:endParaRPr kumimoji="1" lang="zh-TW" altLang="en-US" dirty="0"/>
          </a:p>
        </p:txBody>
      </p:sp>
      <p:pic>
        <p:nvPicPr>
          <p:cNvPr id="4" name="內容版面配置區 3"/>
          <p:cNvPicPr>
            <a:picLocks noGrp="1" noChangeAspect="1"/>
          </p:cNvPicPr>
          <p:nvPr>
            <p:ph idx="1"/>
          </p:nvPr>
        </p:nvPicPr>
        <p:blipFill rotWithShape="1">
          <a:blip r:embed="rId2"/>
          <a:srcRect t="50382"/>
          <a:stretch/>
        </p:blipFill>
        <p:spPr>
          <a:xfrm>
            <a:off x="720174" y="1447800"/>
            <a:ext cx="5871126" cy="5182672"/>
          </a:xfrm>
          <a:prstGeom prst="rect">
            <a:avLst/>
          </a:prstGeom>
        </p:spPr>
      </p:pic>
      <p:sp>
        <p:nvSpPr>
          <p:cNvPr id="5" name="文字方塊 4"/>
          <p:cNvSpPr txBox="1"/>
          <p:nvPr/>
        </p:nvSpPr>
        <p:spPr>
          <a:xfrm>
            <a:off x="6932428" y="1447800"/>
            <a:ext cx="5259572" cy="923330"/>
          </a:xfrm>
          <a:prstGeom prst="rect">
            <a:avLst/>
          </a:prstGeom>
          <a:noFill/>
        </p:spPr>
        <p:txBody>
          <a:bodyPr wrap="square" rtlCol="0">
            <a:spAutoFit/>
          </a:bodyPr>
          <a:lstStyle/>
          <a:p>
            <a:r>
              <a:rPr lang="en-US" altLang="zh-TW" dirty="0"/>
              <a:t>Sam Likes To Push The Toy Car Hard</a:t>
            </a:r>
          </a:p>
          <a:p>
            <a:r>
              <a:rPr lang="en-US" altLang="zh-TW" dirty="0"/>
              <a:t>She Looks Too Pretty Try To Catch Her</a:t>
            </a:r>
          </a:p>
          <a:p>
            <a:r>
              <a:rPr lang="en-US" altLang="zh-TW" dirty="0"/>
              <a:t>Sally Left The Party To Take Cathy </a:t>
            </a:r>
            <a:r>
              <a:rPr lang="en-US" altLang="zh-TW" dirty="0" smtClean="0"/>
              <a:t>Home</a:t>
            </a:r>
            <a:endParaRPr lang="en-US" altLang="zh-TW" dirty="0"/>
          </a:p>
        </p:txBody>
      </p:sp>
      <p:sp>
        <p:nvSpPr>
          <p:cNvPr id="6" name="矩形 5"/>
          <p:cNvSpPr/>
          <p:nvPr/>
        </p:nvSpPr>
        <p:spPr>
          <a:xfrm>
            <a:off x="6932428" y="3253034"/>
            <a:ext cx="6096000" cy="2308324"/>
          </a:xfrm>
          <a:prstGeom prst="rect">
            <a:avLst/>
          </a:prstGeom>
        </p:spPr>
        <p:txBody>
          <a:bodyPr>
            <a:spAutoFit/>
          </a:bodyPr>
          <a:lstStyle/>
          <a:p>
            <a:pPr>
              <a:buFont typeface="Arial" charset="0"/>
              <a:buChar char="•"/>
            </a:pPr>
            <a:r>
              <a:rPr lang="pl-PL" altLang="zh-TW" b="1" i="0" dirty="0" smtClean="0">
                <a:solidFill>
                  <a:srgbClr val="3D3D3D"/>
                </a:solidFill>
                <a:effectLst/>
                <a:latin typeface="Open Sans" charset="0"/>
              </a:rPr>
              <a:t>S: </a:t>
            </a:r>
            <a:r>
              <a:rPr lang="pl-PL" altLang="zh-TW" b="0" i="0" u="none" strike="noStrike" dirty="0" smtClean="0">
                <a:solidFill>
                  <a:srgbClr val="41699B"/>
                </a:solidFill>
                <a:effectLst/>
                <a:latin typeface="Open Sans" charset="0"/>
                <a:hlinkClick r:id="rId3"/>
              </a:rPr>
              <a:t>scaphoid</a:t>
            </a:r>
            <a:endParaRPr lang="pl-PL" altLang="zh-TW" b="0" i="0" dirty="0" smtClean="0">
              <a:solidFill>
                <a:srgbClr val="3D3D3D"/>
              </a:solidFill>
              <a:effectLst/>
              <a:latin typeface="Open Sans" charset="0"/>
            </a:endParaRPr>
          </a:p>
          <a:p>
            <a:pPr>
              <a:buFont typeface="Arial" charset="0"/>
              <a:buChar char="•"/>
            </a:pPr>
            <a:r>
              <a:rPr lang="pl-PL" altLang="zh-TW" b="1" i="0" dirty="0" smtClean="0">
                <a:solidFill>
                  <a:srgbClr val="3D3D3D"/>
                </a:solidFill>
                <a:effectLst/>
                <a:latin typeface="Open Sans" charset="0"/>
              </a:rPr>
              <a:t>L: </a:t>
            </a:r>
            <a:r>
              <a:rPr lang="pl-PL" altLang="zh-TW" b="0" i="0" u="none" strike="noStrike" dirty="0" smtClean="0">
                <a:solidFill>
                  <a:srgbClr val="41699B"/>
                </a:solidFill>
                <a:effectLst/>
                <a:latin typeface="Open Sans" charset="0"/>
                <a:hlinkClick r:id="rId4"/>
              </a:rPr>
              <a:t>lunate</a:t>
            </a:r>
            <a:endParaRPr lang="pl-PL" altLang="zh-TW" b="0" i="0" dirty="0" smtClean="0">
              <a:solidFill>
                <a:srgbClr val="3D3D3D"/>
              </a:solidFill>
              <a:effectLst/>
              <a:latin typeface="Open Sans" charset="0"/>
            </a:endParaRPr>
          </a:p>
          <a:p>
            <a:pPr>
              <a:buFont typeface="Arial" charset="0"/>
              <a:buChar char="•"/>
            </a:pPr>
            <a:r>
              <a:rPr lang="pl-PL" altLang="zh-TW" b="1" i="0" dirty="0" smtClean="0">
                <a:solidFill>
                  <a:srgbClr val="3D3D3D"/>
                </a:solidFill>
                <a:effectLst/>
                <a:latin typeface="Open Sans" charset="0"/>
              </a:rPr>
              <a:t>T: </a:t>
            </a:r>
            <a:r>
              <a:rPr lang="pl-PL" altLang="zh-TW" b="0" i="0" u="none" strike="noStrike" dirty="0" smtClean="0">
                <a:solidFill>
                  <a:srgbClr val="41699B"/>
                </a:solidFill>
                <a:effectLst/>
                <a:latin typeface="Open Sans" charset="0"/>
                <a:hlinkClick r:id="rId5"/>
              </a:rPr>
              <a:t>triquetrum</a:t>
            </a:r>
            <a:endParaRPr lang="pl-PL" altLang="zh-TW" b="0" i="0" dirty="0" smtClean="0">
              <a:solidFill>
                <a:srgbClr val="3D3D3D"/>
              </a:solidFill>
              <a:effectLst/>
              <a:latin typeface="Open Sans" charset="0"/>
            </a:endParaRPr>
          </a:p>
          <a:p>
            <a:pPr>
              <a:buFont typeface="Arial" charset="0"/>
              <a:buChar char="•"/>
            </a:pPr>
            <a:r>
              <a:rPr lang="pl-PL" altLang="zh-TW" b="1" i="0" dirty="0" smtClean="0">
                <a:solidFill>
                  <a:srgbClr val="3D3D3D"/>
                </a:solidFill>
                <a:effectLst/>
                <a:latin typeface="Open Sans" charset="0"/>
              </a:rPr>
              <a:t>P: </a:t>
            </a:r>
            <a:r>
              <a:rPr lang="pl-PL" altLang="zh-TW" b="0" i="0" u="none" strike="noStrike" dirty="0" smtClean="0">
                <a:solidFill>
                  <a:srgbClr val="41699B"/>
                </a:solidFill>
                <a:effectLst/>
                <a:latin typeface="Open Sans" charset="0"/>
                <a:hlinkClick r:id="rId6"/>
              </a:rPr>
              <a:t>pisiform</a:t>
            </a:r>
            <a:endParaRPr lang="pl-PL" altLang="zh-TW" b="0" i="0" dirty="0" smtClean="0">
              <a:solidFill>
                <a:srgbClr val="3D3D3D"/>
              </a:solidFill>
              <a:effectLst/>
              <a:latin typeface="Open Sans" charset="0"/>
            </a:endParaRPr>
          </a:p>
          <a:p>
            <a:pPr>
              <a:buFont typeface="Arial" charset="0"/>
              <a:buChar char="•"/>
            </a:pPr>
            <a:r>
              <a:rPr lang="pl-PL" altLang="zh-TW" b="1" i="0" dirty="0" smtClean="0">
                <a:solidFill>
                  <a:srgbClr val="3D3D3D"/>
                </a:solidFill>
                <a:effectLst/>
                <a:latin typeface="Open Sans" charset="0"/>
              </a:rPr>
              <a:t>T: </a:t>
            </a:r>
            <a:r>
              <a:rPr lang="pl-PL" altLang="zh-TW" b="0" i="0" u="none" strike="noStrike" dirty="0" smtClean="0">
                <a:solidFill>
                  <a:srgbClr val="41699B"/>
                </a:solidFill>
                <a:effectLst/>
                <a:latin typeface="Open Sans" charset="0"/>
                <a:hlinkClick r:id="rId7"/>
              </a:rPr>
              <a:t>trapezium</a:t>
            </a:r>
            <a:endParaRPr lang="pl-PL" altLang="zh-TW" b="0" i="0" dirty="0" smtClean="0">
              <a:solidFill>
                <a:srgbClr val="3D3D3D"/>
              </a:solidFill>
              <a:effectLst/>
              <a:latin typeface="Open Sans" charset="0"/>
            </a:endParaRPr>
          </a:p>
          <a:p>
            <a:pPr>
              <a:buFont typeface="Arial" charset="0"/>
              <a:buChar char="•"/>
            </a:pPr>
            <a:r>
              <a:rPr lang="pl-PL" altLang="zh-TW" b="1" i="0" dirty="0" smtClean="0">
                <a:solidFill>
                  <a:srgbClr val="3D3D3D"/>
                </a:solidFill>
                <a:effectLst/>
                <a:latin typeface="Open Sans" charset="0"/>
              </a:rPr>
              <a:t>T: </a:t>
            </a:r>
            <a:r>
              <a:rPr lang="pl-PL" altLang="zh-TW" b="0" i="0" u="none" strike="noStrike" dirty="0" smtClean="0">
                <a:solidFill>
                  <a:srgbClr val="41699B"/>
                </a:solidFill>
                <a:effectLst/>
                <a:latin typeface="Open Sans" charset="0"/>
                <a:hlinkClick r:id="rId8"/>
              </a:rPr>
              <a:t>trapezoid</a:t>
            </a:r>
            <a:endParaRPr lang="pl-PL" altLang="zh-TW" b="0" i="0" dirty="0" smtClean="0">
              <a:solidFill>
                <a:srgbClr val="3D3D3D"/>
              </a:solidFill>
              <a:effectLst/>
              <a:latin typeface="Open Sans" charset="0"/>
            </a:endParaRPr>
          </a:p>
          <a:p>
            <a:pPr>
              <a:buFont typeface="Arial" charset="0"/>
              <a:buChar char="•"/>
            </a:pPr>
            <a:r>
              <a:rPr lang="pl-PL" altLang="zh-TW" b="1" i="0" dirty="0" smtClean="0">
                <a:solidFill>
                  <a:srgbClr val="3D3D3D"/>
                </a:solidFill>
                <a:effectLst/>
                <a:latin typeface="Open Sans" charset="0"/>
              </a:rPr>
              <a:t>C: </a:t>
            </a:r>
            <a:r>
              <a:rPr lang="pl-PL" altLang="zh-TW" b="0" i="0" u="none" strike="noStrike" dirty="0" smtClean="0">
                <a:solidFill>
                  <a:srgbClr val="41699B"/>
                </a:solidFill>
                <a:effectLst/>
                <a:latin typeface="Open Sans" charset="0"/>
                <a:hlinkClick r:id="rId9"/>
              </a:rPr>
              <a:t>capitate</a:t>
            </a:r>
            <a:endParaRPr lang="pl-PL" altLang="zh-TW" b="0" i="0" dirty="0" smtClean="0">
              <a:solidFill>
                <a:srgbClr val="3D3D3D"/>
              </a:solidFill>
              <a:effectLst/>
              <a:latin typeface="Open Sans" charset="0"/>
            </a:endParaRPr>
          </a:p>
          <a:p>
            <a:pPr>
              <a:buFont typeface="Arial" charset="0"/>
              <a:buChar char="•"/>
            </a:pPr>
            <a:r>
              <a:rPr lang="pl-PL" altLang="zh-TW" b="1" i="0" dirty="0" smtClean="0">
                <a:solidFill>
                  <a:srgbClr val="3D3D3D"/>
                </a:solidFill>
                <a:effectLst/>
                <a:latin typeface="Open Sans" charset="0"/>
              </a:rPr>
              <a:t>H: </a:t>
            </a:r>
            <a:r>
              <a:rPr lang="pl-PL" altLang="zh-TW" b="0" i="0" u="none" strike="noStrike" dirty="0" smtClean="0">
                <a:solidFill>
                  <a:srgbClr val="41699B"/>
                </a:solidFill>
                <a:effectLst/>
                <a:latin typeface="Open Sans" charset="0"/>
                <a:hlinkClick r:id="rId10"/>
              </a:rPr>
              <a:t>hamate</a:t>
            </a:r>
            <a:endParaRPr lang="pl-PL" altLang="zh-TW" b="0" i="0" dirty="0">
              <a:solidFill>
                <a:srgbClr val="3D3D3D"/>
              </a:solidFill>
              <a:effectLst/>
              <a:latin typeface="Open Sans" charset="0"/>
            </a:endParaRPr>
          </a:p>
        </p:txBody>
      </p:sp>
    </p:spTree>
    <p:extLst>
      <p:ext uri="{BB962C8B-B14F-4D97-AF65-F5344CB8AC3E}">
        <p14:creationId xmlns:p14="http://schemas.microsoft.com/office/powerpoint/2010/main" val="447455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Avulsion fracture of triquetrum</a:t>
            </a:r>
            <a:endParaRPr kumimoji="1" lang="zh-TW" altLang="en-US" dirty="0"/>
          </a:p>
        </p:txBody>
      </p:sp>
      <p:sp>
        <p:nvSpPr>
          <p:cNvPr id="3" name="內容版面配置區 2"/>
          <p:cNvSpPr>
            <a:spLocks noGrp="1"/>
          </p:cNvSpPr>
          <p:nvPr>
            <p:ph idx="1"/>
          </p:nvPr>
        </p:nvSpPr>
        <p:spPr>
          <a:xfrm>
            <a:off x="838200" y="1506647"/>
            <a:ext cx="10515600" cy="5191865"/>
          </a:xfrm>
        </p:spPr>
        <p:txBody>
          <a:bodyPr>
            <a:normAutofit fontScale="92500" lnSpcReduction="20000"/>
          </a:bodyPr>
          <a:lstStyle/>
          <a:p>
            <a:r>
              <a:rPr kumimoji="1" lang="en-US" altLang="zh-TW" dirty="0" smtClean="0"/>
              <a:t>Lateral view of the wrist x-ray</a:t>
            </a:r>
          </a:p>
          <a:p>
            <a:pPr lvl="1"/>
            <a:r>
              <a:rPr kumimoji="1" lang="en-US" altLang="zh-TW" u="sng" dirty="0" smtClean="0"/>
              <a:t>Small radiodense fragment just dorsal to the proximal row of carpal bones</a:t>
            </a:r>
            <a:endParaRPr kumimoji="1" lang="zh-TW" altLang="en-US" u="sng" dirty="0" smtClean="0"/>
          </a:p>
          <a:p>
            <a:r>
              <a:rPr kumimoji="1" lang="en-US" altLang="zh-TW" dirty="0" smtClean="0"/>
              <a:t>Mechanism of injury </a:t>
            </a:r>
          </a:p>
          <a:p>
            <a:pPr lvl="1"/>
            <a:r>
              <a:rPr lang="en-US" altLang="zh-TW" u="sng" dirty="0" smtClean="0"/>
              <a:t>Typically occur from a fall onto an outstretched arm with the wrist in extension and ulnar deviation, or in extreme flexion</a:t>
            </a:r>
          </a:p>
          <a:p>
            <a:pPr lvl="1"/>
            <a:r>
              <a:rPr kumimoji="1" lang="en-US" altLang="zh-TW" u="sng" dirty="0" smtClean="0"/>
              <a:t>Avulsion fracture, usually off the dorsal radial surface account up to 93% of triquetrum #</a:t>
            </a:r>
          </a:p>
          <a:p>
            <a:r>
              <a:rPr kumimoji="1" lang="en-US" altLang="zh-TW" dirty="0" smtClean="0"/>
              <a:t>Indication for surgery</a:t>
            </a:r>
          </a:p>
          <a:p>
            <a:pPr lvl="1"/>
            <a:r>
              <a:rPr kumimoji="1" lang="en-US" altLang="zh-TW" u="sng" dirty="0" smtClean="0"/>
              <a:t>Open #</a:t>
            </a:r>
          </a:p>
          <a:p>
            <a:pPr lvl="1"/>
            <a:r>
              <a:rPr kumimoji="1" lang="en-US" altLang="zh-TW" u="sng" dirty="0" smtClean="0"/>
              <a:t>Comminuted #</a:t>
            </a:r>
          </a:p>
          <a:p>
            <a:pPr lvl="1"/>
            <a:r>
              <a:rPr kumimoji="1" lang="en-US" altLang="zh-TW" u="sng" dirty="0" err="1" smtClean="0"/>
              <a:t>Asso</a:t>
            </a:r>
            <a:r>
              <a:rPr kumimoji="1" lang="en-US" altLang="zh-TW" u="sng" dirty="0" smtClean="0"/>
              <a:t>. nerve injury (ulnar n.)</a:t>
            </a:r>
          </a:p>
          <a:p>
            <a:pPr lvl="1"/>
            <a:r>
              <a:rPr kumimoji="1" lang="en-US" altLang="zh-TW" u="sng" dirty="0" err="1" smtClean="0"/>
              <a:t>Asso</a:t>
            </a:r>
            <a:r>
              <a:rPr kumimoji="1" lang="en-US" altLang="zh-TW" u="sng" dirty="0" smtClean="0"/>
              <a:t>. vascular injury </a:t>
            </a:r>
          </a:p>
          <a:p>
            <a:r>
              <a:rPr kumimoji="1" lang="en-US" altLang="zh-TW" dirty="0" smtClean="0"/>
              <a:t>Non-surgical management</a:t>
            </a:r>
          </a:p>
          <a:p>
            <a:pPr lvl="1"/>
            <a:r>
              <a:rPr kumimoji="1" lang="en-US" altLang="zh-TW" u="sng" dirty="0" smtClean="0"/>
              <a:t>Immobilization with short arm cast </a:t>
            </a:r>
            <a:r>
              <a:rPr lang="en-US" altLang="zh-TW" u="sng" dirty="0"/>
              <a:t>with the wrist placed in slight extension and the MCP joints </a:t>
            </a:r>
            <a:r>
              <a:rPr lang="en-US" altLang="zh-TW" u="sng" dirty="0" smtClean="0"/>
              <a:t>free for</a:t>
            </a:r>
            <a:r>
              <a:rPr kumimoji="1" lang="en-US" altLang="zh-TW" u="sng" dirty="0" smtClean="0"/>
              <a:t> 3-6/52</a:t>
            </a:r>
          </a:p>
        </p:txBody>
      </p:sp>
    </p:spTree>
    <p:extLst>
      <p:ext uri="{BB962C8B-B14F-4D97-AF65-F5344CB8AC3E}">
        <p14:creationId xmlns:p14="http://schemas.microsoft.com/office/powerpoint/2010/main" val="18542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linds(horizontal)">
                                      <p:cBhvr>
                                        <p:cTn id="26" dur="500"/>
                                        <p:tgtEl>
                                          <p:spTgt spid="3">
                                            <p:txEl>
                                              <p:pRg st="8" end="8"/>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blinds(horizontal)">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linds(horizontal)">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33" y="0"/>
            <a:ext cx="5209724" cy="6858000"/>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433" y="0"/>
            <a:ext cx="5209725" cy="6858000"/>
          </a:xfrm>
          <a:prstGeom prst="rect">
            <a:avLst/>
          </a:prstGeom>
        </p:spPr>
      </p:pic>
    </p:spTree>
    <p:extLst>
      <p:ext uri="{BB962C8B-B14F-4D97-AF65-F5344CB8AC3E}">
        <p14:creationId xmlns:p14="http://schemas.microsoft.com/office/powerpoint/2010/main" val="823363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5670" y="152474"/>
            <a:ext cx="10515600" cy="1325563"/>
          </a:xfrm>
        </p:spPr>
        <p:txBody>
          <a:bodyPr/>
          <a:lstStyle/>
          <a:p>
            <a:r>
              <a:rPr kumimoji="1" lang="en-US" altLang="zh-TW" dirty="0" smtClean="0"/>
              <a:t>Q 3  </a:t>
            </a:r>
            <a:r>
              <a:rPr kumimoji="1" lang="en-US" altLang="zh-TW" smtClean="0"/>
              <a:t>STEMI </a:t>
            </a:r>
            <a:r>
              <a:rPr kumimoji="1" lang="en-US" altLang="zh-TW" smtClean="0"/>
              <a:t>equivalent</a:t>
            </a:r>
            <a:endParaRPr kumimoji="1"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65519" y="1208007"/>
            <a:ext cx="10386016" cy="5649993"/>
          </a:xfrm>
        </p:spPr>
      </p:pic>
    </p:spTree>
    <p:extLst>
      <p:ext uri="{BB962C8B-B14F-4D97-AF65-F5344CB8AC3E}">
        <p14:creationId xmlns:p14="http://schemas.microsoft.com/office/powerpoint/2010/main" val="1196583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kumimoji="1" lang="en-US" altLang="zh-TW" b="1" dirty="0" smtClean="0"/>
              <a:t>Left main coronary artery (LMCA) occlusion</a:t>
            </a:r>
            <a:endParaRPr kumimoji="1" lang="zh-TW" altLang="en-US" b="1" dirty="0"/>
          </a:p>
        </p:txBody>
      </p:sp>
      <p:sp>
        <p:nvSpPr>
          <p:cNvPr id="3" name="內容版面配置區 2"/>
          <p:cNvSpPr>
            <a:spLocks noGrp="1"/>
          </p:cNvSpPr>
          <p:nvPr>
            <p:ph idx="1"/>
          </p:nvPr>
        </p:nvSpPr>
        <p:spPr/>
        <p:txBody>
          <a:bodyPr/>
          <a:lstStyle/>
          <a:p>
            <a:r>
              <a:rPr lang="en-US" altLang="zh-TW" sz="4400" u="sng" dirty="0" smtClean="0"/>
              <a:t>Widespread horizontal ST depression, most prominent in leads I, II and V4-6</a:t>
            </a:r>
          </a:p>
          <a:p>
            <a:r>
              <a:rPr lang="en-US" altLang="zh-TW" sz="4400" u="sng" dirty="0" smtClean="0"/>
              <a:t>ST elevation in aVR ≥ 1mm</a:t>
            </a:r>
          </a:p>
          <a:p>
            <a:r>
              <a:rPr lang="en-US" altLang="zh-TW" sz="4400" u="sng" dirty="0" smtClean="0"/>
              <a:t>ST elevation in aVR ≥ V1</a:t>
            </a:r>
          </a:p>
          <a:p>
            <a:endParaRPr lang="zh-TW" altLang="en-US" u="sng" dirty="0" smtClean="0"/>
          </a:p>
          <a:p>
            <a:endParaRPr kumimoji="1" lang="zh-TW" altLang="en-US" u="sng" dirty="0"/>
          </a:p>
        </p:txBody>
      </p:sp>
    </p:spTree>
    <p:extLst>
      <p:ext uri="{BB962C8B-B14F-4D97-AF65-F5344CB8AC3E}">
        <p14:creationId xmlns:p14="http://schemas.microsoft.com/office/powerpoint/2010/main" val="126049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Possible cause of STE in aVR</a:t>
            </a:r>
            <a:endParaRPr kumimoji="1" lang="zh-TW" altLang="en-US" b="1" dirty="0"/>
          </a:p>
        </p:txBody>
      </p:sp>
      <p:sp>
        <p:nvSpPr>
          <p:cNvPr id="3" name="內容版面配置區 2"/>
          <p:cNvSpPr>
            <a:spLocks noGrp="1"/>
          </p:cNvSpPr>
          <p:nvPr>
            <p:ph idx="1"/>
          </p:nvPr>
        </p:nvSpPr>
        <p:spPr/>
        <p:txBody>
          <a:bodyPr/>
          <a:lstStyle/>
          <a:p>
            <a:r>
              <a:rPr lang="en-US" altLang="zh-TW" sz="4400" u="sng" dirty="0" smtClean="0"/>
              <a:t>LMCA occlusion</a:t>
            </a:r>
          </a:p>
          <a:p>
            <a:r>
              <a:rPr lang="en-US" altLang="zh-TW" sz="4400" u="sng" dirty="0" smtClean="0"/>
              <a:t>Proximal left anterior descending artery (LAD) occlusion</a:t>
            </a:r>
          </a:p>
          <a:p>
            <a:r>
              <a:rPr lang="en-US" altLang="zh-TW" sz="4400" u="sng" dirty="0" smtClean="0"/>
              <a:t>Severe triple-vessel disease </a:t>
            </a:r>
          </a:p>
          <a:p>
            <a:r>
              <a:rPr lang="en-US" altLang="zh-TW" sz="4400" u="sng" dirty="0" smtClean="0"/>
              <a:t>Diffuse subendocardial ischaemia</a:t>
            </a:r>
          </a:p>
          <a:p>
            <a:endParaRPr kumimoji="1" lang="zh-TW" altLang="en-US" u="sng" dirty="0"/>
          </a:p>
        </p:txBody>
      </p:sp>
    </p:spTree>
    <p:extLst>
      <p:ext uri="{BB962C8B-B14F-4D97-AF65-F5344CB8AC3E}">
        <p14:creationId xmlns:p14="http://schemas.microsoft.com/office/powerpoint/2010/main" val="16829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Management of AMI</a:t>
            </a:r>
            <a:endParaRPr kumimoji="1" lang="zh-TW" altLang="en-US" b="1" dirty="0"/>
          </a:p>
        </p:txBody>
      </p:sp>
      <p:sp>
        <p:nvSpPr>
          <p:cNvPr id="3" name="內容版面配置區 2"/>
          <p:cNvSpPr>
            <a:spLocks noGrp="1"/>
          </p:cNvSpPr>
          <p:nvPr>
            <p:ph idx="1"/>
          </p:nvPr>
        </p:nvSpPr>
        <p:spPr/>
        <p:txBody>
          <a:bodyPr/>
          <a:lstStyle/>
          <a:p>
            <a:r>
              <a:rPr lang="en-US" altLang="zh-TW" sz="3600" u="sng" dirty="0" smtClean="0"/>
              <a:t>Initial stabilization</a:t>
            </a:r>
          </a:p>
          <a:p>
            <a:pPr lvl="1"/>
            <a:r>
              <a:rPr lang="en-US" altLang="zh-TW" sz="3200" dirty="0" smtClean="0"/>
              <a:t>Oxygen/ IV access/ cardiac monitor/ resuscitation</a:t>
            </a:r>
          </a:p>
          <a:p>
            <a:r>
              <a:rPr lang="en-US" altLang="zh-TW" sz="3600" u="sng" dirty="0" smtClean="0"/>
              <a:t>Antiplatelet agents</a:t>
            </a:r>
          </a:p>
          <a:p>
            <a:pPr lvl="1"/>
            <a:r>
              <a:rPr lang="en-US" altLang="zh-TW" sz="3200" dirty="0" smtClean="0"/>
              <a:t>Aspirin 160mg-320mg chewed </a:t>
            </a:r>
            <a:r>
              <a:rPr lang="en-US" altLang="zh-TW" sz="3200" dirty="0" err="1" smtClean="0"/>
              <a:t>p.o.</a:t>
            </a:r>
            <a:endParaRPr lang="en-US" altLang="zh-TW" sz="3200" dirty="0" smtClean="0"/>
          </a:p>
          <a:p>
            <a:pPr lvl="1"/>
            <a:r>
              <a:rPr lang="en-US" altLang="zh-TW" sz="3200" dirty="0" smtClean="0"/>
              <a:t>Clopidogrel 300mg </a:t>
            </a:r>
            <a:r>
              <a:rPr lang="en-US" altLang="zh-TW" sz="3200" dirty="0" err="1" smtClean="0"/>
              <a:t>p.o.</a:t>
            </a:r>
            <a:r>
              <a:rPr lang="en-US" altLang="zh-TW" sz="3200" dirty="0" smtClean="0"/>
              <a:t> (thrombolytic therapy)</a:t>
            </a:r>
          </a:p>
          <a:p>
            <a:pPr lvl="1"/>
            <a:r>
              <a:rPr lang="en-US" altLang="zh-TW" sz="3200" dirty="0" err="1" smtClean="0"/>
              <a:t>Ticagrelor</a:t>
            </a:r>
            <a:r>
              <a:rPr lang="en-US" altLang="zh-TW" sz="3200" dirty="0" smtClean="0"/>
              <a:t> 180mg </a:t>
            </a:r>
            <a:r>
              <a:rPr lang="en-US" altLang="zh-TW" sz="3200" dirty="0" err="1" smtClean="0"/>
              <a:t>p.o.</a:t>
            </a:r>
            <a:r>
              <a:rPr lang="en-US" altLang="zh-TW" sz="3200" dirty="0" smtClean="0"/>
              <a:t> (PCI)</a:t>
            </a:r>
          </a:p>
          <a:p>
            <a:endParaRPr kumimoji="1" lang="zh-TW" altLang="en-US" dirty="0"/>
          </a:p>
        </p:txBody>
      </p:sp>
    </p:spTree>
    <p:extLst>
      <p:ext uri="{BB962C8B-B14F-4D97-AF65-F5344CB8AC3E}">
        <p14:creationId xmlns:p14="http://schemas.microsoft.com/office/powerpoint/2010/main" val="16579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Management of AMI</a:t>
            </a:r>
            <a:endParaRPr kumimoji="1" lang="zh-TW" altLang="en-US" b="1" dirty="0"/>
          </a:p>
        </p:txBody>
      </p:sp>
      <p:sp>
        <p:nvSpPr>
          <p:cNvPr id="3" name="內容版面配置區 2"/>
          <p:cNvSpPr>
            <a:spLocks noGrp="1"/>
          </p:cNvSpPr>
          <p:nvPr>
            <p:ph idx="1"/>
          </p:nvPr>
        </p:nvSpPr>
        <p:spPr/>
        <p:txBody>
          <a:bodyPr>
            <a:normAutofit fontScale="77500" lnSpcReduction="20000"/>
          </a:bodyPr>
          <a:lstStyle/>
          <a:p>
            <a:r>
              <a:rPr lang="en-US" altLang="zh-TW" sz="4300" u="sng" dirty="0" smtClean="0"/>
              <a:t>Anticoagulant</a:t>
            </a:r>
          </a:p>
          <a:p>
            <a:pPr lvl="1"/>
            <a:r>
              <a:rPr lang="en-US" altLang="zh-TW" sz="3900" dirty="0" smtClean="0"/>
              <a:t>Enoxaparin (1mg/kg SC Q12H)</a:t>
            </a:r>
          </a:p>
          <a:p>
            <a:pPr lvl="1"/>
            <a:r>
              <a:rPr lang="en-US" altLang="zh-TW" sz="3900" dirty="0" smtClean="0"/>
              <a:t>Enoxaparin 30mg IV bolus if given TNK</a:t>
            </a:r>
          </a:p>
          <a:p>
            <a:pPr lvl="1"/>
            <a:r>
              <a:rPr lang="en-US" altLang="zh-TW" sz="3900" dirty="0" smtClean="0"/>
              <a:t>Unfractionated heparin 4000IU IV if PCI</a:t>
            </a:r>
            <a:endParaRPr lang="zh-TW" altLang="en-US" sz="3900" dirty="0" smtClean="0"/>
          </a:p>
          <a:p>
            <a:r>
              <a:rPr lang="en-US" altLang="zh-TW" sz="4300" u="sng" dirty="0" smtClean="0"/>
              <a:t>Analgesic</a:t>
            </a:r>
          </a:p>
          <a:p>
            <a:pPr lvl="1"/>
            <a:r>
              <a:rPr lang="en-US" altLang="zh-TW" sz="3900" dirty="0" smtClean="0"/>
              <a:t>Morphine</a:t>
            </a:r>
          </a:p>
          <a:p>
            <a:pPr lvl="1"/>
            <a:r>
              <a:rPr lang="en-US" altLang="zh-TW" sz="3900" dirty="0" smtClean="0"/>
              <a:t>Nitrate infusion</a:t>
            </a:r>
          </a:p>
          <a:p>
            <a:r>
              <a:rPr lang="en-US" altLang="zh-TW" sz="4300" u="sng" dirty="0" smtClean="0"/>
              <a:t>Reperfusion therapy</a:t>
            </a:r>
          </a:p>
          <a:p>
            <a:pPr lvl="1"/>
            <a:r>
              <a:rPr lang="en-US" altLang="zh-TW" sz="3900" dirty="0" smtClean="0"/>
              <a:t>Percutaneous coronary intervention</a:t>
            </a:r>
          </a:p>
          <a:p>
            <a:pPr lvl="1"/>
            <a:r>
              <a:rPr lang="en-US" altLang="zh-TW" sz="3900" dirty="0" smtClean="0"/>
              <a:t>Thrombolytic therapy</a:t>
            </a:r>
          </a:p>
          <a:p>
            <a:endParaRPr kumimoji="1" lang="zh-TW" altLang="en-US" dirty="0"/>
          </a:p>
        </p:txBody>
      </p:sp>
    </p:spTree>
    <p:extLst>
      <p:ext uri="{BB962C8B-B14F-4D97-AF65-F5344CB8AC3E}">
        <p14:creationId xmlns:p14="http://schemas.microsoft.com/office/powerpoint/2010/main" val="58177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linds(horizontal)">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Q 1</a:t>
            </a:r>
            <a:endParaRPr kumimoji="1" lang="zh-TW" altLang="en-US" dirty="0"/>
          </a:p>
        </p:txBody>
      </p:sp>
      <p:sp>
        <p:nvSpPr>
          <p:cNvPr id="3" name="內容版面配置區 2"/>
          <p:cNvSpPr>
            <a:spLocks noGrp="1"/>
          </p:cNvSpPr>
          <p:nvPr>
            <p:ph idx="1"/>
          </p:nvPr>
        </p:nvSpPr>
        <p:spPr/>
        <p:txBody>
          <a:bodyPr/>
          <a:lstStyle/>
          <a:p>
            <a:r>
              <a:rPr lang="en-US" altLang="zh-TW" dirty="0"/>
              <a:t>A 39 years old gentleman presented to AED due to pleuritic chest pain and SOB for 4 days. He enjoyed good past health. The vital signs were stable. ECG </a:t>
            </a:r>
            <a:r>
              <a:rPr lang="en-US" altLang="zh-TW" dirty="0" smtClean="0"/>
              <a:t>was </a:t>
            </a:r>
            <a:r>
              <a:rPr lang="en-US" altLang="zh-TW" dirty="0"/>
              <a:t>performed.</a:t>
            </a:r>
            <a:endParaRPr lang="zh-TW" altLang="zh-TW" dirty="0"/>
          </a:p>
          <a:p>
            <a:endParaRPr kumimoji="1" lang="zh-TW" altLang="en-US" dirty="0"/>
          </a:p>
        </p:txBody>
      </p:sp>
    </p:spTree>
    <p:extLst>
      <p:ext uri="{BB962C8B-B14F-4D97-AF65-F5344CB8AC3E}">
        <p14:creationId xmlns:p14="http://schemas.microsoft.com/office/powerpoint/2010/main" val="1656580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STEMI equivalent</a:t>
            </a:r>
            <a:endParaRPr kumimoji="1" lang="zh-TW" altLang="en-US" b="1"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495425"/>
            <a:ext cx="9900176" cy="4743574"/>
          </a:xfrm>
        </p:spPr>
      </p:pic>
    </p:spTree>
    <p:extLst>
      <p:ext uri="{BB962C8B-B14F-4D97-AF65-F5344CB8AC3E}">
        <p14:creationId xmlns:p14="http://schemas.microsoft.com/office/powerpoint/2010/main" val="1749114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De Winter’s T wave</a:t>
            </a:r>
            <a:endParaRPr kumimoji="1" lang="zh-TW" altLang="en-US" b="1" dirty="0"/>
          </a:p>
        </p:txBody>
      </p:sp>
      <p:sp>
        <p:nvSpPr>
          <p:cNvPr id="3" name="內容版面配置區 2"/>
          <p:cNvSpPr>
            <a:spLocks noGrp="1"/>
          </p:cNvSpPr>
          <p:nvPr>
            <p:ph idx="1"/>
          </p:nvPr>
        </p:nvSpPr>
        <p:spPr/>
        <p:txBody>
          <a:bodyPr/>
          <a:lstStyle/>
          <a:p>
            <a:r>
              <a:rPr lang="en-US" altLang="zh-TW" u="sng" dirty="0" smtClean="0"/>
              <a:t>Tall, prominent, symmetric T waves in the precordial leads</a:t>
            </a:r>
          </a:p>
          <a:p>
            <a:r>
              <a:rPr lang="en-US" altLang="zh-TW" u="sng" dirty="0" smtClean="0"/>
              <a:t>Upsloping ST segment depression &gt;1mm at the J-point in the precordial leads</a:t>
            </a:r>
          </a:p>
          <a:p>
            <a:r>
              <a:rPr lang="en-US" altLang="zh-TW" u="sng" dirty="0" smtClean="0"/>
              <a:t>Absence of ST elevation in the precordial leads</a:t>
            </a:r>
          </a:p>
          <a:p>
            <a:r>
              <a:rPr lang="en-US" altLang="zh-TW" u="sng" dirty="0" smtClean="0"/>
              <a:t>ST segment elevation (0.5mm-1mm) in aVR</a:t>
            </a:r>
          </a:p>
          <a:p>
            <a:endParaRPr lang="zh-TW" altLang="en-US" dirty="0" smtClean="0"/>
          </a:p>
          <a:p>
            <a:endParaRPr kumimoji="1"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85125" y="4001294"/>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4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De Winter’s T wave</a:t>
            </a:r>
            <a:endParaRPr kumimoji="1" lang="zh-TW" altLang="en-US" b="1" dirty="0"/>
          </a:p>
        </p:txBody>
      </p:sp>
      <p:sp>
        <p:nvSpPr>
          <p:cNvPr id="3" name="內容版面配置區 2"/>
          <p:cNvSpPr>
            <a:spLocks noGrp="1"/>
          </p:cNvSpPr>
          <p:nvPr>
            <p:ph idx="1"/>
          </p:nvPr>
        </p:nvSpPr>
        <p:spPr/>
        <p:txBody>
          <a:bodyPr/>
          <a:lstStyle/>
          <a:p>
            <a:r>
              <a:rPr lang="en-US" altLang="zh-TW" sz="3200" dirty="0" smtClean="0"/>
              <a:t>The de Winter ECG pattern is an </a:t>
            </a:r>
            <a:r>
              <a:rPr lang="en-US" altLang="zh-TW" sz="3200" b="1" dirty="0" smtClean="0"/>
              <a:t>anterior STEMI equivalent</a:t>
            </a:r>
            <a:r>
              <a:rPr lang="en-US" altLang="zh-TW" sz="3200" dirty="0" smtClean="0"/>
              <a:t> that presents </a:t>
            </a:r>
            <a:r>
              <a:rPr lang="en-US" altLang="zh-TW" sz="3200" i="1" dirty="0" smtClean="0"/>
              <a:t>without</a:t>
            </a:r>
            <a:r>
              <a:rPr lang="en-US" altLang="zh-TW" sz="3200" dirty="0" smtClean="0"/>
              <a:t> obvious ST segment elevation.</a:t>
            </a:r>
          </a:p>
          <a:p>
            <a:r>
              <a:rPr lang="en-US" altLang="zh-TW" sz="3200" dirty="0" smtClean="0"/>
              <a:t>Key diagnostic features include</a:t>
            </a:r>
            <a:r>
              <a:rPr lang="en-US" altLang="zh-TW" sz="3200" b="1" dirty="0" smtClean="0"/>
              <a:t> ST depression</a:t>
            </a:r>
            <a:r>
              <a:rPr lang="en-US" altLang="zh-TW" sz="3200" dirty="0" smtClean="0"/>
              <a:t> and </a:t>
            </a:r>
            <a:r>
              <a:rPr lang="en-US" altLang="zh-TW" sz="3200" b="1" dirty="0" smtClean="0"/>
              <a:t>peaked T waves</a:t>
            </a:r>
            <a:r>
              <a:rPr lang="en-US" altLang="zh-TW" sz="3200" dirty="0" smtClean="0"/>
              <a:t> in the </a:t>
            </a:r>
            <a:r>
              <a:rPr lang="en-US" altLang="zh-TW" sz="3200" b="1" dirty="0" smtClean="0"/>
              <a:t>precordial leads</a:t>
            </a:r>
            <a:r>
              <a:rPr lang="en-US" altLang="zh-TW" sz="3200" dirty="0" smtClean="0"/>
              <a:t>.</a:t>
            </a:r>
          </a:p>
          <a:p>
            <a:r>
              <a:rPr lang="en-US" altLang="zh-TW" sz="3200" dirty="0" smtClean="0"/>
              <a:t>The de Winter pattern is seen in </a:t>
            </a:r>
            <a:r>
              <a:rPr lang="en-US" altLang="zh-TW" sz="3200" b="1" dirty="0" smtClean="0"/>
              <a:t>~2% of acute LAD occlusions</a:t>
            </a:r>
            <a:endParaRPr lang="en-US" altLang="zh-TW" sz="3200" dirty="0" smtClean="0"/>
          </a:p>
          <a:p>
            <a:endParaRPr lang="zh-TW" altLang="en-US" dirty="0" smtClean="0"/>
          </a:p>
          <a:p>
            <a:endParaRPr kumimoji="1" lang="zh-TW" altLang="en-US" dirty="0"/>
          </a:p>
        </p:txBody>
      </p:sp>
    </p:spTree>
    <p:extLst>
      <p:ext uri="{BB962C8B-B14F-4D97-AF65-F5344CB8AC3E}">
        <p14:creationId xmlns:p14="http://schemas.microsoft.com/office/powerpoint/2010/main" val="1437535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STEMI equivalent</a:t>
            </a:r>
            <a:endParaRPr kumimoji="1" lang="zh-TW" altLang="en-US" b="1"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78774" y="1498600"/>
            <a:ext cx="10954426" cy="5060815"/>
          </a:xfrm>
        </p:spPr>
      </p:pic>
    </p:spTree>
    <p:extLst>
      <p:ext uri="{BB962C8B-B14F-4D97-AF65-F5344CB8AC3E}">
        <p14:creationId xmlns:p14="http://schemas.microsoft.com/office/powerpoint/2010/main" val="2025561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Posterior MI</a:t>
            </a:r>
            <a:endParaRPr kumimoji="1" lang="zh-TW" altLang="en-US" b="1" dirty="0"/>
          </a:p>
        </p:txBody>
      </p:sp>
      <p:sp>
        <p:nvSpPr>
          <p:cNvPr id="3" name="內容版面配置區 2"/>
          <p:cNvSpPr>
            <a:spLocks noGrp="1"/>
          </p:cNvSpPr>
          <p:nvPr>
            <p:ph idx="1"/>
          </p:nvPr>
        </p:nvSpPr>
        <p:spPr/>
        <p:txBody>
          <a:bodyPr/>
          <a:lstStyle/>
          <a:p>
            <a:r>
              <a:rPr lang="en-US" altLang="zh-TW" sz="3200" b="1" dirty="0"/>
              <a:t>Posterior MI is suggested by the following changes in V1-3:</a:t>
            </a:r>
            <a:endParaRPr lang="en-US" altLang="zh-TW" sz="3200" dirty="0"/>
          </a:p>
          <a:p>
            <a:pPr lvl="1"/>
            <a:r>
              <a:rPr lang="en-US" altLang="zh-TW" sz="2800" u="sng" dirty="0"/>
              <a:t>Horizontal ST depression</a:t>
            </a:r>
          </a:p>
          <a:p>
            <a:pPr lvl="1"/>
            <a:r>
              <a:rPr lang="en-US" altLang="zh-TW" sz="2800" u="sng" dirty="0"/>
              <a:t>Tall, broad R waves (&gt;30ms)</a:t>
            </a:r>
          </a:p>
          <a:p>
            <a:pPr lvl="1"/>
            <a:r>
              <a:rPr lang="en-US" altLang="zh-TW" sz="2800" u="sng" dirty="0"/>
              <a:t>Upright T waves</a:t>
            </a:r>
          </a:p>
          <a:p>
            <a:pPr lvl="1"/>
            <a:r>
              <a:rPr lang="en-US" altLang="zh-TW" sz="2800" u="sng" dirty="0"/>
              <a:t>Dominant R wave (R/S ratio &gt; 1) in V2</a:t>
            </a:r>
          </a:p>
          <a:p>
            <a:endParaRPr kumimoji="1"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7238" y="4354513"/>
            <a:ext cx="4805362"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943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Posterior MI</a:t>
            </a:r>
            <a:endParaRPr kumimoji="1" lang="zh-TW" altLang="en-US" b="1"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79636" y="1690688"/>
            <a:ext cx="4505027" cy="4351338"/>
          </a:xfrm>
        </p:spPr>
      </p:pic>
      <p:pic>
        <p:nvPicPr>
          <p:cNvPr id="5" name="內容版面配置區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086499" y="1690688"/>
            <a:ext cx="6927701" cy="3260830"/>
          </a:xfrm>
          <a:prstGeom prst="rect">
            <a:avLst/>
          </a:prstGeom>
        </p:spPr>
      </p:pic>
      <p:sp>
        <p:nvSpPr>
          <p:cNvPr id="6" name="文字方塊 5"/>
          <p:cNvSpPr txBox="1"/>
          <p:nvPr/>
        </p:nvSpPr>
        <p:spPr>
          <a:xfrm>
            <a:off x="5086499" y="5076752"/>
            <a:ext cx="6705600" cy="1200329"/>
          </a:xfrm>
          <a:prstGeom prst="rect">
            <a:avLst/>
          </a:prstGeom>
          <a:noFill/>
        </p:spPr>
        <p:txBody>
          <a:bodyPr wrap="square" rtlCol="0">
            <a:spAutoFit/>
          </a:bodyPr>
          <a:lstStyle/>
          <a:p>
            <a:r>
              <a:rPr lang="en-US" altLang="zh-TW" i="1" dirty="0"/>
              <a:t>The degree of ST elevation seen in V7-9 is typically modest – note that only 0.5 mm of ST elevation is required to make the diagnosis of posterior MI</a:t>
            </a:r>
            <a:endParaRPr lang="zh-TW" altLang="en-US" dirty="0"/>
          </a:p>
          <a:p>
            <a:endParaRPr kumimoji="1" lang="zh-TW" altLang="en-US" dirty="0"/>
          </a:p>
        </p:txBody>
      </p:sp>
    </p:spTree>
    <p:extLst>
      <p:ext uri="{BB962C8B-B14F-4D97-AF65-F5344CB8AC3E}">
        <p14:creationId xmlns:p14="http://schemas.microsoft.com/office/powerpoint/2010/main" val="288137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Q 4</a:t>
            </a:r>
            <a:endParaRPr kumimoji="1" lang="zh-TW" altLang="en-US" dirty="0"/>
          </a:p>
        </p:txBody>
      </p:sp>
      <p:sp>
        <p:nvSpPr>
          <p:cNvPr id="3" name="內容版面配置區 2"/>
          <p:cNvSpPr>
            <a:spLocks noGrp="1"/>
          </p:cNvSpPr>
          <p:nvPr>
            <p:ph idx="1"/>
          </p:nvPr>
        </p:nvSpPr>
        <p:spPr/>
        <p:txBody>
          <a:bodyPr/>
          <a:lstStyle/>
          <a:p>
            <a:r>
              <a:rPr lang="en-US" altLang="zh-TW" dirty="0"/>
              <a:t>70 years old lady with history of DM, presented to AED with fever, malaise and abdominal pain.</a:t>
            </a:r>
            <a:endParaRPr lang="zh-TW" altLang="zh-TW" dirty="0"/>
          </a:p>
          <a:p>
            <a:r>
              <a:rPr lang="en-US" altLang="zh-TW" dirty="0"/>
              <a:t>BP 80/40mmHg, P 120 bpm, Temp 39C. AXR was performed.</a:t>
            </a:r>
            <a:endParaRPr lang="zh-TW" altLang="zh-TW" dirty="0"/>
          </a:p>
          <a:p>
            <a:endParaRPr kumimoji="1" lang="zh-TW" altLang="en-US" dirty="0"/>
          </a:p>
        </p:txBody>
      </p:sp>
    </p:spTree>
    <p:extLst>
      <p:ext uri="{BB962C8B-B14F-4D97-AF65-F5344CB8AC3E}">
        <p14:creationId xmlns:p14="http://schemas.microsoft.com/office/powerpoint/2010/main" val="1232011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Emphysematous liver abscess</a:t>
            </a:r>
            <a:endParaRPr kumimoji="1"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5200" y="1690688"/>
            <a:ext cx="3990721" cy="4351338"/>
          </a:xfrm>
        </p:spPr>
      </p:pic>
      <p:pic>
        <p:nvPicPr>
          <p:cNvPr id="5" name="內容版面配置區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1690688"/>
            <a:ext cx="4365296"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文字方塊 2"/>
          <p:cNvSpPr txBox="1">
            <a:spLocks noChangeArrowheads="1"/>
          </p:cNvSpPr>
          <p:nvPr/>
        </p:nvSpPr>
        <p:spPr bwMode="auto">
          <a:xfrm>
            <a:off x="6901867" y="6149976"/>
            <a:ext cx="3168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charset="-120"/>
              </a:defRPr>
            </a:lvl1pPr>
            <a:lvl2pPr marL="742950" indent="-285750">
              <a:spcBef>
                <a:spcPct val="20000"/>
              </a:spcBef>
              <a:buChar char="–"/>
              <a:defRPr kumimoji="1" sz="2800">
                <a:solidFill>
                  <a:schemeClr val="tx1"/>
                </a:solidFill>
                <a:latin typeface="Arial" charset="0"/>
                <a:ea typeface="新細明體" charset="-120"/>
              </a:defRPr>
            </a:lvl2pPr>
            <a:lvl3pPr marL="1143000" indent="-228600">
              <a:spcBef>
                <a:spcPct val="20000"/>
              </a:spcBef>
              <a:buChar char="•"/>
              <a:defRPr kumimoji="1" sz="2400">
                <a:solidFill>
                  <a:schemeClr val="tx1"/>
                </a:solidFill>
                <a:latin typeface="Arial" charset="0"/>
                <a:ea typeface="新細明體" charset="-120"/>
              </a:defRPr>
            </a:lvl3pPr>
            <a:lvl4pPr marL="1600200" indent="-228600">
              <a:spcBef>
                <a:spcPct val="20000"/>
              </a:spcBef>
              <a:buChar char="–"/>
              <a:defRPr kumimoji="1" sz="2000">
                <a:solidFill>
                  <a:schemeClr val="tx1"/>
                </a:solidFill>
                <a:latin typeface="Arial" charset="0"/>
                <a:ea typeface="新細明體" charset="-120"/>
              </a:defRPr>
            </a:lvl4pPr>
            <a:lvl5pPr marL="2057400" indent="-22860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spcBef>
                <a:spcPct val="0"/>
              </a:spcBef>
              <a:buFontTx/>
              <a:buNone/>
            </a:pPr>
            <a:r>
              <a:rPr lang="en-US" altLang="zh-TW" sz="1800" dirty="0"/>
              <a:t>- Gas density over right subphrenic space</a:t>
            </a:r>
            <a:endParaRPr lang="zh-TW" altLang="en-US" sz="1800" dirty="0"/>
          </a:p>
        </p:txBody>
      </p:sp>
    </p:spTree>
    <p:extLst>
      <p:ext uri="{BB962C8B-B14F-4D97-AF65-F5344CB8AC3E}">
        <p14:creationId xmlns:p14="http://schemas.microsoft.com/office/powerpoint/2010/main" val="115292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457200" y="365125"/>
            <a:ext cx="10363200" cy="5811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TW" sz="4000" dirty="0" smtClean="0"/>
              <a:t>Diagnosis</a:t>
            </a:r>
          </a:p>
          <a:p>
            <a:pPr lvl="1"/>
            <a:r>
              <a:rPr lang="en-US" altLang="zh-TW" sz="3600" u="sng" dirty="0" smtClean="0"/>
              <a:t>Gas forming pyogenic liver abscess</a:t>
            </a:r>
          </a:p>
          <a:p>
            <a:r>
              <a:rPr lang="en-US" altLang="zh-TW" sz="4000" dirty="0" smtClean="0"/>
              <a:t>Pathogens</a:t>
            </a:r>
          </a:p>
          <a:p>
            <a:pPr lvl="1"/>
            <a:r>
              <a:rPr lang="en-US" altLang="zh-TW" sz="3600" u="sng" dirty="0" smtClean="0"/>
              <a:t>Klebsiella pneumoniae</a:t>
            </a:r>
          </a:p>
          <a:p>
            <a:pPr lvl="1"/>
            <a:r>
              <a:rPr lang="en-US" altLang="zh-TW" sz="3600" u="sng" dirty="0" smtClean="0"/>
              <a:t>Escherichia coli</a:t>
            </a:r>
          </a:p>
          <a:p>
            <a:pPr lvl="1"/>
            <a:r>
              <a:rPr lang="en-US" altLang="zh-TW" sz="3600" u="sng" dirty="0" smtClean="0"/>
              <a:t>Salmonella</a:t>
            </a:r>
          </a:p>
          <a:p>
            <a:pPr lvl="1"/>
            <a:r>
              <a:rPr lang="en-US" altLang="zh-TW" sz="3600" u="sng" dirty="0" smtClean="0"/>
              <a:t>Clostridium species</a:t>
            </a:r>
            <a:endParaRPr lang="en-US" altLang="zh-TW" sz="3600" u="sng" dirty="0"/>
          </a:p>
        </p:txBody>
      </p:sp>
    </p:spTree>
    <p:extLst>
      <p:ext uri="{BB962C8B-B14F-4D97-AF65-F5344CB8AC3E}">
        <p14:creationId xmlns:p14="http://schemas.microsoft.com/office/powerpoint/2010/main" val="116773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blinds(horizontal)">
                                      <p:cBhvr>
                                        <p:cTn id="15" dur="500"/>
                                        <p:tgtEl>
                                          <p:spTgt spid="4">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blinds(horizontal)">
                                      <p:cBhvr>
                                        <p:cTn id="18" dur="500"/>
                                        <p:tgtEl>
                                          <p:spTgt spid="4">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blinds(horizontal)">
                                      <p:cBhvr>
                                        <p:cTn id="2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52488" y="1713706"/>
            <a:ext cx="10515600" cy="4351338"/>
          </a:xfrm>
        </p:spPr>
        <p:txBody>
          <a:bodyPr/>
          <a:lstStyle/>
          <a:p>
            <a:pPr lvl="1"/>
            <a:r>
              <a:rPr lang="en-US" altLang="zh-TW" sz="3600" i="1" dirty="0" smtClean="0"/>
              <a:t>K. pneumoniae </a:t>
            </a:r>
            <a:r>
              <a:rPr lang="en-US" altLang="zh-TW" sz="3600" dirty="0" smtClean="0"/>
              <a:t>pyogenic liver abscess and bacteremia are associated with </a:t>
            </a:r>
            <a:r>
              <a:rPr lang="en-US" altLang="zh-TW" sz="3600" u="sng" dirty="0" smtClean="0"/>
              <a:t>metastatic infections</a:t>
            </a:r>
            <a:r>
              <a:rPr lang="en-US" altLang="zh-TW" sz="3600" dirty="0" smtClean="0"/>
              <a:t>. </a:t>
            </a:r>
          </a:p>
          <a:p>
            <a:pPr lvl="1"/>
            <a:r>
              <a:rPr lang="en-US" altLang="zh-TW" sz="3600" dirty="0" smtClean="0"/>
              <a:t>Central nervous system (CNS), eyes, and lung are the most common sites involved.</a:t>
            </a:r>
          </a:p>
          <a:p>
            <a:pPr lvl="1"/>
            <a:r>
              <a:rPr lang="en-US" altLang="zh-TW" sz="3600" dirty="0" smtClean="0"/>
              <a:t>Diabetic patients are particularly at high risk of developing </a:t>
            </a:r>
            <a:r>
              <a:rPr lang="en-US" altLang="zh-TW" sz="3600" u="sng" dirty="0" smtClean="0"/>
              <a:t>septic </a:t>
            </a:r>
            <a:r>
              <a:rPr lang="en-US" altLang="zh-TW" sz="3600" u="sng" dirty="0" err="1" smtClean="0"/>
              <a:t>endophthalmitis</a:t>
            </a:r>
            <a:r>
              <a:rPr lang="en-US" altLang="zh-TW" sz="3600" dirty="0" smtClean="0"/>
              <a:t>. </a:t>
            </a:r>
          </a:p>
          <a:p>
            <a:endParaRPr lang="zh-TW" altLang="en-US" sz="4000" dirty="0" smtClean="0"/>
          </a:p>
          <a:p>
            <a:endParaRPr kumimoji="1" lang="zh-TW" altLang="en-US" dirty="0"/>
          </a:p>
        </p:txBody>
      </p:sp>
      <p:sp>
        <p:nvSpPr>
          <p:cNvPr id="5" name="文字方塊 4"/>
          <p:cNvSpPr txBox="1"/>
          <p:nvPr/>
        </p:nvSpPr>
        <p:spPr>
          <a:xfrm>
            <a:off x="1385888" y="671513"/>
            <a:ext cx="3767069" cy="707886"/>
          </a:xfrm>
          <a:prstGeom prst="rect">
            <a:avLst/>
          </a:prstGeom>
          <a:noFill/>
        </p:spPr>
        <p:txBody>
          <a:bodyPr wrap="square" rtlCol="0">
            <a:spAutoFit/>
          </a:bodyPr>
          <a:lstStyle/>
          <a:p>
            <a:r>
              <a:rPr kumimoji="1" lang="en-US" altLang="zh-TW" sz="4000" dirty="0" smtClean="0"/>
              <a:t>Complications</a:t>
            </a:r>
            <a:endParaRPr kumimoji="1" lang="zh-TW" altLang="en-US" sz="4000" dirty="0"/>
          </a:p>
        </p:txBody>
      </p:sp>
    </p:spTree>
    <p:extLst>
      <p:ext uri="{BB962C8B-B14F-4D97-AF65-F5344CB8AC3E}">
        <p14:creationId xmlns:p14="http://schemas.microsoft.com/office/powerpoint/2010/main" val="131022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6" t="25778" r="-146" b="195"/>
          <a:stretch/>
        </p:blipFill>
        <p:spPr>
          <a:xfrm>
            <a:off x="241300" y="365125"/>
            <a:ext cx="11315700" cy="6282485"/>
          </a:xfrm>
        </p:spPr>
      </p:pic>
    </p:spTree>
    <p:extLst>
      <p:ext uri="{BB962C8B-B14F-4D97-AF65-F5344CB8AC3E}">
        <p14:creationId xmlns:p14="http://schemas.microsoft.com/office/powerpoint/2010/main" val="1344200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smtClean="0"/>
              <a:t>Management</a:t>
            </a:r>
            <a:endParaRPr kumimoji="1" lang="zh-TW" altLang="en-US" b="1" dirty="0"/>
          </a:p>
        </p:txBody>
      </p:sp>
      <p:sp>
        <p:nvSpPr>
          <p:cNvPr id="3" name="內容版面配置區 2"/>
          <p:cNvSpPr>
            <a:spLocks noGrp="1"/>
          </p:cNvSpPr>
          <p:nvPr>
            <p:ph idx="1"/>
          </p:nvPr>
        </p:nvSpPr>
        <p:spPr/>
        <p:txBody>
          <a:bodyPr>
            <a:normAutofit/>
          </a:bodyPr>
          <a:lstStyle/>
          <a:p>
            <a:r>
              <a:rPr lang="en-US" altLang="zh-TW" sz="3600" u="sng" dirty="0" smtClean="0"/>
              <a:t>Resuscitation and sepsis control</a:t>
            </a:r>
          </a:p>
          <a:p>
            <a:pPr lvl="1"/>
            <a:r>
              <a:rPr lang="en-US" altLang="zh-TW" sz="3200" dirty="0" smtClean="0"/>
              <a:t>Fluid resuscitation</a:t>
            </a:r>
          </a:p>
          <a:p>
            <a:pPr lvl="1"/>
            <a:r>
              <a:rPr lang="en-US" altLang="zh-TW" sz="3200" dirty="0" smtClean="0"/>
              <a:t>Blood culture </a:t>
            </a:r>
          </a:p>
          <a:p>
            <a:pPr lvl="1"/>
            <a:r>
              <a:rPr lang="en-US" altLang="zh-TW" sz="3200" dirty="0" smtClean="0"/>
              <a:t>Broad spectrum antibiotic</a:t>
            </a:r>
          </a:p>
          <a:p>
            <a:r>
              <a:rPr lang="en-US" altLang="zh-TW" sz="3600" u="sng" dirty="0" smtClean="0"/>
              <a:t>Source control</a:t>
            </a:r>
          </a:p>
          <a:p>
            <a:pPr lvl="1"/>
            <a:r>
              <a:rPr lang="en-US" altLang="zh-TW" sz="3200" dirty="0" smtClean="0"/>
              <a:t>Percutaneous drainage of the abscess under image guidance</a:t>
            </a:r>
          </a:p>
          <a:p>
            <a:pPr lvl="1"/>
            <a:r>
              <a:rPr lang="en-US" altLang="zh-TW" sz="3200" dirty="0" smtClean="0"/>
              <a:t>Surgical intervention</a:t>
            </a:r>
            <a:endParaRPr lang="zh-TW" altLang="en-US" sz="3200" dirty="0" smtClean="0"/>
          </a:p>
          <a:p>
            <a:endParaRPr kumimoji="1" lang="zh-TW" altLang="en-US" sz="3600" dirty="0"/>
          </a:p>
        </p:txBody>
      </p:sp>
    </p:spTree>
    <p:extLst>
      <p:ext uri="{BB962C8B-B14F-4D97-AF65-F5344CB8AC3E}">
        <p14:creationId xmlns:p14="http://schemas.microsoft.com/office/powerpoint/2010/main" val="8603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365124"/>
            <a:ext cx="10515600" cy="6035675"/>
          </a:xfrm>
        </p:spPr>
        <p:txBody>
          <a:bodyPr>
            <a:normAutofit/>
          </a:bodyPr>
          <a:lstStyle/>
          <a:p>
            <a:r>
              <a:rPr kumimoji="1" lang="en-US" altLang="zh-TW" dirty="0" smtClean="0"/>
              <a:t>1. ECG abnormality</a:t>
            </a:r>
          </a:p>
          <a:p>
            <a:pPr lvl="1"/>
            <a:r>
              <a:rPr kumimoji="1" lang="en-US" altLang="zh-TW" u="sng" dirty="0" smtClean="0"/>
              <a:t>Sinus tachycardia</a:t>
            </a:r>
          </a:p>
          <a:p>
            <a:pPr lvl="1"/>
            <a:r>
              <a:rPr kumimoji="1" lang="en-US" altLang="zh-TW" u="sng" dirty="0" smtClean="0"/>
              <a:t>STE over lead 1-3</a:t>
            </a:r>
          </a:p>
          <a:p>
            <a:pPr lvl="1"/>
            <a:r>
              <a:rPr kumimoji="1" lang="en-US" altLang="zh-TW" u="sng" dirty="0" smtClean="0"/>
              <a:t>Diffuse PR depression</a:t>
            </a:r>
          </a:p>
          <a:p>
            <a:pPr lvl="1"/>
            <a:r>
              <a:rPr kumimoji="1" lang="en-US" altLang="zh-TW" u="sng" dirty="0" smtClean="0"/>
              <a:t>PR elevation aVR</a:t>
            </a:r>
          </a:p>
          <a:p>
            <a:r>
              <a:rPr kumimoji="1" lang="en-US" altLang="zh-TW" dirty="0"/>
              <a:t>2</a:t>
            </a:r>
            <a:r>
              <a:rPr kumimoji="1" lang="en-US" altLang="zh-TW" dirty="0" smtClean="0"/>
              <a:t>. Diagnosis</a:t>
            </a:r>
          </a:p>
          <a:p>
            <a:pPr lvl="1"/>
            <a:r>
              <a:rPr kumimoji="1" lang="en-US" altLang="zh-TW" u="sng" dirty="0" smtClean="0"/>
              <a:t>Acute pericarditis</a:t>
            </a:r>
            <a:endParaRPr kumimoji="1" lang="zh-TW" altLang="en-US" u="sng" dirty="0" smtClean="0"/>
          </a:p>
          <a:p>
            <a:r>
              <a:rPr kumimoji="1" lang="en-US" altLang="zh-TW" dirty="0"/>
              <a:t>3</a:t>
            </a:r>
            <a:r>
              <a:rPr kumimoji="1" lang="en-US" altLang="zh-TW" dirty="0" smtClean="0"/>
              <a:t>. Sign to look for</a:t>
            </a:r>
          </a:p>
          <a:p>
            <a:pPr lvl="1"/>
            <a:r>
              <a:rPr kumimoji="1" lang="en-US" altLang="zh-TW" u="sng" dirty="0" smtClean="0"/>
              <a:t>Auscultate for the pericardial friction rubs</a:t>
            </a:r>
          </a:p>
          <a:p>
            <a:pPr lvl="1"/>
            <a:r>
              <a:rPr lang="en-US" altLang="zh-TW" u="sng" dirty="0" smtClean="0"/>
              <a:t>Usually </a:t>
            </a:r>
            <a:r>
              <a:rPr lang="en-US" altLang="zh-TW" u="sng" dirty="0"/>
              <a:t>loudest over the left sternal border</a:t>
            </a:r>
            <a:r>
              <a:rPr kumimoji="1" lang="en-US" altLang="zh-TW" u="sng" dirty="0" smtClean="0"/>
              <a:t> </a:t>
            </a:r>
          </a:p>
        </p:txBody>
      </p:sp>
    </p:spTree>
    <p:extLst>
      <p:ext uri="{BB962C8B-B14F-4D97-AF65-F5344CB8AC3E}">
        <p14:creationId xmlns:p14="http://schemas.microsoft.com/office/powerpoint/2010/main" val="196737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linds(horizont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linds(horizontal)">
                                      <p:cBhvr>
                                        <p:cTn id="36" dur="500"/>
                                        <p:tgtEl>
                                          <p:spTgt spid="3">
                                            <p:txEl>
                                              <p:pRg st="8" end="8"/>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linds(horizontal)">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3900" y="288925"/>
            <a:ext cx="10515600" cy="5959475"/>
          </a:xfrm>
        </p:spPr>
        <p:txBody>
          <a:bodyPr>
            <a:normAutofit fontScale="92500" lnSpcReduction="10000"/>
          </a:bodyPr>
          <a:lstStyle/>
          <a:p>
            <a:r>
              <a:rPr kumimoji="1" lang="en-US" altLang="zh-TW" dirty="0"/>
              <a:t>4</a:t>
            </a:r>
            <a:r>
              <a:rPr kumimoji="1" lang="en-US" altLang="zh-TW" dirty="0" smtClean="0"/>
              <a:t>. ECG different between pericarditis and AMI</a:t>
            </a:r>
          </a:p>
          <a:p>
            <a:pPr lvl="1"/>
            <a:endParaRPr kumimoji="1" lang="en-US" altLang="zh-TW" dirty="0" smtClean="0"/>
          </a:p>
          <a:p>
            <a:endParaRPr kumimoji="1" lang="en-US" altLang="zh-TW" dirty="0" smtClean="0"/>
          </a:p>
          <a:p>
            <a:endParaRPr kumimoji="1" lang="en-US" altLang="zh-TW" dirty="0"/>
          </a:p>
          <a:p>
            <a:endParaRPr kumimoji="1" lang="en-US" altLang="zh-TW" dirty="0" smtClean="0"/>
          </a:p>
          <a:p>
            <a:endParaRPr kumimoji="1" lang="en-US" altLang="zh-TW" dirty="0"/>
          </a:p>
          <a:p>
            <a:endParaRPr kumimoji="1" lang="en-US" altLang="zh-TW" dirty="0" smtClean="0"/>
          </a:p>
          <a:p>
            <a:endParaRPr kumimoji="1" lang="en-US" altLang="zh-TW" dirty="0"/>
          </a:p>
          <a:p>
            <a:endParaRPr kumimoji="1" lang="en-US" altLang="zh-TW" dirty="0" smtClean="0"/>
          </a:p>
          <a:p>
            <a:endParaRPr kumimoji="1" lang="en-US" altLang="zh-TW" dirty="0"/>
          </a:p>
          <a:p>
            <a:endParaRPr kumimoji="1" lang="en-US" altLang="zh-TW" dirty="0" smtClean="0"/>
          </a:p>
          <a:p>
            <a:r>
              <a:rPr kumimoji="1" lang="en-US" altLang="zh-TW" dirty="0"/>
              <a:t>5</a:t>
            </a:r>
            <a:r>
              <a:rPr kumimoji="1" lang="en-US" altLang="zh-TW" dirty="0" smtClean="0"/>
              <a:t>. Pharmacology treatment</a:t>
            </a:r>
          </a:p>
          <a:p>
            <a:pPr lvl="1"/>
            <a:r>
              <a:rPr kumimoji="1" lang="en-US" altLang="zh-TW" u="sng" dirty="0" smtClean="0"/>
              <a:t>Anti-inflammatory dose NSAID (e.g. Aspirin 600mg-1000mg </a:t>
            </a:r>
            <a:r>
              <a:rPr kumimoji="1" lang="en-US" altLang="zh-TW" u="sng" dirty="0" err="1" smtClean="0"/>
              <a:t>tds</a:t>
            </a:r>
            <a:r>
              <a:rPr kumimoji="1" lang="en-US" altLang="zh-TW" u="sng" dirty="0" smtClean="0"/>
              <a:t> PO) x 1-2/52</a:t>
            </a:r>
          </a:p>
          <a:p>
            <a:pPr lvl="1"/>
            <a:r>
              <a:rPr kumimoji="1" lang="en-US" altLang="zh-TW" u="sng" dirty="0" smtClean="0"/>
              <a:t>Colchicine 0.5mg BD PO x 3/12</a:t>
            </a:r>
            <a:endParaRPr kumimoji="1" lang="zh-TW" altLang="en-US" u="sng"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1054100"/>
            <a:ext cx="11914350" cy="3454400"/>
          </a:xfrm>
          <a:prstGeom prst="rect">
            <a:avLst/>
          </a:prstGeom>
        </p:spPr>
      </p:pic>
    </p:spTree>
    <p:extLst>
      <p:ext uri="{BB962C8B-B14F-4D97-AF65-F5344CB8AC3E}">
        <p14:creationId xmlns:p14="http://schemas.microsoft.com/office/powerpoint/2010/main" val="10410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2" end="12"/>
                                            </p:txEl>
                                          </p:spTgt>
                                        </p:tgtEl>
                                        <p:attrNameLst>
                                          <p:attrName>style.visibility</p:attrName>
                                        </p:attrNameLst>
                                      </p:cBhvr>
                                      <p:to>
                                        <p:strVal val="visible"/>
                                      </p:to>
                                    </p:set>
                                    <p:animEffect transition="in" filter="blinds(horizontal)">
                                      <p:cBhvr>
                                        <p:cTn id="12" dur="500"/>
                                        <p:tgtEl>
                                          <p:spTgt spid="3">
                                            <p:txEl>
                                              <p:pRg st="12" end="1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animEffect transition="in" filter="blinds(horizontal)">
                                      <p:cBhvr>
                                        <p:cTn id="1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Classical 4 stages of ECG evolution of acute pericarditis</a:t>
            </a:r>
            <a:endParaRPr kumimoji="1" lang="zh-TW" altLang="en-US" dirty="0"/>
          </a:p>
        </p:txBody>
      </p:sp>
      <p:pic>
        <p:nvPicPr>
          <p:cNvPr id="6" name="內容版面配置區 5"/>
          <p:cNvPicPr>
            <a:picLocks noGrp="1" noChangeAspect="1"/>
          </p:cNvPicPr>
          <p:nvPr>
            <p:ph idx="1"/>
          </p:nvPr>
        </p:nvPicPr>
        <p:blipFill>
          <a:blip r:embed="rId2"/>
          <a:stretch>
            <a:fillRect/>
          </a:stretch>
        </p:blipFill>
        <p:spPr>
          <a:xfrm>
            <a:off x="774700" y="1690688"/>
            <a:ext cx="9728200" cy="2984500"/>
          </a:xfrm>
          <a:prstGeom prst="rect">
            <a:avLst/>
          </a:prstGeom>
        </p:spPr>
      </p:pic>
      <p:sp>
        <p:nvSpPr>
          <p:cNvPr id="7" name="文字方塊 6"/>
          <p:cNvSpPr txBox="1"/>
          <p:nvPr/>
        </p:nvSpPr>
        <p:spPr>
          <a:xfrm>
            <a:off x="838200" y="4800422"/>
            <a:ext cx="4599721" cy="1200329"/>
          </a:xfrm>
          <a:prstGeom prst="rect">
            <a:avLst/>
          </a:prstGeom>
          <a:noFill/>
        </p:spPr>
        <p:txBody>
          <a:bodyPr wrap="none" rtlCol="0">
            <a:spAutoFit/>
          </a:bodyPr>
          <a:lstStyle/>
          <a:p>
            <a:r>
              <a:rPr lang="en-US" altLang="zh-TW"/>
              <a:t>Stage I: diffuse ST elevation with PR depression</a:t>
            </a:r>
            <a:r>
              <a:rPr lang="en-US" altLang="zh-TW" smtClean="0"/>
              <a:t/>
            </a:r>
            <a:br>
              <a:rPr lang="en-US" altLang="zh-TW" smtClean="0"/>
            </a:br>
            <a:r>
              <a:rPr lang="en-US" altLang="zh-TW"/>
              <a:t>Stage II: normalization of ST and PR segments</a:t>
            </a:r>
            <a:r>
              <a:rPr lang="en-US" altLang="zh-TW" smtClean="0"/>
              <a:t/>
            </a:r>
            <a:br>
              <a:rPr lang="en-US" altLang="zh-TW" smtClean="0"/>
            </a:br>
            <a:r>
              <a:rPr lang="en-US" altLang="zh-TW"/>
              <a:t>Stage III: diffuse deep T-wave inversions</a:t>
            </a:r>
            <a:r>
              <a:rPr lang="en-US" altLang="zh-TW" smtClean="0"/>
              <a:t/>
            </a:r>
            <a:br>
              <a:rPr lang="en-US" altLang="zh-TW" smtClean="0"/>
            </a:br>
            <a:r>
              <a:rPr lang="en-US" altLang="zh-TW"/>
              <a:t>Stage IV: normalization of the ECG</a:t>
            </a:r>
            <a:endParaRPr kumimoji="1" lang="zh-TW" altLang="en-US" dirty="0"/>
          </a:p>
        </p:txBody>
      </p:sp>
    </p:spTree>
    <p:extLst>
      <p:ext uri="{BB962C8B-B14F-4D97-AF65-F5344CB8AC3E}">
        <p14:creationId xmlns:p14="http://schemas.microsoft.com/office/powerpoint/2010/main" val="1646296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More ECG examples</a:t>
            </a:r>
            <a:endParaRPr kumimoji="1" lang="zh-TW" altLang="en-US" dirty="0"/>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t="27697"/>
          <a:stretch/>
        </p:blipFill>
        <p:spPr>
          <a:xfrm>
            <a:off x="248708" y="1485899"/>
            <a:ext cx="8831792" cy="4797806"/>
          </a:xfrm>
        </p:spPr>
      </p:pic>
    </p:spTree>
    <p:extLst>
      <p:ext uri="{BB962C8B-B14F-4D97-AF65-F5344CB8AC3E}">
        <p14:creationId xmlns:p14="http://schemas.microsoft.com/office/powerpoint/2010/main" val="1022847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More ECG examples</a:t>
            </a:r>
            <a:endParaRPr kumimoji="1" lang="zh-TW" altLang="en-US" dirty="0"/>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t="18279"/>
          <a:stretch/>
        </p:blipFill>
        <p:spPr>
          <a:xfrm>
            <a:off x="299508" y="1435100"/>
            <a:ext cx="8666692" cy="5311880"/>
          </a:xfrm>
        </p:spPr>
      </p:pic>
    </p:spTree>
    <p:extLst>
      <p:ext uri="{BB962C8B-B14F-4D97-AF65-F5344CB8AC3E}">
        <p14:creationId xmlns:p14="http://schemas.microsoft.com/office/powerpoint/2010/main" val="1260826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Q 2</a:t>
            </a:r>
            <a:endParaRPr kumimoji="1" lang="zh-TW" altLang="en-US" dirty="0"/>
          </a:p>
        </p:txBody>
      </p:sp>
      <p:sp>
        <p:nvSpPr>
          <p:cNvPr id="3" name="內容版面配置區 2"/>
          <p:cNvSpPr>
            <a:spLocks noGrp="1"/>
          </p:cNvSpPr>
          <p:nvPr>
            <p:ph idx="1"/>
          </p:nvPr>
        </p:nvSpPr>
        <p:spPr/>
        <p:txBody>
          <a:bodyPr/>
          <a:lstStyle/>
          <a:p>
            <a:r>
              <a:rPr lang="en-US" altLang="zh-TW" dirty="0"/>
              <a:t>A 55 years old gentleman presented to AED due to fall with out stretched left hand. He complained left wrist pain and decreased range of movement over the left wrist. Physical examination showed tenderness along the ulnar border of the left wrist. X-ray of the left wrist was taken.</a:t>
            </a:r>
            <a:endParaRPr lang="zh-TW" altLang="zh-TW" dirty="0"/>
          </a:p>
          <a:p>
            <a:endParaRPr kumimoji="1" lang="zh-TW" altLang="en-US" dirty="0"/>
          </a:p>
        </p:txBody>
      </p:sp>
    </p:spTree>
    <p:extLst>
      <p:ext uri="{BB962C8B-B14F-4D97-AF65-F5344CB8AC3E}">
        <p14:creationId xmlns:p14="http://schemas.microsoft.com/office/powerpoint/2010/main" val="526725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748</Words>
  <Application>Microsoft Macintosh PowerPoint</Application>
  <PresentationFormat>寬螢幕</PresentationFormat>
  <Paragraphs>134</Paragraphs>
  <Slides>30</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30</vt:i4>
      </vt:variant>
    </vt:vector>
  </HeadingPairs>
  <TitlesOfParts>
    <vt:vector size="36" baseType="lpstr">
      <vt:lpstr>新細明體</vt:lpstr>
      <vt:lpstr>Calibri</vt:lpstr>
      <vt:lpstr>Calibri Light</vt:lpstr>
      <vt:lpstr>Open Sans</vt:lpstr>
      <vt:lpstr>Arial</vt:lpstr>
      <vt:lpstr>Office 佈景主題</vt:lpstr>
      <vt:lpstr>JCM OSCE 02/2019</vt:lpstr>
      <vt:lpstr>Q 1</vt:lpstr>
      <vt:lpstr>PowerPoint 簡報</vt:lpstr>
      <vt:lpstr>PowerPoint 簡報</vt:lpstr>
      <vt:lpstr>PowerPoint 簡報</vt:lpstr>
      <vt:lpstr>Classical 4 stages of ECG evolution of acute pericarditis</vt:lpstr>
      <vt:lpstr>More ECG examples</vt:lpstr>
      <vt:lpstr>More ECG examples</vt:lpstr>
      <vt:lpstr>Q 2</vt:lpstr>
      <vt:lpstr>PowerPoint 簡報</vt:lpstr>
      <vt:lpstr>PowerPoint 簡報</vt:lpstr>
      <vt:lpstr>Carpal bones </vt:lpstr>
      <vt:lpstr>Avulsion fracture of triquetrum</vt:lpstr>
      <vt:lpstr>PowerPoint 簡報</vt:lpstr>
      <vt:lpstr>Q 3  STEMI equivalent</vt:lpstr>
      <vt:lpstr>Left main coronary artery (LMCA) occlusion</vt:lpstr>
      <vt:lpstr>Possible cause of STE in aVR</vt:lpstr>
      <vt:lpstr>Management of AMI</vt:lpstr>
      <vt:lpstr>Management of AMI</vt:lpstr>
      <vt:lpstr>STEMI equivalent</vt:lpstr>
      <vt:lpstr>De Winter’s T wave</vt:lpstr>
      <vt:lpstr>De Winter’s T wave</vt:lpstr>
      <vt:lpstr>STEMI equivalent</vt:lpstr>
      <vt:lpstr>Posterior MI</vt:lpstr>
      <vt:lpstr>Posterior MI</vt:lpstr>
      <vt:lpstr>Q 4</vt:lpstr>
      <vt:lpstr>Emphysematous liver abscess</vt:lpstr>
      <vt:lpstr>PowerPoint 簡報</vt:lpstr>
      <vt:lpstr>PowerPoint 簡報</vt:lpstr>
      <vt:lpstr>Management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JCM OSCE 02/2019</dc:title>
  <dc:creator>CHIU, Yu Leong</dc:creator>
  <cp:lastModifiedBy>CHIU, Yu Leong</cp:lastModifiedBy>
  <cp:revision>16</cp:revision>
  <dcterms:created xsi:type="dcterms:W3CDTF">2019-01-29T08:09:18Z</dcterms:created>
  <dcterms:modified xsi:type="dcterms:W3CDTF">2019-02-08T03:52:01Z</dcterms:modified>
</cp:coreProperties>
</file>