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9" r:id="rId7"/>
    <p:sldId id="262" r:id="rId8"/>
    <p:sldId id="263" r:id="rId9"/>
    <p:sldId id="265" r:id="rId10"/>
    <p:sldId id="266" r:id="rId11"/>
    <p:sldId id="280" r:id="rId12"/>
    <p:sldId id="267" r:id="rId13"/>
    <p:sldId id="270" r:id="rId14"/>
    <p:sldId id="268" r:id="rId15"/>
    <p:sldId id="275" r:id="rId16"/>
    <p:sldId id="281" r:id="rId17"/>
    <p:sldId id="285" r:id="rId18"/>
    <p:sldId id="282" r:id="rId19"/>
    <p:sldId id="296" r:id="rId20"/>
    <p:sldId id="288" r:id="rId21"/>
    <p:sldId id="295" r:id="rId22"/>
    <p:sldId id="290" r:id="rId23"/>
    <p:sldId id="292" r:id="rId24"/>
    <p:sldId id="293" r:id="rId25"/>
    <p:sldId id="291" r:id="rId2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4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0633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233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2782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66104" indent="-366104">
              <a:lnSpc>
                <a:spcPct val="120000"/>
              </a:lnSpc>
              <a:spcBef>
                <a:spcPts val="3234"/>
              </a:spcBef>
              <a:defRPr sz="3234"/>
            </a:lvl1pPr>
            <a:lvl2pPr marL="732208" indent="-366104">
              <a:lnSpc>
                <a:spcPct val="120000"/>
              </a:lnSpc>
              <a:spcBef>
                <a:spcPts val="3234"/>
              </a:spcBef>
              <a:defRPr sz="3234"/>
            </a:lvl2pPr>
            <a:lvl3pPr marL="1098313" indent="-366104">
              <a:lnSpc>
                <a:spcPct val="120000"/>
              </a:lnSpc>
              <a:spcBef>
                <a:spcPts val="3234"/>
              </a:spcBef>
              <a:defRPr sz="3234"/>
            </a:lvl3pPr>
            <a:lvl4pPr marL="1464417" indent="-366104">
              <a:lnSpc>
                <a:spcPct val="120000"/>
              </a:lnSpc>
              <a:spcBef>
                <a:spcPts val="3234"/>
              </a:spcBef>
              <a:defRPr sz="3234"/>
            </a:lvl4pPr>
            <a:lvl5pPr marL="1830521" indent="-366104">
              <a:lnSpc>
                <a:spcPct val="120000"/>
              </a:lnSpc>
              <a:spcBef>
                <a:spcPts val="3234"/>
              </a:spcBef>
              <a:defRPr sz="3234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6264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288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542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60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905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31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551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701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12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11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EAB2-B7E4-4179-A8A9-4CBF650DC93D}" type="datetimeFigureOut">
              <a:rPr lang="zh-HK" altLang="en-US" smtClean="0"/>
              <a:pPr/>
              <a:t>04/03/19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5521-884D-4EE6-9EB1-85D11335309B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961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22 year-old man hit a football pole with his occiput during a football game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He complained of posterior neck pain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There was diffuse tenderness over his posterior C-spine with no neurological deficit</a:t>
            </a:r>
          </a:p>
          <a:p>
            <a:pPr marL="0" indent="0">
              <a:buNone/>
            </a:pPr>
            <a:r>
              <a:rPr lang="en-US" altLang="zh-HK" dirty="0" smtClean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307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br>
              <a:rPr lang="en-US" altLang="zh-HK" dirty="0" smtClean="0"/>
            </a:br>
            <a:r>
              <a:rPr lang="en-US" altLang="zh-HK" dirty="0" smtClean="0"/>
              <a:t>CT pulmonary angiogram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756" y="1823268"/>
            <a:ext cx="6201729" cy="48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br>
              <a:rPr lang="en-US" altLang="zh-HK" dirty="0" smtClean="0"/>
            </a:br>
            <a:r>
              <a:rPr lang="en-US" altLang="zh-HK" dirty="0" smtClean="0"/>
              <a:t>CT pulmonary angiogram</a:t>
            </a:r>
            <a:endParaRPr lang="zh-HK" altLang="en-US" dirty="0"/>
          </a:p>
        </p:txBody>
      </p:sp>
      <p:pic>
        <p:nvPicPr>
          <p:cNvPr id="6" name="Content Placeholder 5" descr="C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624" r="-40624"/>
          <a:stretch>
            <a:fillRect/>
          </a:stretch>
        </p:blipFill>
        <p:spPr>
          <a:xfrm>
            <a:off x="-871051" y="1758514"/>
            <a:ext cx="10716773" cy="4998532"/>
          </a:xfrm>
        </p:spPr>
      </p:pic>
    </p:spTree>
    <p:extLst>
      <p:ext uri="{BB962C8B-B14F-4D97-AF65-F5344CB8AC3E}">
        <p14:creationId xmlns:p14="http://schemas.microsoft.com/office/powerpoint/2010/main" val="4907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76 man was knocked down by a taxi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He complained of left knee pain</a:t>
            </a:r>
          </a:p>
          <a:p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X-ray finding?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will you do next?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885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3a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8" y="1384015"/>
            <a:ext cx="3341391" cy="5854268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52" y="1419416"/>
            <a:ext cx="4517926" cy="54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3b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72 year-old woman presented with left hip contusion</a:t>
            </a:r>
          </a:p>
          <a:p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X-ray finding?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will be your management?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7096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3b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8" y="1581387"/>
            <a:ext cx="3746685" cy="5672482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14" y="1597668"/>
            <a:ext cx="3441421" cy="55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8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4</a:t>
            </a:r>
            <a:endParaRPr kumimoji="1" lang="zh-TW" altLang="en-US" dirty="0"/>
          </a:p>
        </p:txBody>
      </p:sp>
      <p:sp>
        <p:nvSpPr>
          <p:cNvPr id="126" name="Is the CT brain a contrast or non-contrast scan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812800" indent="-812800">
              <a:buSzPct val="100000"/>
              <a:buAutoNum type="arabicPeriod"/>
            </a:lvl1pPr>
          </a:lstStyle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000" dirty="0" smtClean="0"/>
              <a:t>Answer the following questions with reference to the CT brain shown:</a:t>
            </a:r>
            <a:endParaRPr lang="en-US" sz="3000" dirty="0" smtClean="0"/>
          </a:p>
          <a:p>
            <a:pPr>
              <a:spcBef>
                <a:spcPts val="1200"/>
              </a:spcBef>
            </a:pPr>
            <a:endParaRPr lang="en-US" sz="3000" dirty="0"/>
          </a:p>
          <a:p>
            <a:pPr>
              <a:spcBef>
                <a:spcPts val="1200"/>
              </a:spcBef>
            </a:pPr>
            <a:r>
              <a:rPr sz="3000" dirty="0" smtClean="0"/>
              <a:t>Is </a:t>
            </a:r>
            <a:r>
              <a:rPr sz="3000" dirty="0"/>
              <a:t>the CT brain a contrast or non-contrast scan</a:t>
            </a:r>
            <a:r>
              <a:rPr sz="3000" dirty="0" smtClean="0"/>
              <a:t>?</a:t>
            </a:r>
            <a:endParaRPr lang="en-US" sz="3000" dirty="0" smtClean="0"/>
          </a:p>
          <a:p>
            <a:pPr>
              <a:spcBef>
                <a:spcPts val="1200"/>
              </a:spcBef>
            </a:pPr>
            <a:r>
              <a:rPr lang="en-GB" altLang="zh-HK" sz="3000" dirty="0"/>
              <a:t>What are the CT </a:t>
            </a:r>
            <a:r>
              <a:rPr lang="en-GB" altLang="zh-HK" sz="3000" dirty="0" smtClean="0"/>
              <a:t>abnormalities?</a:t>
            </a:r>
          </a:p>
          <a:p>
            <a:pPr>
              <a:spcBef>
                <a:spcPts val="1200"/>
              </a:spcBef>
            </a:pPr>
            <a:endParaRPr lang="en-GB" altLang="zh-HK" sz="2800" dirty="0"/>
          </a:p>
          <a:p>
            <a:pPr>
              <a:spcBef>
                <a:spcPts val="1200"/>
              </a:spcBef>
            </a:pPr>
            <a:endParaRPr lang="en-GB" altLang="zh-HK" sz="2800" dirty="0"/>
          </a:p>
          <a:p>
            <a:pPr lvl="1">
              <a:spcBef>
                <a:spcPts val="1200"/>
              </a:spcBef>
            </a:pPr>
            <a:endParaRPr lang="en-GB" altLang="zh-HK" sz="2800" dirty="0"/>
          </a:p>
        </p:txBody>
      </p:sp>
    </p:spTree>
    <p:extLst>
      <p:ext uri="{BB962C8B-B14F-4D97-AF65-F5344CB8AC3E}">
        <p14:creationId xmlns:p14="http://schemas.microsoft.com/office/powerpoint/2010/main" val="149631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4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 startAt="3"/>
            </a:pPr>
            <a:r>
              <a:rPr kumimoji="1" lang="en-US" altLang="zh-TW" sz="3600" dirty="0"/>
              <a:t>What is your diagnosis and what is the name of the specific CT brain sign</a:t>
            </a:r>
            <a:r>
              <a:rPr kumimoji="1" lang="en-US" altLang="zh-TW" sz="3600" dirty="0" smtClean="0"/>
              <a:t>?</a:t>
            </a:r>
            <a:endParaRPr kumimoji="1" lang="en-US" altLang="zh-TW" sz="3600" dirty="0"/>
          </a:p>
          <a:p>
            <a:pPr marL="742950" indent="-742950">
              <a:spcBef>
                <a:spcPts val="1200"/>
              </a:spcBef>
              <a:buFont typeface="+mj-lt"/>
              <a:buAutoNum type="arabicPeriod" startAt="3"/>
            </a:pPr>
            <a:r>
              <a:rPr kumimoji="1" lang="en-US" altLang="zh-TW" sz="3600" dirty="0"/>
              <a:t>What is the implication?</a:t>
            </a:r>
          </a:p>
          <a:p>
            <a:pPr marL="642915" indent="-642915">
              <a:buFont typeface="+mj-lt"/>
              <a:buAutoNum type="arabicPeriod" startAt="5"/>
            </a:pPr>
            <a:r>
              <a:rPr kumimoji="1" lang="en-US" altLang="zh-TW" dirty="0" smtClean="0"/>
              <a:t>What </a:t>
            </a:r>
            <a:r>
              <a:rPr kumimoji="1" lang="en-US" altLang="zh-TW" dirty="0" smtClean="0"/>
              <a:t>is the specific treatment of choice</a:t>
            </a:r>
            <a:r>
              <a:rPr kumimoji="1" lang="en-US" altLang="zh-TW" dirty="0" smtClean="0"/>
              <a:t>?</a:t>
            </a:r>
            <a:endParaRPr kumimoji="1" lang="en-US" altLang="zh-TW" dirty="0" smtClean="0"/>
          </a:p>
          <a:p>
            <a:pPr marL="642915" indent="-642915">
              <a:buFont typeface="+mj-lt"/>
              <a:buAutoNum type="arabicPeriod" startAt="6"/>
            </a:pPr>
            <a:r>
              <a:rPr kumimoji="1" lang="en-US" altLang="zh-TW" dirty="0" smtClean="0"/>
              <a:t>What </a:t>
            </a:r>
            <a:r>
              <a:rPr kumimoji="1" lang="en-US" altLang="zh-TW" dirty="0" smtClean="0"/>
              <a:t>could give similar appearance over the left MCA</a:t>
            </a:r>
            <a:r>
              <a:rPr kumimoji="1" lang="en-US" altLang="zh-TW" dirty="0" smtClean="0"/>
              <a:t>?</a:t>
            </a:r>
            <a:endParaRPr kumimoji="1" lang="en-US" altLang="zh-TW" dirty="0"/>
          </a:p>
          <a:p>
            <a:pPr marL="642915" indent="-642915">
              <a:buFont typeface="+mj-lt"/>
              <a:buAutoNum type="arabicPeriod" startAt="6"/>
            </a:pP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78509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7A2B3B1E-3878-420A-BD43-0262FD2194CA-L0-001.jpeg" descr="7A2B3B1E-3878-420A-BD43-0262FD2194C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772" y="1980736"/>
            <a:ext cx="4254504" cy="4254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3E1FA468-8149-4E22-837A-A0B8EED6AE70-L0-001.jpeg" descr="3E1FA468-8149-4E22-837A-A0B8EED6AE7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99825" y="1980736"/>
            <a:ext cx="4259841" cy="425984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4 – CT brain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233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A 31 year-old man presented with left eye injury by metal chip flying off a nail when hammering against the wall</a:t>
            </a:r>
            <a:r>
              <a:rPr lang="en-US" altLang="zh-HK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zh-TW" altLang="zh-HK" dirty="0"/>
          </a:p>
          <a:p>
            <a:pPr marL="514350" lvl="0" indent="-514350">
              <a:buFont typeface="+mj-lt"/>
              <a:buAutoNum type="arabicParenR"/>
            </a:pPr>
            <a:r>
              <a:rPr lang="en-US" altLang="zh-HK" dirty="0" smtClean="0"/>
              <a:t>Describe </a:t>
            </a:r>
            <a:r>
              <a:rPr lang="en-US" altLang="zh-HK" dirty="0"/>
              <a:t>the clinical finding in picture 1</a:t>
            </a:r>
            <a:r>
              <a:rPr lang="en-US" altLang="zh-HK" dirty="0" smtClean="0"/>
              <a:t>.:</a:t>
            </a:r>
          </a:p>
          <a:p>
            <a:pPr marL="514350" lvl="0" indent="-514350">
              <a:buFont typeface="+mj-lt"/>
              <a:buAutoNum type="arabicParenR"/>
            </a:pPr>
            <a:endParaRPr lang="en-GB" altLang="zh-HK" dirty="0"/>
          </a:p>
          <a:p>
            <a:pPr marL="514350" lvl="0" indent="-514350">
              <a:buFont typeface="+mj-lt"/>
              <a:buAutoNum type="arabicParenR"/>
            </a:pPr>
            <a:r>
              <a:rPr lang="en-US" altLang="zh-HK" dirty="0" smtClean="0"/>
              <a:t>What </a:t>
            </a:r>
            <a:r>
              <a:rPr lang="en-US" altLang="zh-HK" dirty="0"/>
              <a:t>radiological modality is shown in picture 2.:</a:t>
            </a:r>
            <a:endParaRPr lang="en-GB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066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Please commend on the C-spine X-ray, what is the abnormal finding?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will be your initial management?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CT C-spine was done later, what is the CT finding?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diagnosis?</a:t>
            </a:r>
          </a:p>
        </p:txBody>
      </p:sp>
    </p:spTree>
    <p:extLst>
      <p:ext uri="{BB962C8B-B14F-4D97-AF65-F5344CB8AC3E}">
        <p14:creationId xmlns:p14="http://schemas.microsoft.com/office/powerpoint/2010/main" val="326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 startAt="3"/>
            </a:pPr>
            <a:r>
              <a:rPr lang="en-US" altLang="zh-HK" dirty="0"/>
              <a:t>What are layer </a:t>
            </a:r>
            <a:r>
              <a:rPr lang="en-US" altLang="zh-HK" dirty="0" smtClean="0"/>
              <a:t>A, </a:t>
            </a:r>
            <a:r>
              <a:rPr lang="en-US" altLang="zh-HK" dirty="0"/>
              <a:t>and structures B and C:</a:t>
            </a:r>
            <a:endParaRPr lang="en-GB" altLang="zh-HK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zh-TW" altLang="zh-HK" dirty="0"/>
          </a:p>
          <a:p>
            <a:pPr marL="514350" lvl="0" indent="-514350">
              <a:buFont typeface="+mj-lt"/>
              <a:buAutoNum type="arabicParenR" startAt="4"/>
            </a:pPr>
            <a:r>
              <a:rPr lang="en-US" altLang="zh-HK" dirty="0"/>
              <a:t>What is the abnormality shown in picture 2</a:t>
            </a:r>
            <a:r>
              <a:rPr lang="en-US" altLang="zh-HK" dirty="0" smtClean="0"/>
              <a:t>.?</a:t>
            </a:r>
          </a:p>
          <a:p>
            <a:pPr marL="514350" lvl="0" indent="-514350">
              <a:buFont typeface="+mj-lt"/>
              <a:buAutoNum type="arabicParenR" startAt="4"/>
            </a:pPr>
            <a:endParaRPr lang="en-US" altLang="zh-HK" dirty="0" smtClean="0"/>
          </a:p>
          <a:p>
            <a:pPr marL="514350" lvl="0" indent="-514350">
              <a:buFont typeface="+mj-lt"/>
              <a:buAutoNum type="arabicParenR" startAt="5"/>
            </a:pPr>
            <a:r>
              <a:rPr lang="en-US" altLang="zh-HK" dirty="0"/>
              <a:t>What other beside examination/test you will do?</a:t>
            </a:r>
            <a:endParaRPr lang="en-GB" altLang="zh-HK" dirty="0"/>
          </a:p>
          <a:p>
            <a:pPr marL="914400" lvl="1" indent="-514350"/>
            <a:endParaRPr lang="en-GB" altLang="zh-HK" dirty="0"/>
          </a:p>
          <a:p>
            <a:pPr marL="514350" lvl="0" indent="-514350">
              <a:buFont typeface="+mj-lt"/>
              <a:buAutoNum type="arabicParenR" startAt="5"/>
            </a:pPr>
            <a:r>
              <a:rPr lang="en-GB" altLang="zh-HK" dirty="0"/>
              <a:t>What is the emergency management?</a:t>
            </a:r>
          </a:p>
          <a:p>
            <a:pPr marL="514350" lvl="0" indent="-514350">
              <a:buFont typeface="+mj-lt"/>
              <a:buAutoNum type="arabicParenR" startAt="4"/>
            </a:pPr>
            <a:endParaRPr lang="en-GB" altLang="zh-HK" dirty="0"/>
          </a:p>
        </p:txBody>
      </p:sp>
    </p:spTree>
    <p:extLst>
      <p:ext uri="{BB962C8B-B14F-4D97-AF65-F5344CB8AC3E}">
        <p14:creationId xmlns:p14="http://schemas.microsoft.com/office/powerpoint/2010/main" val="13366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8" y="2470360"/>
            <a:ext cx="42697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3"/>
          <a:srcRect l="27822" t="32071" r="30020" b="17535"/>
          <a:stretch/>
        </p:blipFill>
        <p:spPr bwMode="auto">
          <a:xfrm>
            <a:off x="5099875" y="2442977"/>
            <a:ext cx="3744416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12459" y="5732830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Picture 1.</a:t>
            </a: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027867" y="5732830"/>
            <a:ext cx="107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Picture 2.</a:t>
            </a:r>
            <a:endParaRPr lang="zh-HK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EDD619D-8BC6-CA49-9071-F58614F9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HK" dirty="0"/>
              <a:t>Case </a:t>
            </a:r>
            <a:r>
              <a:rPr lang="en-GB" altLang="zh-HK" dirty="0" smtClean="0"/>
              <a:t>5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307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Case 6 </a:t>
            </a:r>
            <a:endParaRPr kumimoji="1" lang="zh-TW" altLang="en-US" dirty="0"/>
          </a:p>
        </p:txBody>
      </p:sp>
      <p:sp>
        <p:nvSpPr>
          <p:cNvPr id="122" name="A 42 year-old man has injury on duty. He has blunt chest injury when inflating a van tie which exposed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 42 year-old man has injury on duty. </a:t>
            </a:r>
            <a:endParaRPr lang="en-US" dirty="0" smtClean="0"/>
          </a:p>
          <a:p>
            <a:endParaRPr lang="en-US" dirty="0"/>
          </a:p>
          <a:p>
            <a:r>
              <a:rPr dirty="0" smtClean="0"/>
              <a:t>He </a:t>
            </a:r>
            <a:r>
              <a:rPr lang="en-US" dirty="0" smtClean="0"/>
              <a:t>suffered from</a:t>
            </a:r>
            <a:r>
              <a:rPr dirty="0" smtClean="0"/>
              <a:t> </a:t>
            </a:r>
            <a:r>
              <a:rPr dirty="0"/>
              <a:t>blunt chest injury when inflating a van tie which </a:t>
            </a:r>
            <a:r>
              <a:rPr dirty="0" smtClean="0"/>
              <a:t>exp</a:t>
            </a:r>
            <a:r>
              <a:rPr lang="en-US" dirty="0" smtClean="0"/>
              <a:t>l</a:t>
            </a:r>
            <a:r>
              <a:rPr dirty="0" smtClean="0"/>
              <a:t>osed</a:t>
            </a:r>
            <a:r>
              <a:rPr dirty="0"/>
              <a:t>. </a:t>
            </a:r>
            <a:endParaRPr lang="en-US" dirty="0" smtClean="0"/>
          </a:p>
          <a:p>
            <a:endParaRPr dirty="0"/>
          </a:p>
          <a:p>
            <a:r>
              <a:rPr/>
              <a:t>The </a:t>
            </a:r>
            <a:r>
              <a:rPr lang="en-US" smtClean="0"/>
              <a:t>is</a:t>
            </a:r>
            <a:r>
              <a:rPr smtClean="0"/>
              <a:t> </a:t>
            </a:r>
            <a:r>
              <a:rPr dirty="0"/>
              <a:t>his lung ultrasound:</a:t>
            </a:r>
          </a:p>
        </p:txBody>
      </p:sp>
    </p:spTree>
    <p:extLst>
      <p:ext uri="{BB962C8B-B14F-4D97-AF65-F5344CB8AC3E}">
        <p14:creationId xmlns:p14="http://schemas.microsoft.com/office/powerpoint/2010/main" val="162515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6</a:t>
            </a:r>
            <a:endParaRPr dirty="0"/>
          </a:p>
        </p:txBody>
      </p:sp>
      <p:sp>
        <p:nvSpPr>
          <p:cNvPr id="134" name="What is the lung ultrasound sign showed in his right lung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46469" indent="-446469">
              <a:buSzPct val="100000"/>
              <a:buAutoNum type="arabicPeriod"/>
            </a:pPr>
            <a:r>
              <a:rPr dirty="0"/>
              <a:t>What is the </a:t>
            </a:r>
            <a:r>
              <a:rPr lang="en-US" dirty="0" smtClean="0"/>
              <a:t>name of </a:t>
            </a:r>
            <a:r>
              <a:rPr dirty="0" smtClean="0"/>
              <a:t>lung </a:t>
            </a:r>
            <a:r>
              <a:rPr dirty="0"/>
              <a:t>ultrasound sign showed in his right lung</a:t>
            </a:r>
            <a:r>
              <a:rPr dirty="0" smtClean="0"/>
              <a:t>?</a:t>
            </a:r>
            <a:endParaRPr dirty="0"/>
          </a:p>
          <a:p>
            <a:pPr marL="446469" indent="-446469">
              <a:buSzPct val="100000"/>
              <a:buAutoNum type="arabicPeriod"/>
            </a:pPr>
            <a:r>
              <a:rPr dirty="0" smtClean="0"/>
              <a:t>What </a:t>
            </a:r>
            <a:r>
              <a:rPr dirty="0"/>
              <a:t>is </a:t>
            </a:r>
            <a:r>
              <a:rPr dirty="0" smtClean="0"/>
              <a:t>the</a:t>
            </a:r>
            <a:r>
              <a:rPr lang="en-US" dirty="0" smtClean="0"/>
              <a:t> name of</a:t>
            </a:r>
            <a:r>
              <a:rPr dirty="0" smtClean="0"/>
              <a:t> </a:t>
            </a:r>
            <a:r>
              <a:rPr dirty="0"/>
              <a:t>lung ultrasound sign showed in his left upper lung zone and what is the implication</a:t>
            </a:r>
            <a:r>
              <a:rPr dirty="0" smtClean="0"/>
              <a:t>?</a:t>
            </a:r>
            <a:endParaRPr lang="en-US" dirty="0" smtClean="0"/>
          </a:p>
          <a:p>
            <a:pPr marL="446469" indent="-446469">
              <a:buSzPct val="100000"/>
              <a:buFont typeface="Arial" panose="020B0604020202020204" pitchFamily="34" charset="0"/>
              <a:buAutoNum type="arabicPeriod"/>
            </a:pPr>
            <a:r>
              <a:rPr lang="en-US" altLang="zh-TW" dirty="0" smtClean="0"/>
              <a:t>What </a:t>
            </a:r>
            <a:r>
              <a:rPr lang="en-US" altLang="zh-TW" dirty="0"/>
              <a:t>is the abnormality showed in his left lower Lung ultrasound?</a:t>
            </a:r>
          </a:p>
          <a:p>
            <a:pPr marL="446469" indent="-446469">
              <a:buSzPct val="100000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182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標題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Case 6</a:t>
            </a:r>
            <a:endParaRPr dirty="0"/>
          </a:p>
        </p:txBody>
      </p:sp>
      <p:sp>
        <p:nvSpPr>
          <p:cNvPr id="137" name="(Q3) What is the abnormality showed in his left lower Lung ultrasound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defTabSz="390213">
              <a:spcBef>
                <a:spcPts val="2742"/>
              </a:spcBef>
              <a:buFont typeface="+mj-lt"/>
              <a:buAutoNum type="arabicPeriod" startAt="3"/>
              <a:defRPr sz="3040"/>
            </a:pPr>
            <a:r>
              <a:rPr dirty="0" smtClean="0"/>
              <a:t>What </a:t>
            </a:r>
            <a:r>
              <a:rPr dirty="0"/>
              <a:t>is </a:t>
            </a:r>
            <a:r>
              <a:rPr dirty="0" smtClean="0"/>
              <a:t>you</a:t>
            </a:r>
            <a:r>
              <a:rPr lang="en-US" dirty="0" smtClean="0"/>
              <a:t>r</a:t>
            </a:r>
            <a:r>
              <a:rPr dirty="0" smtClean="0"/>
              <a:t> </a:t>
            </a:r>
            <a:r>
              <a:rPr dirty="0"/>
              <a:t>next immediate action if patient has increasing respiratory distress and hypotension, and in what surface anatomical landmark</a:t>
            </a:r>
            <a:r>
              <a:rPr dirty="0" smtClean="0"/>
              <a:t>?</a:t>
            </a:r>
            <a:endParaRPr lang="en-US" dirty="0" smtClean="0"/>
          </a:p>
          <a:p>
            <a:pPr marL="514350" indent="-514350" defTabSz="390213">
              <a:spcBef>
                <a:spcPts val="2742"/>
              </a:spcBef>
              <a:buFont typeface="+mj-lt"/>
              <a:buAutoNum type="arabicPeriod" startAt="3"/>
              <a:defRPr sz="3040"/>
            </a:pPr>
            <a:r>
              <a:rPr lang="en-US" altLang="zh-TW" dirty="0"/>
              <a:t>What is the indication of urgent thoracotomy?</a:t>
            </a:r>
          </a:p>
          <a:p>
            <a:pPr marL="514350" indent="-514350" defTabSz="390213">
              <a:spcBef>
                <a:spcPts val="2742"/>
              </a:spcBef>
              <a:buFont typeface="+mj-lt"/>
              <a:buAutoNum type="arabicPeriod" startAt="3"/>
              <a:defRPr sz="304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6767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135A5DFA-AB86-41B7-A979-F67A45D860C8-L0-001.jpeg" descr="135A5DFA-AB86-41B7-A979-F67A45D860C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0168" y="3518874"/>
            <a:ext cx="3554563" cy="27497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FA8E5A3F-B6B4-4ADA-99C6-240F7D0B4E5F-L0-001.jpeg" descr="FA8E5A3F-B6B4-4ADA-99C6-240F7D0B4E5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55369" y="185724"/>
            <a:ext cx="2112383" cy="2902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C7D7F219-ECAC-41AA-917B-2EFA9226588F-L0-001.jpeg" descr="C7D7F219-ECAC-41AA-917B-2EFA9226588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2865" y="164219"/>
            <a:ext cx="2205092" cy="29454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C7D7F219-ECAC-41AA-917B-2EFA9226588F-L0-001.jpeg" descr="C7D7F219-ECAC-41AA-917B-2EFA9226588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625" y="3371199"/>
            <a:ext cx="2279693" cy="304510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Left upper lung"/>
          <p:cNvSpPr txBox="1"/>
          <p:nvPr/>
        </p:nvSpPr>
        <p:spPr>
          <a:xfrm>
            <a:off x="5175294" y="3182060"/>
            <a:ext cx="107273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Left upper lung</a:t>
            </a:r>
          </a:p>
        </p:txBody>
      </p:sp>
      <p:sp>
        <p:nvSpPr>
          <p:cNvPr id="129" name="Right upper lung"/>
          <p:cNvSpPr txBox="1"/>
          <p:nvPr/>
        </p:nvSpPr>
        <p:spPr>
          <a:xfrm>
            <a:off x="2750128" y="3182060"/>
            <a:ext cx="116070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Right upper lung</a:t>
            </a:r>
          </a:p>
        </p:txBody>
      </p:sp>
      <p:sp>
        <p:nvSpPr>
          <p:cNvPr id="130" name="Left lower lung"/>
          <p:cNvSpPr txBox="1"/>
          <p:nvPr/>
        </p:nvSpPr>
        <p:spPr>
          <a:xfrm>
            <a:off x="6200459" y="6476920"/>
            <a:ext cx="105330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Left lower lung</a:t>
            </a:r>
          </a:p>
        </p:txBody>
      </p:sp>
      <p:sp>
        <p:nvSpPr>
          <p:cNvPr id="131" name="Right lower lung"/>
          <p:cNvSpPr txBox="1"/>
          <p:nvPr/>
        </p:nvSpPr>
        <p:spPr>
          <a:xfrm>
            <a:off x="804597" y="6476920"/>
            <a:ext cx="114127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Right lower lung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73618" y="867507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400" dirty="0" smtClean="0"/>
              <a:t>Case 6</a:t>
            </a:r>
            <a:endParaRPr kumimoji="1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198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Case 1 </a:t>
            </a:r>
            <a:br>
              <a:rPr lang="en-US" altLang="zh-HK" dirty="0" smtClean="0"/>
            </a:br>
            <a:r>
              <a:rPr lang="en-US" altLang="zh-HK" dirty="0" smtClean="0"/>
              <a:t>X-ray </a:t>
            </a:r>
            <a:br>
              <a:rPr lang="en-US" altLang="zh-HK" dirty="0" smtClean="0"/>
            </a:br>
            <a:r>
              <a:rPr lang="en-US" altLang="zh-HK" dirty="0" smtClean="0"/>
              <a:t>C-spine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60" y="-1"/>
            <a:ext cx="6449441" cy="7740034"/>
          </a:xfrm>
        </p:spPr>
      </p:pic>
    </p:spTree>
    <p:extLst>
      <p:ext uri="{BB962C8B-B14F-4D97-AF65-F5344CB8AC3E}">
        <p14:creationId xmlns:p14="http://schemas.microsoft.com/office/powerpoint/2010/main" val="27206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Case 1 </a:t>
            </a:r>
            <a:br>
              <a:rPr lang="en-US" altLang="zh-HK" dirty="0" smtClean="0"/>
            </a:br>
            <a:r>
              <a:rPr lang="en-US" altLang="zh-HK" dirty="0" smtClean="0"/>
              <a:t>X-ray </a:t>
            </a:r>
            <a:br>
              <a:rPr lang="en-US" altLang="zh-HK" dirty="0" smtClean="0"/>
            </a:br>
            <a:r>
              <a:rPr lang="en-US" altLang="zh-HK" dirty="0" smtClean="0"/>
              <a:t>C-spine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2641" y="510288"/>
            <a:ext cx="8280800" cy="5621918"/>
          </a:xfrm>
        </p:spPr>
      </p:pic>
    </p:spTree>
    <p:extLst>
      <p:ext uri="{BB962C8B-B14F-4D97-AF65-F5344CB8AC3E}">
        <p14:creationId xmlns:p14="http://schemas.microsoft.com/office/powerpoint/2010/main" val="4196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 CT C-spine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309"/>
            <a:ext cx="2833160" cy="2833160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526" y="2190001"/>
            <a:ext cx="3335927" cy="3335927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96" y="3558996"/>
            <a:ext cx="3299004" cy="329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 CT C-spine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019"/>
            <a:ext cx="3129275" cy="3129275"/>
          </a:xfr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34" y="2135261"/>
            <a:ext cx="3909521" cy="3909521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50" y="3350483"/>
            <a:ext cx="3507517" cy="35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9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42 year-old Filipino domestic helper presented with collapse and transient convulsion in the ambulance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She was drowsy on arrival</a:t>
            </a:r>
            <a:r>
              <a:rPr lang="en-US" altLang="zh-HK" smtClean="0"/>
              <a:t>, BP </a:t>
            </a:r>
            <a:r>
              <a:rPr lang="en-US" altLang="zh-HK" dirty="0" smtClean="0"/>
              <a:t>80/50, pulse 142/min., SpO2 99% on 2L NC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ECG was done.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335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are the ECG findings?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investigation will you do next and what are you looking for?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After stabilization, a CT pulmonary angiogram was done. What are the abnormalities?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What is the diagnosis and what therapy should be considered?  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60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2</a:t>
            </a:r>
            <a:br>
              <a:rPr lang="en-US" altLang="zh-HK" dirty="0" smtClean="0"/>
            </a:br>
            <a:r>
              <a:rPr lang="en-US" altLang="zh-HK" dirty="0" smtClean="0"/>
              <a:t>ECG</a:t>
            </a:r>
            <a:endParaRPr lang="zh-HK" altLang="en-US" dirty="0"/>
          </a:p>
        </p:txBody>
      </p:sp>
      <p:pic>
        <p:nvPicPr>
          <p:cNvPr id="4" name="Content Placeholder 3" descr="ECG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039" r="-14039"/>
          <a:stretch>
            <a:fillRect/>
          </a:stretch>
        </p:blipFill>
        <p:spPr>
          <a:xfrm>
            <a:off x="-2515040" y="972782"/>
            <a:ext cx="13765689" cy="7594959"/>
          </a:xfrm>
        </p:spPr>
      </p:pic>
      <p:sp>
        <p:nvSpPr>
          <p:cNvPr id="5" name="Rectangle 4"/>
          <p:cNvSpPr/>
          <p:nvPr/>
        </p:nvSpPr>
        <p:spPr>
          <a:xfrm>
            <a:off x="6698475" y="2241041"/>
            <a:ext cx="1560488" cy="92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86819" y="2324042"/>
            <a:ext cx="951563" cy="725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2665" y="1624524"/>
            <a:ext cx="1560488" cy="92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1E23EC1F-BE1D-49C7-A16B-A9FD42902BAF}" vid="{774596CC-AAA0-43FF-9C1D-26120669BD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165</TotalTime>
  <Words>525</Words>
  <Application>Microsoft Macintosh PowerPoint</Application>
  <PresentationFormat>如螢幕大小 (4:3)</PresentationFormat>
  <Paragraphs>99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0" baseType="lpstr">
      <vt:lpstr>新細明體</vt:lpstr>
      <vt:lpstr>Calibri</vt:lpstr>
      <vt:lpstr>Calibri Light</vt:lpstr>
      <vt:lpstr>Arial</vt:lpstr>
      <vt:lpstr>佈景主題1</vt:lpstr>
      <vt:lpstr>Case 1</vt:lpstr>
      <vt:lpstr>Case 1</vt:lpstr>
      <vt:lpstr>Case 1  X-ray  C-spine</vt:lpstr>
      <vt:lpstr>Case 1  X-ray  C-spine</vt:lpstr>
      <vt:lpstr>Case 1 CT C-spine</vt:lpstr>
      <vt:lpstr>Case 1 CT C-spine</vt:lpstr>
      <vt:lpstr>Case 2</vt:lpstr>
      <vt:lpstr>Case 2</vt:lpstr>
      <vt:lpstr>Case 2 ECG</vt:lpstr>
      <vt:lpstr>Case 2 CT pulmonary angiogram</vt:lpstr>
      <vt:lpstr>Case 2 CT pulmonary angiogram</vt:lpstr>
      <vt:lpstr>Case 3a</vt:lpstr>
      <vt:lpstr>Case 3a</vt:lpstr>
      <vt:lpstr>Case 3b</vt:lpstr>
      <vt:lpstr>Case 3b</vt:lpstr>
      <vt:lpstr>Case 4</vt:lpstr>
      <vt:lpstr>Case 4</vt:lpstr>
      <vt:lpstr>Case 4 – CT brain</vt:lpstr>
      <vt:lpstr>Case 5</vt:lpstr>
      <vt:lpstr>Case 5</vt:lpstr>
      <vt:lpstr>Case 5</vt:lpstr>
      <vt:lpstr>Case 6 </vt:lpstr>
      <vt:lpstr>Case 6</vt:lpstr>
      <vt:lpstr>Case 6</vt:lpstr>
      <vt:lpstr>PowerPoint 簡報</vt:lpstr>
    </vt:vector>
  </TitlesOfParts>
  <Company>UCH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</dc:title>
  <dc:creator>fsc237</dc:creator>
  <cp:lastModifiedBy>Microsoft Office 使用者</cp:lastModifiedBy>
  <cp:revision>23</cp:revision>
  <dcterms:created xsi:type="dcterms:W3CDTF">2019-03-03T15:37:05Z</dcterms:created>
  <dcterms:modified xsi:type="dcterms:W3CDTF">2019-03-04T14:47:46Z</dcterms:modified>
</cp:coreProperties>
</file>