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4" r:id="rId7"/>
    <p:sldId id="270" r:id="rId8"/>
    <p:sldId id="272" r:id="rId9"/>
    <p:sldId id="271" r:id="rId10"/>
    <p:sldId id="273" r:id="rId11"/>
    <p:sldId id="275" r:id="rId12"/>
    <p:sldId id="278" r:id="rId13"/>
    <p:sldId id="280" r:id="rId14"/>
    <p:sldId id="281" r:id="rId15"/>
    <p:sldId id="284" r:id="rId16"/>
    <p:sldId id="285" r:id="rId17"/>
    <p:sldId id="288" r:id="rId18"/>
    <p:sldId id="289" r:id="rId19"/>
    <p:sldId id="291" r:id="rId20"/>
    <p:sldId id="294" r:id="rId21"/>
    <p:sldId id="296" r:id="rId22"/>
    <p:sldId id="298" r:id="rId23"/>
    <p:sldId id="299" r:id="rId24"/>
    <p:sldId id="300" r:id="rId25"/>
    <p:sldId id="318" r:id="rId26"/>
    <p:sldId id="303" r:id="rId27"/>
    <p:sldId id="310" r:id="rId28"/>
    <p:sldId id="311" r:id="rId29"/>
    <p:sldId id="313" r:id="rId30"/>
    <p:sldId id="316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7"/>
    <p:restoredTop sz="91897"/>
  </p:normalViewPr>
  <p:slideViewPr>
    <p:cSldViewPr snapToGrid="0" snapToObjects="1">
      <p:cViewPr varScale="1">
        <p:scale>
          <a:sx n="91" d="100"/>
          <a:sy n="91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3783-ABDD-CA46-B452-D48324738423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EBE7F-444C-5443-9757-9EA70FE2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EBE7F-444C-5443-9757-9EA70FE297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EBE7F-444C-5443-9757-9EA70FE297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8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3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417F-0C8F-414F-8331-440B88FF47AC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9020-085F-8E49-AD37-A977998E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2019 May</a:t>
            </a:r>
            <a:br>
              <a:rPr lang="en-US" dirty="0"/>
            </a:br>
            <a:r>
              <a:rPr lang="en-US" dirty="0"/>
              <a:t>Joint Clinical Meeting</a:t>
            </a:r>
            <a:br>
              <a:rPr lang="en-US" dirty="0"/>
            </a:br>
            <a:r>
              <a:rPr lang="en-US" dirty="0"/>
              <a:t>OSCE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TT Chan and </a:t>
            </a:r>
            <a:r>
              <a:rPr lang="en-US" dirty="0" err="1"/>
              <a:t>Dr</a:t>
            </a:r>
            <a:r>
              <a:rPr lang="en-US" dirty="0"/>
              <a:t> YT </a:t>
            </a:r>
            <a:r>
              <a:rPr lang="en-US" dirty="0" err="1"/>
              <a:t>Pe</a:t>
            </a:r>
            <a:r>
              <a:rPr lang="en-US" dirty="0"/>
              <a:t> </a:t>
            </a:r>
          </a:p>
          <a:p>
            <a:r>
              <a:rPr lang="en-US" dirty="0"/>
              <a:t>A&amp;E Department</a:t>
            </a:r>
          </a:p>
          <a:p>
            <a:r>
              <a:rPr lang="en-US" dirty="0"/>
              <a:t>Queen Mary Hospital</a:t>
            </a:r>
          </a:p>
        </p:txBody>
      </p:sp>
    </p:spTree>
    <p:extLst>
      <p:ext uri="{BB962C8B-B14F-4D97-AF65-F5344CB8AC3E}">
        <p14:creationId xmlns:p14="http://schemas.microsoft.com/office/powerpoint/2010/main" val="1200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Q1. What are the abnormalities and dynamic changes?</a:t>
            </a:r>
          </a:p>
        </p:txBody>
      </p:sp>
    </p:spTree>
    <p:extLst>
      <p:ext uri="{BB962C8B-B14F-4D97-AF65-F5344CB8AC3E}">
        <p14:creationId xmlns:p14="http://schemas.microsoft.com/office/powerpoint/2010/main" val="110477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What is the ECG sign called?  </a:t>
            </a:r>
          </a:p>
        </p:txBody>
      </p:sp>
    </p:spTree>
    <p:extLst>
      <p:ext uri="{BB962C8B-B14F-4D97-AF65-F5344CB8AC3E}">
        <p14:creationId xmlns:p14="http://schemas.microsoft.com/office/powerpoint/2010/main" val="175060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Q3. What does this ECG configuration signify?</a:t>
            </a:r>
          </a:p>
        </p:txBody>
      </p:sp>
    </p:spTree>
    <p:extLst>
      <p:ext uri="{BB962C8B-B14F-4D97-AF65-F5344CB8AC3E}">
        <p14:creationId xmlns:p14="http://schemas.microsoft.com/office/powerpoint/2010/main" val="35133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67/M, PMH PVC, glaucoma</a:t>
            </a:r>
          </a:p>
          <a:p>
            <a:r>
              <a:rPr lang="en-US" dirty="0"/>
              <a:t>C/O stung by insect over left index finger when washing a sort of mushroom</a:t>
            </a:r>
          </a:p>
          <a:p>
            <a:r>
              <a:rPr lang="en-US" dirty="0"/>
              <a:t>PE: mild swelling over distal phalanx of left index finger</a:t>
            </a:r>
          </a:p>
          <a:p>
            <a:r>
              <a:rPr lang="en-US" dirty="0"/>
              <a:t>No systemic symptom</a:t>
            </a:r>
          </a:p>
        </p:txBody>
      </p:sp>
    </p:spTree>
    <p:extLst>
      <p:ext uri="{BB962C8B-B14F-4D97-AF65-F5344CB8AC3E}">
        <p14:creationId xmlns:p14="http://schemas.microsoft.com/office/powerpoint/2010/main" val="205865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– Q1. What is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1459864"/>
            <a:ext cx="3874008" cy="51653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58" y="1459864"/>
            <a:ext cx="3853434" cy="51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– Q2. What sort of plant can it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– Q3. How do we manage the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1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64/F, good past health</a:t>
            </a:r>
          </a:p>
          <a:p>
            <a:r>
              <a:rPr lang="en-US" dirty="0"/>
              <a:t>C/O burning sensation over throat and stomach after ingestion of some leaves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 – Q1. What is this plant?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1690688"/>
            <a:ext cx="5974080" cy="448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36" y="1398398"/>
            <a:ext cx="3798856" cy="50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What is the cause of the burning sensation?</a:t>
            </a:r>
          </a:p>
        </p:txBody>
      </p:sp>
    </p:spTree>
    <p:extLst>
      <p:ext uri="{BB962C8B-B14F-4D97-AF65-F5344CB8AC3E}">
        <p14:creationId xmlns:p14="http://schemas.microsoft.com/office/powerpoint/2010/main" val="4867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M/73, PMH IHD, anemia, anxiety, arrhythmia not on pacemaker</a:t>
            </a:r>
          </a:p>
          <a:p>
            <a:r>
              <a:rPr lang="en-US" dirty="0"/>
              <a:t>C/O chest discomfort x 1/7</a:t>
            </a:r>
          </a:p>
          <a:p>
            <a:r>
              <a:rPr lang="en-US" dirty="0"/>
              <a:t>Non-</a:t>
            </a:r>
            <a:r>
              <a:rPr lang="en-US" dirty="0" err="1"/>
              <a:t>exertional</a:t>
            </a:r>
            <a:endParaRPr lang="en-US" dirty="0"/>
          </a:p>
          <a:p>
            <a:r>
              <a:rPr lang="en-US" dirty="0"/>
              <a:t>Increase on lying flat</a:t>
            </a:r>
          </a:p>
          <a:p>
            <a:r>
              <a:rPr lang="en-US" dirty="0"/>
              <a:t>Mild palpitation</a:t>
            </a:r>
          </a:p>
          <a:p>
            <a:endParaRPr lang="en-US" dirty="0"/>
          </a:p>
          <a:p>
            <a:r>
              <a:rPr lang="en-US" dirty="0"/>
              <a:t>PE vitals stable, chest clear, HSN no murmur, LL edema –</a:t>
            </a:r>
          </a:p>
          <a:p>
            <a:r>
              <a:rPr lang="en-US" dirty="0"/>
              <a:t>ECG was ordered</a:t>
            </a:r>
          </a:p>
        </p:txBody>
      </p:sp>
    </p:spTree>
    <p:extLst>
      <p:ext uri="{BB962C8B-B14F-4D97-AF65-F5344CB8AC3E}">
        <p14:creationId xmlns:p14="http://schemas.microsoft.com/office/powerpoint/2010/main" val="208518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Q3. How do we manage such cases?</a:t>
            </a:r>
          </a:p>
        </p:txBody>
      </p:sp>
    </p:spTree>
    <p:extLst>
      <p:ext uri="{BB962C8B-B14F-4D97-AF65-F5344CB8AC3E}">
        <p14:creationId xmlns:p14="http://schemas.microsoft.com/office/powerpoint/2010/main" val="1114847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20/M, PMH croup</a:t>
            </a:r>
          </a:p>
          <a:p>
            <a:r>
              <a:rPr lang="en-US" dirty="0"/>
              <a:t>C/O right foot ? inversion injury during handball game</a:t>
            </a:r>
          </a:p>
          <a:p>
            <a:r>
              <a:rPr lang="en-US" dirty="0"/>
              <a:t>PE: vitals stable, pain and deformity + over right ankle, loss of ROM</a:t>
            </a:r>
          </a:p>
          <a:p>
            <a:r>
              <a:rPr lang="en-US" dirty="0"/>
              <a:t>No other injury noted</a:t>
            </a:r>
          </a:p>
          <a:p>
            <a:r>
              <a:rPr lang="en-US" dirty="0"/>
              <a:t>XR right tibia, fibula, ankle and foot requested</a:t>
            </a:r>
          </a:p>
        </p:txBody>
      </p:sp>
    </p:spTree>
    <p:extLst>
      <p:ext uri="{BB962C8B-B14F-4D97-AF65-F5344CB8AC3E}">
        <p14:creationId xmlns:p14="http://schemas.microsoft.com/office/powerpoint/2010/main" val="211410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88" y="214313"/>
            <a:ext cx="4621300" cy="635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13"/>
            <a:ext cx="4819650" cy="63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4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2" y="300038"/>
            <a:ext cx="4826516" cy="61769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00037"/>
            <a:ext cx="555735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Q1. What is the abnormality on XR?</a:t>
            </a:r>
          </a:p>
        </p:txBody>
      </p:sp>
    </p:spTree>
    <p:extLst>
      <p:ext uri="{BB962C8B-B14F-4D97-AF65-F5344CB8AC3E}">
        <p14:creationId xmlns:p14="http://schemas.microsoft.com/office/powerpoint/2010/main" val="103868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82DB-E6FF-404F-AA3C-AA22586C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045C-065B-8144-93A4-834977AFF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What are the types of above dislocation?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4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Q3. How should we manage the patient?</a:t>
            </a:r>
          </a:p>
        </p:txBody>
      </p:sp>
    </p:spTree>
    <p:extLst>
      <p:ext uri="{BB962C8B-B14F-4D97-AF65-F5344CB8AC3E}">
        <p14:creationId xmlns:p14="http://schemas.microsoft.com/office/powerpoint/2010/main" val="24872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27/F, good past health</a:t>
            </a:r>
          </a:p>
          <a:p>
            <a:r>
              <a:rPr lang="en-US" dirty="0"/>
              <a:t>C/O left pelvic pain after fall from bed, landing on left side of body</a:t>
            </a:r>
          </a:p>
          <a:p>
            <a:r>
              <a:rPr lang="en-US" dirty="0"/>
              <a:t>Walk unaided</a:t>
            </a:r>
          </a:p>
          <a:p>
            <a:r>
              <a:rPr lang="en-US" dirty="0"/>
              <a:t>PE: vitals stable, pain generalized over left pelvis, ? most pain over pubic tubercle; left groin abrasion +, mild tenderness over neck</a:t>
            </a:r>
          </a:p>
          <a:p>
            <a:r>
              <a:rPr lang="en-US" dirty="0"/>
              <a:t>XR C spine, pelvis and left hip were requested</a:t>
            </a:r>
          </a:p>
        </p:txBody>
      </p:sp>
    </p:spTree>
    <p:extLst>
      <p:ext uri="{BB962C8B-B14F-4D97-AF65-F5344CB8AC3E}">
        <p14:creationId xmlns:p14="http://schemas.microsoft.com/office/powerpoint/2010/main" val="115386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23" y="1027906"/>
            <a:ext cx="4083401" cy="5480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1690688"/>
            <a:ext cx="5829836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6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Q1. What is the abnormality on XR?</a:t>
            </a:r>
          </a:p>
        </p:txBody>
      </p:sp>
    </p:spTree>
    <p:extLst>
      <p:ext uri="{BB962C8B-B14F-4D97-AF65-F5344CB8AC3E}">
        <p14:creationId xmlns:p14="http://schemas.microsoft.com/office/powerpoint/2010/main" val="20373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7241" y="-986988"/>
            <a:ext cx="6678667" cy="8904890"/>
          </a:xfrm>
        </p:spPr>
      </p:pic>
      <p:sp>
        <p:nvSpPr>
          <p:cNvPr id="6" name="Rectangle 5"/>
          <p:cNvSpPr/>
          <p:nvPr/>
        </p:nvSpPr>
        <p:spPr>
          <a:xfrm>
            <a:off x="2803161" y="704538"/>
            <a:ext cx="1993691" cy="122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5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How do we manage such case?</a:t>
            </a:r>
          </a:p>
        </p:txBody>
      </p:sp>
    </p:spTree>
    <p:extLst>
      <p:ext uri="{BB962C8B-B14F-4D97-AF65-F5344CB8AC3E}">
        <p14:creationId xmlns:p14="http://schemas.microsoft.com/office/powerpoint/2010/main" val="1611921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Guidelines for the diagnosis and management of </a:t>
            </a:r>
            <a:r>
              <a:rPr lang="en-US" dirty="0" err="1"/>
              <a:t>Brugada</a:t>
            </a:r>
            <a:r>
              <a:rPr lang="en-US" dirty="0"/>
              <a:t> Syndrome. The Cardiac Society of Australia and New Zealand. 2011.</a:t>
            </a:r>
          </a:p>
          <a:p>
            <a:r>
              <a:rPr lang="nl-NL" dirty="0" err="1"/>
              <a:t>Thabouillot</a:t>
            </a:r>
            <a:r>
              <a:rPr lang="nl-NL" dirty="0"/>
              <a:t> O, Bouvier F, Roche NC. De </a:t>
            </a:r>
            <a:r>
              <a:rPr lang="nl-NL" dirty="0" err="1"/>
              <a:t>Winter's</a:t>
            </a:r>
            <a:r>
              <a:rPr lang="nl-NL" dirty="0"/>
              <a:t> wave. </a:t>
            </a:r>
            <a:r>
              <a:rPr lang="nl-NL" dirty="0" err="1"/>
              <a:t>Emerg</a:t>
            </a:r>
            <a:r>
              <a:rPr lang="nl-NL" dirty="0"/>
              <a:t> </a:t>
            </a:r>
            <a:r>
              <a:rPr lang="nl-NL" dirty="0" err="1"/>
              <a:t>Med</a:t>
            </a:r>
            <a:r>
              <a:rPr lang="nl-NL" dirty="0"/>
              <a:t> J. 2017 Dec;34(12):830. </a:t>
            </a:r>
          </a:p>
          <a:p>
            <a:r>
              <a:rPr lang="nl-NL" dirty="0" err="1"/>
              <a:t>Verouden</a:t>
            </a:r>
            <a:r>
              <a:rPr lang="nl-NL" dirty="0"/>
              <a:t> NJ, Koch KT, Peters RJ, </a:t>
            </a:r>
            <a:r>
              <a:rPr lang="nl-NL" dirty="0" err="1"/>
              <a:t>Henriques</a:t>
            </a:r>
            <a:r>
              <a:rPr lang="nl-NL" dirty="0"/>
              <a:t> JP, Baan J, van der Schaaf RJ, Vis MM, Tijssen JG, Piek JJ, </a:t>
            </a:r>
            <a:r>
              <a:rPr lang="nl-NL" dirty="0" err="1"/>
              <a:t>Wellens</a:t>
            </a:r>
            <a:r>
              <a:rPr lang="nl-NL" dirty="0"/>
              <a:t> HJ, Wilde AA, de Winter RJ. Persistent </a:t>
            </a:r>
            <a:r>
              <a:rPr lang="nl-NL" dirty="0" err="1"/>
              <a:t>precordial</a:t>
            </a:r>
            <a:r>
              <a:rPr lang="nl-NL" dirty="0"/>
              <a:t> "</a:t>
            </a:r>
            <a:r>
              <a:rPr lang="nl-NL" dirty="0" err="1"/>
              <a:t>hyperacute</a:t>
            </a:r>
            <a:r>
              <a:rPr lang="nl-NL" dirty="0"/>
              <a:t>" T-waves </a:t>
            </a:r>
            <a:r>
              <a:rPr lang="nl-NL" dirty="0" err="1"/>
              <a:t>signify</a:t>
            </a:r>
            <a:r>
              <a:rPr lang="nl-NL" dirty="0"/>
              <a:t> </a:t>
            </a:r>
            <a:r>
              <a:rPr lang="nl-NL" dirty="0" err="1"/>
              <a:t>proximal</a:t>
            </a:r>
            <a:r>
              <a:rPr lang="nl-NL" dirty="0"/>
              <a:t> </a:t>
            </a:r>
            <a:r>
              <a:rPr lang="nl-NL" dirty="0" err="1"/>
              <a:t>leftanterior</a:t>
            </a:r>
            <a:r>
              <a:rPr lang="nl-NL" dirty="0"/>
              <a:t> </a:t>
            </a:r>
            <a:r>
              <a:rPr lang="nl-NL" dirty="0" err="1"/>
              <a:t>descending</a:t>
            </a:r>
            <a:r>
              <a:rPr lang="nl-NL" dirty="0"/>
              <a:t> </a:t>
            </a:r>
            <a:r>
              <a:rPr lang="nl-NL" dirty="0" err="1"/>
              <a:t>artery</a:t>
            </a:r>
            <a:r>
              <a:rPr lang="nl-NL" dirty="0"/>
              <a:t> </a:t>
            </a:r>
            <a:r>
              <a:rPr lang="nl-NL" dirty="0" err="1"/>
              <a:t>occlusion</a:t>
            </a:r>
            <a:r>
              <a:rPr lang="nl-NL" dirty="0"/>
              <a:t>. </a:t>
            </a:r>
            <a:r>
              <a:rPr lang="nl-NL" dirty="0" err="1"/>
              <a:t>Heart</a:t>
            </a:r>
            <a:r>
              <a:rPr lang="nl-NL" dirty="0"/>
              <a:t>. 2009 Oct;95(20):1701-6. </a:t>
            </a:r>
            <a:endParaRPr lang="en-US" dirty="0"/>
          </a:p>
          <a:p>
            <a:r>
              <a:rPr lang="en-US" dirty="0"/>
              <a:t>de Winter RW, Adams R, </a:t>
            </a:r>
            <a:r>
              <a:rPr lang="en-US" dirty="0" err="1"/>
              <a:t>Verouden</a:t>
            </a:r>
            <a:r>
              <a:rPr lang="en-US" dirty="0"/>
              <a:t> NJ, de Winter RJ. Precordial junctional ST-segment depression with tall symmetric T-waves signifying proximal LAD occlusion, case reports of STEMI equivalence. J </a:t>
            </a:r>
            <a:r>
              <a:rPr lang="en-US" dirty="0" err="1"/>
              <a:t>Electrocardiol</a:t>
            </a:r>
            <a:r>
              <a:rPr lang="en-US" dirty="0"/>
              <a:t>. 2016 Jan-Feb;49(1):76-80.</a:t>
            </a:r>
          </a:p>
          <a:p>
            <a:r>
              <a:rPr lang="en-US" dirty="0"/>
              <a:t>Ng VC, Lit AC, Wong OF, </a:t>
            </a:r>
            <a:r>
              <a:rPr lang="en-US" dirty="0" err="1"/>
              <a:t>Tse</a:t>
            </a:r>
            <a:r>
              <a:rPr lang="en-US" dirty="0"/>
              <a:t> ML, Fung HT. Injuries and envenomation by exotic pets in Hong Kong. Hong Kong Med J. 2018 Feb;24(1):48-55. </a:t>
            </a:r>
          </a:p>
          <a:p>
            <a:r>
              <a:rPr lang="en-US" dirty="0"/>
              <a:t>Bradbury JH, Nixon RW. The acridity of </a:t>
            </a:r>
            <a:r>
              <a:rPr lang="en-US" dirty="0" err="1"/>
              <a:t>raphides</a:t>
            </a:r>
            <a:r>
              <a:rPr lang="en-US" dirty="0"/>
              <a:t> from the edible aroids. Journal of the Science of Food and Agriculture, Volume 76, Issue 4. 26 March 1999.</a:t>
            </a:r>
          </a:p>
          <a:p>
            <a:r>
              <a:rPr lang="pl-PL" dirty="0"/>
              <a:t>Moon JM, Lee BK, </a:t>
            </a:r>
            <a:r>
              <a:rPr lang="pl-PL" dirty="0" err="1"/>
              <a:t>Chun</a:t>
            </a:r>
            <a:r>
              <a:rPr lang="pl-PL" dirty="0"/>
              <a:t> BJ. </a:t>
            </a:r>
            <a:r>
              <a:rPr lang="pl-PL" dirty="0" err="1"/>
              <a:t>Toxicities</a:t>
            </a:r>
            <a:r>
              <a:rPr lang="pl-PL" dirty="0"/>
              <a:t> of </a:t>
            </a:r>
            <a:r>
              <a:rPr lang="pl-PL" dirty="0" err="1"/>
              <a:t>raw</a:t>
            </a:r>
            <a:r>
              <a:rPr lang="pl-PL" dirty="0"/>
              <a:t> </a:t>
            </a:r>
            <a:r>
              <a:rPr lang="pl-PL" dirty="0" err="1"/>
              <a:t>Alocasia</a:t>
            </a:r>
            <a:r>
              <a:rPr lang="pl-PL" dirty="0"/>
              <a:t> </a:t>
            </a:r>
            <a:r>
              <a:rPr lang="pl-PL" dirty="0" err="1"/>
              <a:t>odora</a:t>
            </a:r>
            <a:r>
              <a:rPr lang="pl-PL" dirty="0"/>
              <a:t>. Hum </a:t>
            </a:r>
            <a:r>
              <a:rPr lang="pl-PL" dirty="0" err="1"/>
              <a:t>Exp</a:t>
            </a:r>
            <a:r>
              <a:rPr lang="pl-PL" dirty="0"/>
              <a:t> </a:t>
            </a:r>
            <a:r>
              <a:rPr lang="pl-PL" dirty="0" err="1"/>
              <a:t>Toxicol</a:t>
            </a:r>
            <a:r>
              <a:rPr lang="pl-PL" dirty="0"/>
              <a:t>. 2011 Oct;30(10):1720-3. 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www.chp.gov.hk</a:t>
            </a:r>
            <a:r>
              <a:rPr lang="en-US" dirty="0"/>
              <a:t>/</a:t>
            </a:r>
          </a:p>
          <a:p>
            <a:r>
              <a:rPr lang="en-US" dirty="0"/>
              <a:t>Wikipedia</a:t>
            </a:r>
          </a:p>
          <a:p>
            <a:r>
              <a:rPr lang="en-US" dirty="0"/>
              <a:t>https://</a:t>
            </a:r>
            <a:r>
              <a:rPr lang="en-US" dirty="0" err="1"/>
              <a:t>www.webmd.com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5697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Q1. What is the ECG sign?</a:t>
            </a:r>
          </a:p>
        </p:txBody>
      </p:sp>
    </p:spTree>
    <p:extLst>
      <p:ext uri="{BB962C8B-B14F-4D97-AF65-F5344CB8AC3E}">
        <p14:creationId xmlns:p14="http://schemas.microsoft.com/office/powerpoint/2010/main" val="176125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What are the types of above ECG sign?</a:t>
            </a:r>
          </a:p>
        </p:txBody>
      </p:sp>
    </p:spTree>
    <p:extLst>
      <p:ext uri="{BB962C8B-B14F-4D97-AF65-F5344CB8AC3E}">
        <p14:creationId xmlns:p14="http://schemas.microsoft.com/office/powerpoint/2010/main" val="72028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Q3. How do we diagnose the above-named syndrome and what are the implications?</a:t>
            </a:r>
          </a:p>
        </p:txBody>
      </p:sp>
    </p:spTree>
    <p:extLst>
      <p:ext uri="{BB962C8B-B14F-4D97-AF65-F5344CB8AC3E}">
        <p14:creationId xmlns:p14="http://schemas.microsoft.com/office/powerpoint/2010/main" val="198174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51/M, good past health</a:t>
            </a:r>
          </a:p>
          <a:p>
            <a:r>
              <a:rPr lang="en-US" dirty="0"/>
              <a:t>C/O retrosternal chest discomfort for 1.5 hours radiating to jaw and back, sweating and SOB +</a:t>
            </a:r>
          </a:p>
          <a:p>
            <a:r>
              <a:rPr lang="en-US" dirty="0"/>
              <a:t>PE vitals stable, chest clear, HSN no murmur, LL edema –</a:t>
            </a:r>
          </a:p>
          <a:p>
            <a:r>
              <a:rPr lang="en-US" dirty="0"/>
              <a:t>2 ECGs were ordered</a:t>
            </a:r>
          </a:p>
        </p:txBody>
      </p:sp>
    </p:spTree>
    <p:extLst>
      <p:ext uri="{BB962C8B-B14F-4D97-AF65-F5344CB8AC3E}">
        <p14:creationId xmlns:p14="http://schemas.microsoft.com/office/powerpoint/2010/main" val="105525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1</a:t>
            </a:r>
            <a:r>
              <a:rPr lang="en-US" baseline="30000" dirty="0"/>
              <a:t>st</a:t>
            </a:r>
            <a:r>
              <a:rPr lang="en-US" dirty="0"/>
              <a:t> ECG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15608" y="1391001"/>
            <a:ext cx="7208875" cy="5406656"/>
          </a:xfrm>
        </p:spPr>
      </p:pic>
      <p:sp>
        <p:nvSpPr>
          <p:cNvPr id="5" name="Rectangle 4"/>
          <p:cNvSpPr/>
          <p:nvPr/>
        </p:nvSpPr>
        <p:spPr>
          <a:xfrm>
            <a:off x="2711721" y="1765242"/>
            <a:ext cx="1993691" cy="122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2</a:t>
            </a:r>
            <a:r>
              <a:rPr lang="en-US" baseline="30000" dirty="0"/>
              <a:t>nd</a:t>
            </a:r>
            <a:r>
              <a:rPr lang="en-US" dirty="0"/>
              <a:t> ECG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3479" y="1325894"/>
            <a:ext cx="6979191" cy="5234393"/>
          </a:xfrm>
        </p:spPr>
      </p:pic>
      <p:sp>
        <p:nvSpPr>
          <p:cNvPr id="5" name="Rectangle 4"/>
          <p:cNvSpPr/>
          <p:nvPr/>
        </p:nvSpPr>
        <p:spPr>
          <a:xfrm>
            <a:off x="3315225" y="1893259"/>
            <a:ext cx="1787127" cy="106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523</Words>
  <Application>Microsoft Macintosh PowerPoint</Application>
  <PresentationFormat>Widescreen</PresentationFormat>
  <Paragraphs>84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2019 May Joint Clinical Meeting OSCE</vt:lpstr>
      <vt:lpstr>Case 1</vt:lpstr>
      <vt:lpstr>PowerPoint Presentation</vt:lpstr>
      <vt:lpstr>Case 1</vt:lpstr>
      <vt:lpstr>Case 1</vt:lpstr>
      <vt:lpstr>Case 1</vt:lpstr>
      <vt:lpstr>Case 2</vt:lpstr>
      <vt:lpstr>Case 2: 1st ECG</vt:lpstr>
      <vt:lpstr>Case 2: 2nd ECG</vt:lpstr>
      <vt:lpstr>Case 2</vt:lpstr>
      <vt:lpstr>Case 2</vt:lpstr>
      <vt:lpstr>Case 2</vt:lpstr>
      <vt:lpstr>Case 3</vt:lpstr>
      <vt:lpstr>Case 3 – Q1. What is this?</vt:lpstr>
      <vt:lpstr>Case 3 – Q2. What sort of plant can it be?</vt:lpstr>
      <vt:lpstr>Case 3 – Q3. How do we manage the patient?</vt:lpstr>
      <vt:lpstr>Case 4</vt:lpstr>
      <vt:lpstr>Case 4 – Q1. What is this plant?</vt:lpstr>
      <vt:lpstr>Case 4</vt:lpstr>
      <vt:lpstr>Case 4</vt:lpstr>
      <vt:lpstr>Case 5</vt:lpstr>
      <vt:lpstr>PowerPoint Presentation</vt:lpstr>
      <vt:lpstr>PowerPoint Presentation</vt:lpstr>
      <vt:lpstr>Case 5</vt:lpstr>
      <vt:lpstr>Case 5</vt:lpstr>
      <vt:lpstr>Case 5</vt:lpstr>
      <vt:lpstr>Case 6 </vt:lpstr>
      <vt:lpstr>Case 6</vt:lpstr>
      <vt:lpstr>Case 6</vt:lpstr>
      <vt:lpstr>Case 6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May Joint Clinical Meeting OSCE</dc:title>
  <dc:creator>Microsoft Office User</dc:creator>
  <cp:lastModifiedBy>TszTai Chan</cp:lastModifiedBy>
  <cp:revision>52</cp:revision>
  <dcterms:created xsi:type="dcterms:W3CDTF">2019-01-12T01:33:15Z</dcterms:created>
  <dcterms:modified xsi:type="dcterms:W3CDTF">2019-04-17T14:35:41Z</dcterms:modified>
</cp:coreProperties>
</file>