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93"/>
  </p:notesMasterIdLst>
  <p:sldIdLst>
    <p:sldId id="256" r:id="rId2"/>
    <p:sldId id="262" r:id="rId3"/>
    <p:sldId id="263" r:id="rId4"/>
    <p:sldId id="264" r:id="rId5"/>
    <p:sldId id="265" r:id="rId6"/>
    <p:sldId id="331" r:id="rId7"/>
    <p:sldId id="332" r:id="rId8"/>
    <p:sldId id="330" r:id="rId9"/>
    <p:sldId id="257" r:id="rId10"/>
    <p:sldId id="333" r:id="rId11"/>
    <p:sldId id="260" r:id="rId12"/>
    <p:sldId id="334" r:id="rId13"/>
    <p:sldId id="259" r:id="rId14"/>
    <p:sldId id="335" r:id="rId15"/>
    <p:sldId id="336" r:id="rId16"/>
    <p:sldId id="337" r:id="rId17"/>
    <p:sldId id="258" r:id="rId18"/>
    <p:sldId id="338" r:id="rId19"/>
    <p:sldId id="261" r:id="rId20"/>
    <p:sldId id="339" r:id="rId21"/>
    <p:sldId id="284" r:id="rId22"/>
    <p:sldId id="378" r:id="rId23"/>
    <p:sldId id="379" r:id="rId24"/>
    <p:sldId id="286" r:id="rId25"/>
    <p:sldId id="341" r:id="rId26"/>
    <p:sldId id="287" r:id="rId27"/>
    <p:sldId id="342" r:id="rId28"/>
    <p:sldId id="288" r:id="rId29"/>
    <p:sldId id="343" r:id="rId30"/>
    <p:sldId id="380" r:id="rId31"/>
    <p:sldId id="344" r:id="rId32"/>
    <p:sldId id="294" r:id="rId33"/>
    <p:sldId id="298" r:id="rId34"/>
    <p:sldId id="345" r:id="rId35"/>
    <p:sldId id="296" r:id="rId36"/>
    <p:sldId id="295" r:id="rId37"/>
    <p:sldId id="299" r:id="rId38"/>
    <p:sldId id="346" r:id="rId39"/>
    <p:sldId id="300" r:id="rId40"/>
    <p:sldId id="347" r:id="rId41"/>
    <p:sldId id="301" r:id="rId42"/>
    <p:sldId id="348" r:id="rId43"/>
    <p:sldId id="349" r:id="rId44"/>
    <p:sldId id="350" r:id="rId45"/>
    <p:sldId id="302" r:id="rId46"/>
    <p:sldId id="351" r:id="rId47"/>
    <p:sldId id="303" r:id="rId48"/>
    <p:sldId id="305" r:id="rId49"/>
    <p:sldId id="353" r:id="rId50"/>
    <p:sldId id="354" r:id="rId51"/>
    <p:sldId id="352" r:id="rId52"/>
    <p:sldId id="306" r:id="rId53"/>
    <p:sldId id="355" r:id="rId54"/>
    <p:sldId id="356" r:id="rId55"/>
    <p:sldId id="357" r:id="rId56"/>
    <p:sldId id="307" r:id="rId57"/>
    <p:sldId id="358" r:id="rId58"/>
    <p:sldId id="309" r:id="rId59"/>
    <p:sldId id="310" r:id="rId60"/>
    <p:sldId id="359" r:id="rId61"/>
    <p:sldId id="311" r:id="rId62"/>
    <p:sldId id="360" r:id="rId63"/>
    <p:sldId id="313" r:id="rId64"/>
    <p:sldId id="361" r:id="rId65"/>
    <p:sldId id="314" r:id="rId66"/>
    <p:sldId id="315" r:id="rId67"/>
    <p:sldId id="316" r:id="rId68"/>
    <p:sldId id="317" r:id="rId69"/>
    <p:sldId id="318" r:id="rId70"/>
    <p:sldId id="375" r:id="rId71"/>
    <p:sldId id="376" r:id="rId72"/>
    <p:sldId id="377" r:id="rId73"/>
    <p:sldId id="365" r:id="rId74"/>
    <p:sldId id="266" r:id="rId75"/>
    <p:sldId id="319" r:id="rId76"/>
    <p:sldId id="366" r:id="rId77"/>
    <p:sldId id="369" r:id="rId78"/>
    <p:sldId id="367" r:id="rId79"/>
    <p:sldId id="368" r:id="rId80"/>
    <p:sldId id="323" r:id="rId81"/>
    <p:sldId id="370" r:id="rId82"/>
    <p:sldId id="324" r:id="rId83"/>
    <p:sldId id="371" r:id="rId84"/>
    <p:sldId id="325" r:id="rId85"/>
    <p:sldId id="326" r:id="rId86"/>
    <p:sldId id="327" r:id="rId87"/>
    <p:sldId id="328" r:id="rId88"/>
    <p:sldId id="372" r:id="rId89"/>
    <p:sldId id="329" r:id="rId90"/>
    <p:sldId id="373" r:id="rId91"/>
    <p:sldId id="374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98CF3-DB1B-4238-8917-97758108B2D6}">
          <p14:sldIdLst>
            <p14:sldId id="256"/>
          </p14:sldIdLst>
        </p14:section>
        <p14:section name="Case 1" id="{6D8D523E-97BD-4498-938E-A60748B12256}">
          <p14:sldIdLst>
            <p14:sldId id="262"/>
            <p14:sldId id="263"/>
            <p14:sldId id="264"/>
            <p14:sldId id="265"/>
            <p14:sldId id="331"/>
            <p14:sldId id="332"/>
            <p14:sldId id="330"/>
            <p14:sldId id="257"/>
            <p14:sldId id="333"/>
            <p14:sldId id="260"/>
            <p14:sldId id="334"/>
            <p14:sldId id="259"/>
            <p14:sldId id="335"/>
            <p14:sldId id="336"/>
            <p14:sldId id="337"/>
            <p14:sldId id="258"/>
            <p14:sldId id="338"/>
            <p14:sldId id="261"/>
            <p14:sldId id="339"/>
          </p14:sldIdLst>
        </p14:section>
        <p14:section name="Case 2" id="{61BF0C65-08BB-4C8C-93F5-55C69DC51577}">
          <p14:sldIdLst>
            <p14:sldId id="284"/>
            <p14:sldId id="378"/>
            <p14:sldId id="379"/>
            <p14:sldId id="286"/>
            <p14:sldId id="341"/>
            <p14:sldId id="287"/>
            <p14:sldId id="342"/>
            <p14:sldId id="288"/>
            <p14:sldId id="343"/>
            <p14:sldId id="380"/>
            <p14:sldId id="344"/>
          </p14:sldIdLst>
        </p14:section>
        <p14:section name="Case 3" id="{200DEC54-B497-4CC7-93A3-8513F41E9A5F}">
          <p14:sldIdLst>
            <p14:sldId id="294"/>
            <p14:sldId id="298"/>
            <p14:sldId id="345"/>
            <p14:sldId id="296"/>
            <p14:sldId id="295"/>
            <p14:sldId id="299"/>
            <p14:sldId id="346"/>
            <p14:sldId id="300"/>
            <p14:sldId id="347"/>
            <p14:sldId id="301"/>
            <p14:sldId id="348"/>
            <p14:sldId id="349"/>
            <p14:sldId id="350"/>
          </p14:sldIdLst>
        </p14:section>
        <p14:section name="Case 4" id="{ADE0BCE3-CD18-4BFE-A8DE-2E912601FB19}">
          <p14:sldIdLst>
            <p14:sldId id="302"/>
            <p14:sldId id="351"/>
            <p14:sldId id="303"/>
            <p14:sldId id="305"/>
            <p14:sldId id="353"/>
            <p14:sldId id="354"/>
            <p14:sldId id="352"/>
            <p14:sldId id="306"/>
            <p14:sldId id="355"/>
            <p14:sldId id="356"/>
            <p14:sldId id="357"/>
            <p14:sldId id="307"/>
            <p14:sldId id="358"/>
          </p14:sldIdLst>
        </p14:section>
        <p14:section name="Case 5" id="{E989712F-2AD9-4B5F-9365-2A69CEE0B7B3}">
          <p14:sldIdLst>
            <p14:sldId id="309"/>
            <p14:sldId id="310"/>
            <p14:sldId id="359"/>
            <p14:sldId id="311"/>
            <p14:sldId id="360"/>
            <p14:sldId id="313"/>
            <p14:sldId id="361"/>
            <p14:sldId id="314"/>
            <p14:sldId id="315"/>
            <p14:sldId id="316"/>
            <p14:sldId id="317"/>
            <p14:sldId id="318"/>
            <p14:sldId id="375"/>
            <p14:sldId id="376"/>
            <p14:sldId id="377"/>
            <p14:sldId id="365"/>
            <p14:sldId id="266"/>
          </p14:sldIdLst>
        </p14:section>
        <p14:section name="Case 6" id="{04BE7A93-94A2-4B60-B5F5-483738827CFC}">
          <p14:sldIdLst>
            <p14:sldId id="319"/>
            <p14:sldId id="366"/>
            <p14:sldId id="369"/>
            <p14:sldId id="367"/>
            <p14:sldId id="368"/>
            <p14:sldId id="323"/>
            <p14:sldId id="370"/>
            <p14:sldId id="324"/>
            <p14:sldId id="371"/>
            <p14:sldId id="325"/>
            <p14:sldId id="326"/>
            <p14:sldId id="327"/>
            <p14:sldId id="328"/>
            <p14:sldId id="372"/>
            <p14:sldId id="329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84352" autoAdjust="0"/>
  </p:normalViewPr>
  <p:slideViewPr>
    <p:cSldViewPr snapToGrid="0">
      <p:cViewPr varScale="1">
        <p:scale>
          <a:sx n="72" d="100"/>
          <a:sy n="72" d="100"/>
        </p:scale>
        <p:origin x="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C0FA-5438-48B3-8AC6-A4E3246E6EEA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3DDEF-7711-47B6-8AA1-C06C821BE6F3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346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local review of child abuse in Hong Kong: From the perspective of emergency physicians HKJEM 2018</a:t>
            </a:r>
          </a:p>
          <a:p>
            <a:r>
              <a:rPr lang="en-GB" dirty="0"/>
              <a:t>Underreported, underacknowledged: child abuse can no longer be ignored HKMJ 2005</a:t>
            </a:r>
          </a:p>
          <a:p>
            <a:endParaRPr lang="en-GB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696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local review of child abuse in Hong Kong: From the perspective of emergency physicians HKJEM 2018</a:t>
            </a:r>
          </a:p>
          <a:p>
            <a:r>
              <a:rPr lang="en-GB" dirty="0"/>
              <a:t>Underreported, underacknowledged: child abuse can no longer be ignored HKMJ 2005</a:t>
            </a:r>
          </a:p>
          <a:p>
            <a:endParaRPr lang="en-GB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55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https://www.hawaii.edu/medicine/pediatrics/pemxray/v7c18.html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37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261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https://www.hawaii.edu/medicine/pediatrics/pemxray/v7c18.html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38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6072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39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180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40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6634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3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569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3499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1881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9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480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268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300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863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7601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1588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E6029-7F16-4B8E-BFAB-92C6927B3F16}" type="datetimeFigureOut">
              <a:rPr lang="en-HK" smtClean="0"/>
              <a:t>15/4/2019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ToL0yz6N7E?t=7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54D0F-4B3F-4D4D-8A6A-374DCB792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OSCE April 2019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4EA693-E751-44E8-A424-55875E623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TKOH</a:t>
            </a:r>
          </a:p>
        </p:txBody>
      </p:sp>
    </p:spTree>
    <p:extLst>
      <p:ext uri="{BB962C8B-B14F-4D97-AF65-F5344CB8AC3E}">
        <p14:creationId xmlns:p14="http://schemas.microsoft.com/office/powerpoint/2010/main" val="182959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19E-E8C5-4AD6-B5AC-710553E8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5D1F-07DF-4225-8F4A-0B5D5C04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Q3. How many types of child abuse are there? </a:t>
            </a:r>
          </a:p>
          <a:p>
            <a:pPr lvl="1"/>
            <a:r>
              <a:rPr lang="en-HK" dirty="0"/>
              <a:t>Physical</a:t>
            </a:r>
          </a:p>
          <a:p>
            <a:pPr lvl="1"/>
            <a:r>
              <a:rPr lang="en-HK" dirty="0"/>
              <a:t>Neglect </a:t>
            </a:r>
          </a:p>
          <a:p>
            <a:pPr lvl="1"/>
            <a:r>
              <a:rPr lang="en-HK" dirty="0"/>
              <a:t>Sexual</a:t>
            </a:r>
          </a:p>
          <a:p>
            <a:pPr lvl="1"/>
            <a:r>
              <a:rPr lang="en-HK" dirty="0"/>
              <a:t>Psychological/ emotional</a:t>
            </a:r>
          </a:p>
          <a:p>
            <a:pPr lvl="1"/>
            <a:endParaRPr lang="en-HK" dirty="0"/>
          </a:p>
          <a:p>
            <a:pPr lvl="2"/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1859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919-BD82-4FC9-800F-7A4446DF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253A-B70F-4259-A4F7-278C7B47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Q4. What are the risk factors for child abuse? Name 4.</a:t>
            </a:r>
          </a:p>
          <a:p>
            <a:pPr lvl="2"/>
            <a:endParaRPr lang="en-HK" dirty="0"/>
          </a:p>
          <a:p>
            <a:pPr lvl="2"/>
            <a:endParaRPr lang="en-HK" dirty="0"/>
          </a:p>
          <a:p>
            <a:pPr lvl="2"/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9694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919-BD82-4FC9-800F-7A4446DF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253A-B70F-4259-A4F7-278C7B47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/>
              <a:t>Q4. What are the risk factors for child abuse? Name 4.</a:t>
            </a:r>
          </a:p>
          <a:p>
            <a:pPr lvl="1"/>
            <a:r>
              <a:rPr lang="en-HK" dirty="0"/>
              <a:t>Child:</a:t>
            </a:r>
          </a:p>
          <a:p>
            <a:pPr lvl="2"/>
            <a:r>
              <a:rPr lang="en-HK" dirty="0"/>
              <a:t>Premature babies</a:t>
            </a:r>
          </a:p>
          <a:p>
            <a:pPr lvl="2"/>
            <a:r>
              <a:rPr lang="en-HK" dirty="0"/>
              <a:t>Unwanted/ illegitimate </a:t>
            </a:r>
          </a:p>
          <a:p>
            <a:pPr lvl="2"/>
            <a:r>
              <a:rPr lang="en-HK" dirty="0"/>
              <a:t>Disabled </a:t>
            </a:r>
          </a:p>
          <a:p>
            <a:pPr lvl="2"/>
            <a:r>
              <a:rPr lang="en-HK" dirty="0"/>
              <a:t>Special need e.g. ADHD</a:t>
            </a:r>
          </a:p>
          <a:p>
            <a:pPr lvl="1"/>
            <a:r>
              <a:rPr lang="en-HK" dirty="0"/>
              <a:t>Family/ Parents:</a:t>
            </a:r>
          </a:p>
          <a:p>
            <a:pPr lvl="2"/>
            <a:r>
              <a:rPr lang="en-HK" dirty="0"/>
              <a:t>Parents with history of domestic violence/ child abuse </a:t>
            </a:r>
          </a:p>
          <a:p>
            <a:pPr lvl="2"/>
            <a:r>
              <a:rPr lang="en-HK" dirty="0"/>
              <a:t>Young parents</a:t>
            </a:r>
          </a:p>
          <a:p>
            <a:pPr lvl="2"/>
            <a:r>
              <a:rPr lang="en-HK" dirty="0"/>
              <a:t>History of substance abuse</a:t>
            </a:r>
          </a:p>
          <a:p>
            <a:pPr lvl="2"/>
            <a:r>
              <a:rPr lang="en-HK" dirty="0"/>
              <a:t>History of mental health problems </a:t>
            </a:r>
          </a:p>
          <a:p>
            <a:pPr lvl="2"/>
            <a:r>
              <a:rPr lang="en-HK" dirty="0"/>
              <a:t>Chronic parental stress</a:t>
            </a:r>
          </a:p>
          <a:p>
            <a:pPr lvl="1"/>
            <a:r>
              <a:rPr lang="en-HK" dirty="0"/>
              <a:t>Society/ Environment:</a:t>
            </a:r>
          </a:p>
          <a:p>
            <a:pPr lvl="2"/>
            <a:r>
              <a:rPr lang="en-HK" dirty="0"/>
              <a:t>Poor social support</a:t>
            </a:r>
          </a:p>
          <a:p>
            <a:pPr lvl="2"/>
            <a:endParaRPr lang="en-HK" dirty="0"/>
          </a:p>
          <a:p>
            <a:pPr lvl="2"/>
            <a:endParaRPr lang="en-HK" dirty="0"/>
          </a:p>
          <a:p>
            <a:pPr lvl="2"/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1622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309-DF83-41DA-88A6-443FB4B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B799-927F-4BF2-8276-42213617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Q5. What are the salient history that would suggest element of child abuse?</a:t>
            </a:r>
          </a:p>
        </p:txBody>
      </p:sp>
    </p:spTree>
    <p:extLst>
      <p:ext uri="{BB962C8B-B14F-4D97-AF65-F5344CB8AC3E}">
        <p14:creationId xmlns:p14="http://schemas.microsoft.com/office/powerpoint/2010/main" val="395927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309-DF83-41DA-88A6-443FB4B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B799-927F-4BF2-8276-42213617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Q5. What are the salient history that would suggest element of child abuse?</a:t>
            </a:r>
          </a:p>
          <a:p>
            <a:pPr lvl="1"/>
            <a:r>
              <a:rPr lang="en-HK" dirty="0"/>
              <a:t>Vague/ incompatible description of mechanism of injury</a:t>
            </a:r>
          </a:p>
          <a:p>
            <a:pPr lvl="1"/>
            <a:r>
              <a:rPr lang="en-HK" dirty="0"/>
              <a:t>Delayed presentation  </a:t>
            </a:r>
          </a:p>
          <a:p>
            <a:pPr lvl="1"/>
            <a:r>
              <a:rPr lang="en-HK" dirty="0"/>
              <a:t>Inconsistency in histories between care givers </a:t>
            </a:r>
          </a:p>
          <a:p>
            <a:pPr lvl="1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290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309-DF83-41DA-88A6-443FB4B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B799-927F-4BF2-8276-42213617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Q5. What are the salient history that would suggest element of child abuse?</a:t>
            </a:r>
          </a:p>
          <a:p>
            <a:pPr lvl="1"/>
            <a:r>
              <a:rPr lang="en-HK" dirty="0"/>
              <a:t>Vague/ incompatible description of mechanism of injury</a:t>
            </a:r>
          </a:p>
          <a:p>
            <a:pPr lvl="1"/>
            <a:r>
              <a:rPr lang="en-HK" dirty="0"/>
              <a:t>Delayed presentation  </a:t>
            </a:r>
          </a:p>
          <a:p>
            <a:pPr lvl="1"/>
            <a:r>
              <a:rPr lang="en-HK" dirty="0"/>
              <a:t>Inconsistency in histories between care givers </a:t>
            </a:r>
          </a:p>
          <a:p>
            <a:pPr lvl="1"/>
            <a:endParaRPr lang="en-HK" dirty="0"/>
          </a:p>
          <a:p>
            <a:r>
              <a:rPr lang="en-HK" dirty="0"/>
              <a:t>Q6. Name 4 physical signs highly suggestive of NAI</a:t>
            </a:r>
          </a:p>
        </p:txBody>
      </p:sp>
    </p:spTree>
    <p:extLst>
      <p:ext uri="{BB962C8B-B14F-4D97-AF65-F5344CB8AC3E}">
        <p14:creationId xmlns:p14="http://schemas.microsoft.com/office/powerpoint/2010/main" val="236756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309-DF83-41DA-88A6-443FB4B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B799-927F-4BF2-8276-42213617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Q5. What are the salient history that would suggest element of child abuse?</a:t>
            </a:r>
          </a:p>
          <a:p>
            <a:pPr lvl="1"/>
            <a:r>
              <a:rPr lang="en-HK" dirty="0"/>
              <a:t>Vague/ incompatible description of mechanism of injury</a:t>
            </a:r>
          </a:p>
          <a:p>
            <a:pPr lvl="1"/>
            <a:r>
              <a:rPr lang="en-HK" dirty="0"/>
              <a:t>Delayed presentation  </a:t>
            </a:r>
          </a:p>
          <a:p>
            <a:pPr lvl="1"/>
            <a:r>
              <a:rPr lang="en-HK" dirty="0"/>
              <a:t>Inconsistency in histories between care givers </a:t>
            </a:r>
          </a:p>
          <a:p>
            <a:pPr lvl="1"/>
            <a:endParaRPr lang="en-HK" dirty="0"/>
          </a:p>
          <a:p>
            <a:r>
              <a:rPr lang="en-HK" dirty="0"/>
              <a:t>Q6. Name 4 physical signs highly suggestive of NAI</a:t>
            </a:r>
          </a:p>
          <a:p>
            <a:pPr lvl="1"/>
            <a:r>
              <a:rPr lang="en-HK" dirty="0"/>
              <a:t>Glove and stock pattern of scald injury</a:t>
            </a:r>
          </a:p>
          <a:p>
            <a:pPr lvl="1"/>
            <a:r>
              <a:rPr lang="en-HK" dirty="0"/>
              <a:t>Cigarettes burns</a:t>
            </a:r>
          </a:p>
          <a:p>
            <a:pPr lvl="1"/>
            <a:r>
              <a:rPr lang="en-HK" dirty="0"/>
              <a:t>Retinal hemorrhage</a:t>
            </a:r>
          </a:p>
          <a:p>
            <a:pPr lvl="1"/>
            <a:r>
              <a:rPr lang="en-HK" dirty="0"/>
              <a:t>Bruises of different ages </a:t>
            </a:r>
          </a:p>
          <a:p>
            <a:pPr lvl="1"/>
            <a:r>
              <a:rPr lang="en-HK" dirty="0"/>
              <a:t>Bruises with pattern reflecting offending objects </a:t>
            </a:r>
          </a:p>
        </p:txBody>
      </p:sp>
    </p:spTree>
    <p:extLst>
      <p:ext uri="{BB962C8B-B14F-4D97-AF65-F5344CB8AC3E}">
        <p14:creationId xmlns:p14="http://schemas.microsoft.com/office/powerpoint/2010/main" val="381789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E86D-C920-45E0-9540-03F99E28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696A-64FB-4AB5-9673-2959CED1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Q7. What are the common radiological features of fracture in NAI? (Name 4)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8104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E86D-C920-45E0-9540-03F99E28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696A-64FB-4AB5-9673-2959CED1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Q7. What are the common radiological features of fracture in NAI? (Name 4)</a:t>
            </a:r>
          </a:p>
          <a:p>
            <a:pPr lvl="1"/>
            <a:r>
              <a:rPr lang="en-GB" dirty="0"/>
              <a:t>Multiple fractures in different stages</a:t>
            </a:r>
          </a:p>
          <a:p>
            <a:pPr lvl="1"/>
            <a:r>
              <a:rPr lang="en-GB" dirty="0"/>
              <a:t>Spiral fracture</a:t>
            </a:r>
          </a:p>
          <a:p>
            <a:pPr lvl="1"/>
            <a:r>
              <a:rPr lang="en-GB" dirty="0"/>
              <a:t>Metaphyseal injuries</a:t>
            </a:r>
          </a:p>
          <a:p>
            <a:pPr lvl="1"/>
            <a:r>
              <a:rPr lang="en-GB" dirty="0"/>
              <a:t>Shaft thickening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7569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1EE9-4F60-4AA0-BB82-BA4429DA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551-675C-44C8-AA42-690CA959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Q8. The mother now refuses admission and wants to go home with the child. What is the best course of action?</a:t>
            </a:r>
          </a:p>
        </p:txBody>
      </p:sp>
    </p:spTree>
    <p:extLst>
      <p:ext uri="{BB962C8B-B14F-4D97-AF65-F5344CB8AC3E}">
        <p14:creationId xmlns:p14="http://schemas.microsoft.com/office/powerpoint/2010/main" val="21927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5D6A-E650-436A-B8A0-E80D5C65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6F8F-7E2E-44AC-AE89-7ED1662C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months old baby girl, normal birth history</a:t>
            </a:r>
            <a:endParaRPr lang="en-HK" dirty="0"/>
          </a:p>
          <a:p>
            <a:r>
              <a:rPr lang="en-US" dirty="0"/>
              <a:t>On bottle feeding</a:t>
            </a:r>
            <a:endParaRPr lang="en-HK" dirty="0"/>
          </a:p>
          <a:p>
            <a:r>
              <a:rPr lang="en-US" dirty="0"/>
              <a:t>Brought in by mother, complains of 3 weeks of coughing, rhinorrhea without fever</a:t>
            </a:r>
            <a:endParaRPr lang="en-HK" dirty="0"/>
          </a:p>
          <a:p>
            <a:r>
              <a:rPr lang="en-US" dirty="0"/>
              <a:t>Recent 3 days mother noticed that the baby had SOB , exacerbated by feeding</a:t>
            </a:r>
            <a:endParaRPr lang="en-HK" dirty="0"/>
          </a:p>
          <a:p>
            <a:r>
              <a:rPr lang="en-US" dirty="0"/>
              <a:t>Appetite decreased from 6 oz to 4 oz per feed, similar time to consume a bottle as before.</a:t>
            </a:r>
            <a:endParaRPr lang="en-HK" dirty="0"/>
          </a:p>
          <a:p>
            <a:r>
              <a:rPr lang="en-US" dirty="0"/>
              <a:t>Birth weight 2.9 kg, now Body weight 6.5kg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4626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1EE9-4F60-4AA0-BB82-BA4429DA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551-675C-44C8-AA42-690CA959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Q8. The mother now refuses admission and wants to go home with the child. What is the best course of action?</a:t>
            </a:r>
          </a:p>
          <a:p>
            <a:pPr lvl="1"/>
            <a:r>
              <a:rPr lang="en-HK" dirty="0"/>
              <a:t>Inform medical social worker </a:t>
            </a:r>
          </a:p>
          <a:p>
            <a:pPr lvl="1"/>
            <a:r>
              <a:rPr lang="en-HK" dirty="0"/>
              <a:t>Inform police to enforce </a:t>
            </a:r>
            <a:r>
              <a:rPr lang="en-GB" dirty="0"/>
              <a:t>Protection of Children and Juvenile Ordinance (Cap 213)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1344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F8E0E-D496-42CE-B9DF-655F9C2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Case 2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78C28-135D-4000-BF2E-9A7EE8DFA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6 years old autism boy</a:t>
            </a:r>
          </a:p>
          <a:p>
            <a:r>
              <a:rPr lang="en-US" altLang="zh-TW" dirty="0"/>
              <a:t>R</a:t>
            </a:r>
            <a:r>
              <a:rPr lang="en-HK" dirty="0" err="1"/>
              <a:t>eferred</a:t>
            </a:r>
            <a:r>
              <a:rPr lang="en-HK" dirty="0"/>
              <a:t> from GP: torticollis for 5 days</a:t>
            </a:r>
          </a:p>
          <a:p>
            <a:r>
              <a:rPr lang="en-HK" dirty="0"/>
              <a:t>Doubtful history of neck sprain by head turning.</a:t>
            </a:r>
          </a:p>
          <a:p>
            <a:r>
              <a:rPr lang="en-HK" dirty="0"/>
              <a:t>PE: GC satisfactory, T: 36.9</a:t>
            </a:r>
            <a:r>
              <a:rPr lang="en-US" altLang="zh-TW" dirty="0"/>
              <a:t>C, </a:t>
            </a:r>
          </a:p>
          <a:p>
            <a:pPr marL="0" indent="0">
              <a:buNone/>
            </a:pPr>
            <a:r>
              <a:rPr lang="en-US" dirty="0"/>
              <a:t>         Neck: torticollis to right side, </a:t>
            </a:r>
          </a:p>
          <a:p>
            <a:pPr marL="0" indent="0">
              <a:buNone/>
            </a:pPr>
            <a:r>
              <a:rPr lang="en-US" dirty="0"/>
              <a:t>                     decreased range of movement                     </a:t>
            </a:r>
          </a:p>
          <a:p>
            <a:pPr marL="0" indent="0">
              <a:buNone/>
            </a:pPr>
            <a:r>
              <a:rPr lang="en-US" dirty="0"/>
              <a:t>         Cervical spine mild tenderness, no stepping</a:t>
            </a:r>
          </a:p>
          <a:p>
            <a:pPr marL="0" indent="0">
              <a:buNone/>
            </a:pPr>
            <a:r>
              <a:rPr lang="en-US" dirty="0"/>
              <a:t>         4 Limbs spontaneous movement, normal power and reflex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52696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9F4BA-564C-4BA6-A07D-9BE0C374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600" dirty="0"/>
              <a:t>Q1. </a:t>
            </a:r>
            <a:r>
              <a:rPr lang="en-US" sz="3600" dirty="0"/>
              <a:t>Name 4 life-threatening causes of acquired torticollis in children (2 marks)</a:t>
            </a:r>
            <a:endParaRPr lang="en-HK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E4FFA-773C-4FF5-B350-FB70DB6D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797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9F4BA-564C-4BA6-A07D-9BE0C374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600" dirty="0"/>
              <a:t>Q1. </a:t>
            </a:r>
            <a:r>
              <a:rPr lang="en-US" sz="3600" dirty="0"/>
              <a:t>Name 4 life-threatening causes of acquired torticollis in children (2 marks)</a:t>
            </a:r>
            <a:endParaRPr lang="en-HK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F249A4-E050-4E76-8850-C5A375C1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55" y="2226469"/>
            <a:ext cx="7721185" cy="3263504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1. Retropharyngeal abscess (0.5)</a:t>
            </a:r>
          </a:p>
          <a:p>
            <a:pPr marL="0" indent="0">
              <a:buNone/>
            </a:pPr>
            <a:r>
              <a:rPr lang="en-HK" dirty="0"/>
              <a:t>2. Suppurative jugular thrombophlebitis (</a:t>
            </a:r>
            <a:r>
              <a:rPr lang="en-HK" dirty="0" err="1"/>
              <a:t>Lemierre</a:t>
            </a:r>
            <a:r>
              <a:rPr lang="en-HK" dirty="0"/>
              <a:t> syndrome) (0.5)</a:t>
            </a:r>
          </a:p>
          <a:p>
            <a:pPr marL="0" indent="0">
              <a:buNone/>
            </a:pPr>
            <a:r>
              <a:rPr lang="en-HK" dirty="0"/>
              <a:t>3. Cervical spine injury (0.5)</a:t>
            </a:r>
          </a:p>
          <a:p>
            <a:pPr marL="0" indent="0">
              <a:buNone/>
            </a:pPr>
            <a:r>
              <a:rPr lang="en-HK" dirty="0"/>
              <a:t>4. Spinal epidural hematoma (0.5)</a:t>
            </a:r>
          </a:p>
          <a:p>
            <a:pPr marL="0" indent="0">
              <a:buNone/>
            </a:pPr>
            <a:r>
              <a:rPr lang="en-HK" dirty="0"/>
              <a:t>5. Central nervous system </a:t>
            </a:r>
            <a:r>
              <a:rPr lang="en-HK" dirty="0" err="1"/>
              <a:t>tumor</a:t>
            </a:r>
            <a:r>
              <a:rPr lang="en-HK" dirty="0"/>
              <a:t>  (0.5)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dirty="0"/>
              <a:t>(answer from 4 out of the above 5) </a:t>
            </a:r>
          </a:p>
        </p:txBody>
      </p:sp>
    </p:spTree>
    <p:extLst>
      <p:ext uri="{BB962C8B-B14F-4D97-AF65-F5344CB8AC3E}">
        <p14:creationId xmlns:p14="http://schemas.microsoft.com/office/powerpoint/2010/main" val="191065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06446-5C74-4C0D-A52B-CC58595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" y="307625"/>
            <a:ext cx="284304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Cervical Spine X ray</a:t>
            </a:r>
          </a:p>
        </p:txBody>
      </p:sp>
      <p:pic>
        <p:nvPicPr>
          <p:cNvPr id="5" name="內容版面配置區 4" descr="一張含有 X 光片 的圖片&#10;&#10;自動產生的描述">
            <a:extLst>
              <a:ext uri="{FF2B5EF4-FFF2-40B4-BE49-F238E27FC236}">
                <a16:creationId xmlns:a16="http://schemas.microsoft.com/office/drawing/2014/main" id="{4E98259F-DF72-4448-85FC-70BDD5FE55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2"/>
          <a:stretch/>
        </p:blipFill>
        <p:spPr>
          <a:xfrm>
            <a:off x="3479800" y="0"/>
            <a:ext cx="56642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8F38ED-1A62-48EA-8EA7-0EB39EB6E35E}"/>
              </a:ext>
            </a:extLst>
          </p:cNvPr>
          <p:cNvSpPr/>
          <p:nvPr/>
        </p:nvSpPr>
        <p:spPr>
          <a:xfrm>
            <a:off x="162910" y="2352485"/>
            <a:ext cx="327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dirty="0"/>
              <a:t>Q2. Describe 2 abnormal </a:t>
            </a:r>
            <a:r>
              <a:rPr lang="en-US" altLang="zh-TW" dirty="0"/>
              <a:t>X ray findings.(2 marks)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037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06446-5C74-4C0D-A52B-CC58595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" y="307625"/>
            <a:ext cx="284304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Cervical Spine X ray</a:t>
            </a:r>
          </a:p>
        </p:txBody>
      </p:sp>
      <p:pic>
        <p:nvPicPr>
          <p:cNvPr id="5" name="內容版面配置區 4" descr="一張含有 X 光片 的圖片&#10;&#10;自動產生的描述">
            <a:extLst>
              <a:ext uri="{FF2B5EF4-FFF2-40B4-BE49-F238E27FC236}">
                <a16:creationId xmlns:a16="http://schemas.microsoft.com/office/drawing/2014/main" id="{4E98259F-DF72-4448-85FC-70BDD5FE55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2"/>
          <a:stretch/>
        </p:blipFill>
        <p:spPr>
          <a:xfrm>
            <a:off x="3479800" y="0"/>
            <a:ext cx="56642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8F38ED-1A62-48EA-8EA7-0EB39EB6E35E}"/>
              </a:ext>
            </a:extLst>
          </p:cNvPr>
          <p:cNvSpPr/>
          <p:nvPr/>
        </p:nvSpPr>
        <p:spPr>
          <a:xfrm>
            <a:off x="162910" y="2352485"/>
            <a:ext cx="3275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dirty="0"/>
              <a:t>Q2. Describe 2 abnormal </a:t>
            </a:r>
            <a:r>
              <a:rPr lang="en-US" altLang="zh-TW" dirty="0"/>
              <a:t>X ray findings.(2 marks)</a:t>
            </a:r>
          </a:p>
          <a:p>
            <a:endParaRPr lang="en-US" altLang="zh-HK" dirty="0"/>
          </a:p>
          <a:p>
            <a:r>
              <a:rPr lang="en-HK" altLang="zh-HK" dirty="0"/>
              <a:t>1. Disruption of anterior and posterior vertebral line (0.5) over C2/ C3 (0.5)</a:t>
            </a:r>
          </a:p>
          <a:p>
            <a:endParaRPr lang="en-HK" altLang="zh-HK" dirty="0"/>
          </a:p>
          <a:p>
            <a:r>
              <a:rPr lang="en-HK" altLang="zh-HK" dirty="0"/>
              <a:t>2. Swelling of pre-vertebral soft tissue (0.5) from C2 to C4 (0.5)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8519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A9374-0021-47E6-B2C2-E5E21E33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600" dirty="0"/>
              <a:t>Q3. Give 2 Differential diagnosis (1 mark)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3CF03E-BCE5-4740-975D-147CA75B6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6465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A9374-0021-47E6-B2C2-E5E21E33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600" dirty="0"/>
              <a:t>Q3. Give 2 Differential diagnosis (1 mark)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3CF03E-BCE5-4740-975D-147CA75B6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1. C2/ C3 subluxation (0.5)</a:t>
            </a:r>
          </a:p>
          <a:p>
            <a:pPr marL="0" indent="0">
              <a:buNone/>
            </a:pPr>
            <a:r>
              <a:rPr lang="en-HK" dirty="0"/>
              <a:t>2. Retropharyngeal abscess (0.5)</a:t>
            </a:r>
          </a:p>
        </p:txBody>
      </p:sp>
    </p:spTree>
    <p:extLst>
      <p:ext uri="{BB962C8B-B14F-4D97-AF65-F5344CB8AC3E}">
        <p14:creationId xmlns:p14="http://schemas.microsoft.com/office/powerpoint/2010/main" val="151653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C0B8FB-DE0C-4397-8672-53FD61F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094"/>
            <a:ext cx="4352731" cy="994172"/>
          </a:xfrm>
        </p:spPr>
        <p:txBody>
          <a:bodyPr>
            <a:noAutofit/>
          </a:bodyPr>
          <a:lstStyle/>
          <a:p>
            <a:r>
              <a:rPr lang="en-HK" sz="3200" dirty="0"/>
              <a:t>CT Cervical Spine with Contrast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29754CC-536E-460D-9D8F-6AA97A27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" y="2757340"/>
            <a:ext cx="3231038" cy="3231038"/>
          </a:xfrm>
        </p:spPr>
      </p:pic>
      <p:pic>
        <p:nvPicPr>
          <p:cNvPr id="7" name="圖片 6" descr="一張含有 動物 的圖片&#10;&#10;自動產生的描述">
            <a:extLst>
              <a:ext uri="{FF2B5EF4-FFF2-40B4-BE49-F238E27FC236}">
                <a16:creationId xmlns:a16="http://schemas.microsoft.com/office/drawing/2014/main" id="{4BCFCB86-E238-45D7-AEE8-8AACF548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33" y="1628180"/>
            <a:ext cx="3126753" cy="3126753"/>
          </a:xfrm>
          <a:prstGeom prst="rect">
            <a:avLst/>
          </a:prstGeom>
        </p:spPr>
      </p:pic>
      <p:pic>
        <p:nvPicPr>
          <p:cNvPr id="9" name="圖片 8" descr="一張含有 黑色 的圖片&#10;&#10;自動產生的描述">
            <a:extLst>
              <a:ext uri="{FF2B5EF4-FFF2-40B4-BE49-F238E27FC236}">
                <a16:creationId xmlns:a16="http://schemas.microsoft.com/office/drawing/2014/main" id="{8BBBAC52-2C8D-4AD3-969B-CED03D8AC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44" y="2870462"/>
            <a:ext cx="3117916" cy="3117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5A8F5B-B66D-48C3-B2C5-F4FF3CD1C8C1}"/>
              </a:ext>
            </a:extLst>
          </p:cNvPr>
          <p:cNvSpPr/>
          <p:nvPr/>
        </p:nvSpPr>
        <p:spPr>
          <a:xfrm>
            <a:off x="3242233" y="147009"/>
            <a:ext cx="468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altLang="zh-HK" dirty="0"/>
              <a:t>Q4. Describe 4 significant CT findings? (2 marks)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81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C0B8FB-DE0C-4397-8672-53FD61F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094"/>
            <a:ext cx="4352731" cy="994172"/>
          </a:xfrm>
        </p:spPr>
        <p:txBody>
          <a:bodyPr>
            <a:noAutofit/>
          </a:bodyPr>
          <a:lstStyle/>
          <a:p>
            <a:r>
              <a:rPr lang="en-HK" sz="3200" dirty="0"/>
              <a:t>CT Cervical Spine with Contrast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29754CC-536E-460D-9D8F-6AA97A27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" y="2757340"/>
            <a:ext cx="3231038" cy="3231038"/>
          </a:xfrm>
        </p:spPr>
      </p:pic>
      <p:pic>
        <p:nvPicPr>
          <p:cNvPr id="7" name="圖片 6" descr="一張含有 動物 的圖片&#10;&#10;自動產生的描述">
            <a:extLst>
              <a:ext uri="{FF2B5EF4-FFF2-40B4-BE49-F238E27FC236}">
                <a16:creationId xmlns:a16="http://schemas.microsoft.com/office/drawing/2014/main" id="{4BCFCB86-E238-45D7-AEE8-8AACF548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33" y="1628180"/>
            <a:ext cx="3126753" cy="3126753"/>
          </a:xfrm>
          <a:prstGeom prst="rect">
            <a:avLst/>
          </a:prstGeom>
        </p:spPr>
      </p:pic>
      <p:pic>
        <p:nvPicPr>
          <p:cNvPr id="9" name="圖片 8" descr="一張含有 黑色 的圖片&#10;&#10;自動產生的描述">
            <a:extLst>
              <a:ext uri="{FF2B5EF4-FFF2-40B4-BE49-F238E27FC236}">
                <a16:creationId xmlns:a16="http://schemas.microsoft.com/office/drawing/2014/main" id="{8BBBAC52-2C8D-4AD3-969B-CED03D8AC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44" y="2870462"/>
            <a:ext cx="3117916" cy="3117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5A8F5B-B66D-48C3-B2C5-F4FF3CD1C8C1}"/>
              </a:ext>
            </a:extLst>
          </p:cNvPr>
          <p:cNvSpPr/>
          <p:nvPr/>
        </p:nvSpPr>
        <p:spPr>
          <a:xfrm>
            <a:off x="3242233" y="147009"/>
            <a:ext cx="468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altLang="zh-HK" dirty="0"/>
              <a:t>Q4. Describe 4 significant CT findings? (2 marks)</a:t>
            </a:r>
            <a:endParaRPr lang="zh-HK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06DD5-3F1A-4B47-B401-96E61D8E1D2F}"/>
              </a:ext>
            </a:extLst>
          </p:cNvPr>
          <p:cNvSpPr/>
          <p:nvPr/>
        </p:nvSpPr>
        <p:spPr>
          <a:xfrm>
            <a:off x="3835049" y="476770"/>
            <a:ext cx="4950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1600" dirty="0"/>
              <a:t>1. Fluid collection at the right retropharyngeal space (0.5)</a:t>
            </a:r>
          </a:p>
          <a:p>
            <a:r>
              <a:rPr lang="en-HK" altLang="zh-HK" sz="1600" dirty="0"/>
              <a:t>2. Suggestive of abscess formation (0.5)</a:t>
            </a:r>
          </a:p>
          <a:p>
            <a:r>
              <a:rPr lang="en-HK" altLang="zh-HK" sz="1600" dirty="0"/>
              <a:t>3. It extends from C2 to C4 level (0.5)</a:t>
            </a:r>
          </a:p>
          <a:p>
            <a:r>
              <a:rPr lang="en-HK" altLang="zh-HK" sz="1600" dirty="0"/>
              <a:t>4. No dislocation or subluxation of cervical spine (0.5)</a:t>
            </a:r>
          </a:p>
        </p:txBody>
      </p:sp>
    </p:spTree>
    <p:extLst>
      <p:ext uri="{BB962C8B-B14F-4D97-AF65-F5344CB8AC3E}">
        <p14:creationId xmlns:p14="http://schemas.microsoft.com/office/powerpoint/2010/main" val="265688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93E2-65B5-46BD-A396-9C962B45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C3FD-0552-4453-8CF4-471CAD45B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P/E:</a:t>
            </a:r>
          </a:p>
          <a:p>
            <a:r>
              <a:rPr lang="en-US" dirty="0"/>
              <a:t>Temp 37.3, HR 107, RR 30 , Sao2 100%</a:t>
            </a:r>
          </a:p>
          <a:p>
            <a:r>
              <a:rPr lang="en-US" dirty="0"/>
              <a:t>Pink</a:t>
            </a:r>
          </a:p>
          <a:p>
            <a:r>
              <a:rPr lang="en-US" dirty="0"/>
              <a:t>Hydration and peripheral perfusion good</a:t>
            </a:r>
          </a:p>
          <a:p>
            <a:r>
              <a:rPr lang="en-US" dirty="0"/>
              <a:t>No use of accessory muscle, no intercostal </a:t>
            </a:r>
            <a:r>
              <a:rPr lang="en-US" dirty="0" err="1"/>
              <a:t>insucking</a:t>
            </a:r>
            <a:endParaRPr lang="en-US" dirty="0"/>
          </a:p>
          <a:p>
            <a:r>
              <a:rPr lang="en-US" dirty="0"/>
              <a:t>Chest clear, bilaterally equal, no added sound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1817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90090-1B44-4A03-81A3-F064D22A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534"/>
            <a:ext cx="7886700" cy="1338140"/>
          </a:xfrm>
        </p:spPr>
        <p:txBody>
          <a:bodyPr>
            <a:noAutofit/>
          </a:bodyPr>
          <a:lstStyle/>
          <a:p>
            <a:r>
              <a:rPr lang="en-HK" sz="3200" dirty="0"/>
              <a:t>Q6. How to manage if the boy seems anxious and leaning forward with head in sniffing position ? (2 marks)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84D7F-C3AE-4713-9CCB-7D9FF25D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2557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90090-1B44-4A03-81A3-F064D22A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534"/>
            <a:ext cx="7886700" cy="1338140"/>
          </a:xfrm>
        </p:spPr>
        <p:txBody>
          <a:bodyPr>
            <a:noAutofit/>
          </a:bodyPr>
          <a:lstStyle/>
          <a:p>
            <a:r>
              <a:rPr lang="en-HK" sz="3200" dirty="0"/>
              <a:t>Q6. How to manage if the boy seems anxious and leaning forward with head in sniffing position ? (2 marks)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B3DF01-E167-42E9-A97B-0A8E453D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0627"/>
            <a:ext cx="7886700" cy="3241643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1. Address airway obstruction (0.5)</a:t>
            </a:r>
          </a:p>
          <a:p>
            <a:pPr marL="0" indent="0">
              <a:buNone/>
            </a:pPr>
            <a:r>
              <a:rPr lang="en-HK" dirty="0"/>
              <a:t>2. Emergently call for anaesthesiologist and ENT surgeon to assist with securing the airway (0.5)</a:t>
            </a:r>
          </a:p>
          <a:p>
            <a:pPr marL="0" indent="0">
              <a:buNone/>
            </a:pPr>
            <a:r>
              <a:rPr lang="en-HK" dirty="0"/>
              <a:t>3. Surgical</a:t>
            </a:r>
            <a:r>
              <a:rPr lang="zh-TW" altLang="en-US" dirty="0"/>
              <a:t> </a:t>
            </a:r>
            <a:r>
              <a:rPr lang="en-HK" altLang="zh-TW" dirty="0"/>
              <a:t>drainage in the operating theatre (0.5)</a:t>
            </a:r>
          </a:p>
          <a:p>
            <a:pPr marL="0" indent="0">
              <a:buNone/>
            </a:pPr>
            <a:r>
              <a:rPr lang="en-HK" dirty="0"/>
              <a:t>4. Empiric IV antibiotics (0.5)</a:t>
            </a:r>
          </a:p>
        </p:txBody>
      </p:sp>
    </p:spTree>
    <p:extLst>
      <p:ext uri="{BB962C8B-B14F-4D97-AF65-F5344CB8AC3E}">
        <p14:creationId xmlns:p14="http://schemas.microsoft.com/office/powerpoint/2010/main" val="3377971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633-4B9E-4565-B142-04DE9FB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1360-354C-405F-B884-6DB42D2F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2 years old boy, unremarkable past health, presented with on and off abdominal pain and decreased feeding x 1/7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Vomited undigested food x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No diarrhea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No blood in stool noted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 err="1"/>
              <a:t>Lethragic</a:t>
            </a:r>
            <a:r>
              <a:rPr lang="en-HK" dirty="0"/>
              <a:t>, crying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Temp 36.2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HR 150, RR 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Abdomen soft, non tender; ?mass felt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No hernia </a:t>
            </a:r>
          </a:p>
        </p:txBody>
      </p:sp>
    </p:spTree>
    <p:extLst>
      <p:ext uri="{BB962C8B-B14F-4D97-AF65-F5344CB8AC3E}">
        <p14:creationId xmlns:p14="http://schemas.microsoft.com/office/powerpoint/2010/main" val="460266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A4CA-382A-44F1-9003-2BED1F07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56234"/>
            <a:ext cx="7543800" cy="1450757"/>
          </a:xfrm>
        </p:spPr>
        <p:txBody>
          <a:bodyPr>
            <a:normAutofit/>
          </a:bodyPr>
          <a:lstStyle/>
          <a:p>
            <a:r>
              <a:rPr lang="en-HK" dirty="0"/>
              <a:t> </a:t>
            </a:r>
            <a:r>
              <a:rPr lang="en-HK" sz="4000" dirty="0"/>
              <a:t>1. Name 3 differential diagnosis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38FF-D7EB-4EB3-A633-9418AF33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06991"/>
            <a:ext cx="7543801" cy="4023360"/>
          </a:xfrm>
        </p:spPr>
        <p:txBody>
          <a:bodyPr/>
          <a:lstStyle/>
          <a:p>
            <a:pPr marL="201168" lvl="1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71257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A4CA-382A-44F1-9003-2BED1F07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56234"/>
            <a:ext cx="7543800" cy="1450757"/>
          </a:xfrm>
        </p:spPr>
        <p:txBody>
          <a:bodyPr>
            <a:normAutofit/>
          </a:bodyPr>
          <a:lstStyle/>
          <a:p>
            <a:r>
              <a:rPr lang="en-HK" dirty="0"/>
              <a:t> </a:t>
            </a:r>
            <a:r>
              <a:rPr lang="en-HK" sz="4000" dirty="0"/>
              <a:t>1. Name 3 differential diagnosis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38FF-D7EB-4EB3-A633-9418AF33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06991"/>
            <a:ext cx="7543801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Gastroenteritis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Intussusception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Malrotation with midgut volvulus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Appendicitis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 Incarcerated Hernia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0044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809E-4A5E-4F13-A887-8CAFBABE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Describe the AXR. What is the diagnosis?</a:t>
            </a:r>
          </a:p>
        </p:txBody>
      </p:sp>
      <p:pic>
        <p:nvPicPr>
          <p:cNvPr id="5" name="Content Placeholder 4" descr="A picture containing X-ray film, indoor&#10;&#10;Description automatically generated">
            <a:extLst>
              <a:ext uri="{FF2B5EF4-FFF2-40B4-BE49-F238E27FC236}">
                <a16:creationId xmlns:a16="http://schemas.microsoft.com/office/drawing/2014/main" id="{AC5C5E19-B37C-4E17-9B98-DAA78E1ED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95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7674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7093F-629D-4E69-BCF0-71665599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0" y="2470118"/>
            <a:ext cx="2744434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Crescent Sign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= </a:t>
            </a:r>
            <a:r>
              <a:rPr lang="en-GB" sz="3800" dirty="0">
                <a:solidFill>
                  <a:srgbClr val="FFFFFF"/>
                </a:solidFill>
              </a:rPr>
              <a:t> a crescent-shaped </a:t>
            </a:r>
            <a:r>
              <a:rPr lang="en-GB" sz="3800" dirty="0" err="1">
                <a:solidFill>
                  <a:srgbClr val="FFFFFF"/>
                </a:solidFill>
              </a:rPr>
              <a:t>lucency</a:t>
            </a:r>
            <a:r>
              <a:rPr lang="en-GB" sz="3800" dirty="0">
                <a:solidFill>
                  <a:srgbClr val="FFFFFF"/>
                </a:solidFill>
              </a:rPr>
              <a:t> usually in the left upper quadrant with a soft tissue mass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Content Placeholder 4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F407DF86-FF60-4292-9A00-9B56F314A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r="-1" b="26352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033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12D6-6A78-42FE-A6A6-5A05F4A8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440728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2. What are other possible signs on AXR?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</p:txBody>
      </p:sp>
      <p:pic>
        <p:nvPicPr>
          <p:cNvPr id="1028" name="Picture 4" descr="https://www.hawaii.edu/medicine/pediatrics/pemxray/v7c18a1.jpg">
            <a:extLst>
              <a:ext uri="{FF2B5EF4-FFF2-40B4-BE49-F238E27FC236}">
                <a16:creationId xmlns:a16="http://schemas.microsoft.com/office/drawing/2014/main" id="{1E399EFB-45EE-426E-AFF9-F7EE0DF3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1856985"/>
            <a:ext cx="3562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awaii.edu/medicine/pediatrics/pemxray/v7c18a2.jpg">
            <a:extLst>
              <a:ext uri="{FF2B5EF4-FFF2-40B4-BE49-F238E27FC236}">
                <a16:creationId xmlns:a16="http://schemas.microsoft.com/office/drawing/2014/main" id="{90F6D89B-7D78-4D1A-8927-A3E6585D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58" y="1856985"/>
            <a:ext cx="3562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12D6-6A78-42FE-A6A6-5A05F4A8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440728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2. What are other possible signs on AXR?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Target sign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Signs of intestinal obstruction (fluid levels, dilated small bowel)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</p:txBody>
      </p:sp>
      <p:pic>
        <p:nvPicPr>
          <p:cNvPr id="1028" name="Picture 4" descr="https://www.hawaii.edu/medicine/pediatrics/pemxray/v7c18a1.jpg">
            <a:extLst>
              <a:ext uri="{FF2B5EF4-FFF2-40B4-BE49-F238E27FC236}">
                <a16:creationId xmlns:a16="http://schemas.microsoft.com/office/drawing/2014/main" id="{1E399EFB-45EE-426E-AFF9-F7EE0DF3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1856985"/>
            <a:ext cx="3562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awaii.edu/medicine/pediatrics/pemxray/v7c18a2.jpg">
            <a:extLst>
              <a:ext uri="{FF2B5EF4-FFF2-40B4-BE49-F238E27FC236}">
                <a16:creationId xmlns:a16="http://schemas.microsoft.com/office/drawing/2014/main" id="{90F6D89B-7D78-4D1A-8927-A3E6585D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58" y="1856985"/>
            <a:ext cx="3562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71FF-8BAA-4AE2-80A9-12DDE2654B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153" y="511689"/>
            <a:ext cx="7543800" cy="4024313"/>
          </a:xfrm>
        </p:spPr>
        <p:txBody>
          <a:bodyPr/>
          <a:lstStyle/>
          <a:p>
            <a:r>
              <a:rPr lang="en-HK" dirty="0"/>
              <a:t>She was admitted for Paediatric surgical unit. A bedside USG was done to confirm the diagnosis. </a:t>
            </a:r>
          </a:p>
          <a:p>
            <a:r>
              <a:rPr lang="en-HK" dirty="0"/>
              <a:t>3. What are the possible signs in USG?</a:t>
            </a:r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B1181CAA-B6A0-4511-A24E-83BF707C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2" y="1860458"/>
            <a:ext cx="58959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4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DB66-ED87-4725-B7D9-0C5A3AA7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8B161B-E9AB-49C8-9D8D-7955B669C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83" r="-385" b="4304"/>
          <a:stretch/>
        </p:blipFill>
        <p:spPr>
          <a:xfrm>
            <a:off x="63919" y="155643"/>
            <a:ext cx="9016162" cy="60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71FF-8BAA-4AE2-80A9-12DDE2654B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153" y="511689"/>
            <a:ext cx="7543800" cy="4024313"/>
          </a:xfrm>
        </p:spPr>
        <p:txBody>
          <a:bodyPr/>
          <a:lstStyle/>
          <a:p>
            <a:r>
              <a:rPr lang="en-HK" dirty="0"/>
              <a:t>She was admitted for Paediatric surgical unit. A bedside USG was done to confirm the diagnosis. </a:t>
            </a:r>
          </a:p>
          <a:p>
            <a:r>
              <a:rPr lang="en-HK" dirty="0"/>
              <a:t>3. What are the possible signs in USG?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Target 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</a:t>
            </a:r>
            <a:r>
              <a:rPr lang="en-HK" dirty="0" err="1"/>
              <a:t>Pseudokidney</a:t>
            </a:r>
            <a:r>
              <a:rPr lang="en-HK" dirty="0"/>
              <a:t> sign </a:t>
            </a:r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B1181CAA-B6A0-4511-A24E-83BF707C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2" y="1860458"/>
            <a:ext cx="58959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16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083-857A-4556-BD8F-593C428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65E1-E2D4-402F-BDEA-85CAB625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4. What is the definitive treatment for stable patients?</a:t>
            </a:r>
          </a:p>
        </p:txBody>
      </p:sp>
    </p:spTree>
    <p:extLst>
      <p:ext uri="{BB962C8B-B14F-4D97-AF65-F5344CB8AC3E}">
        <p14:creationId xmlns:p14="http://schemas.microsoft.com/office/powerpoint/2010/main" val="16305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083-857A-4556-BD8F-593C428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65E1-E2D4-402F-BDEA-85CAB625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4. What is the definitive treatment for stable patients?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dirty="0"/>
              <a:t>  Pneumatic/ hydrostatic enema reduction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01992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083-857A-4556-BD8F-593C428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65E1-E2D4-402F-BDEA-85CAB625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4. What is the definitive treatment for stable patients?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dirty="0"/>
              <a:t>  Pneumatic/ hydrostatic enema reduction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HK" dirty="0"/>
          </a:p>
          <a:p>
            <a:pPr marL="0" indent="0">
              <a:buNone/>
            </a:pPr>
            <a:r>
              <a:rPr lang="en-HK" dirty="0"/>
              <a:t> 5. If the patient also presented with generalized rash, what is the associated condition?</a:t>
            </a:r>
          </a:p>
          <a:p>
            <a:pPr>
              <a:buFont typeface="Wingdings" panose="05000000000000000000" pitchFamily="2" charset="2"/>
              <a:buChar char="Ø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84952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083-857A-4556-BD8F-593C428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65E1-E2D4-402F-BDEA-85CAB625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4. What is the definitive treatment for stable patients?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dirty="0"/>
              <a:t>  Pneumatic/ hydrostatic enema reduction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HK" dirty="0"/>
          </a:p>
          <a:p>
            <a:pPr marL="0" indent="0">
              <a:buNone/>
            </a:pPr>
            <a:r>
              <a:rPr lang="en-HK" dirty="0"/>
              <a:t> 5. If the patient also presented with generalized rash, what is the associated condition?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dirty="0"/>
              <a:t> Henoch-</a:t>
            </a:r>
            <a:r>
              <a:rPr lang="en-HK" dirty="0" err="1"/>
              <a:t>Schonlein</a:t>
            </a:r>
            <a:r>
              <a:rPr lang="en-HK" dirty="0"/>
              <a:t> purpura </a:t>
            </a:r>
          </a:p>
        </p:txBody>
      </p:sp>
    </p:spTree>
    <p:extLst>
      <p:ext uri="{BB962C8B-B14F-4D97-AF65-F5344CB8AC3E}">
        <p14:creationId xmlns:p14="http://schemas.microsoft.com/office/powerpoint/2010/main" val="2015658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76CD-7CA1-41EB-943F-247FF3BA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1FA7-AD0E-45E9-9BAB-E1BB0F86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53 year-old gentleman attended emergency department for palpitation, chest discomfort and dizziness while jogging in a park tonight.</a:t>
            </a:r>
          </a:p>
          <a:p>
            <a:r>
              <a:rPr lang="en-US" dirty="0"/>
              <a:t>PE:</a:t>
            </a:r>
          </a:p>
          <a:p>
            <a:r>
              <a:rPr lang="en-US" dirty="0"/>
              <a:t>- BP 118/101, P 190, SpO2 100% RA</a:t>
            </a:r>
          </a:p>
          <a:p>
            <a:r>
              <a:rPr lang="en-US" dirty="0"/>
              <a:t>- Afebrile</a:t>
            </a:r>
          </a:p>
          <a:p>
            <a:r>
              <a:rPr lang="en-US" dirty="0"/>
              <a:t>- GCS 15/15</a:t>
            </a:r>
          </a:p>
          <a:p>
            <a:r>
              <a:rPr lang="en-US" dirty="0"/>
              <a:t>- Unremarkable physical exam</a:t>
            </a:r>
          </a:p>
          <a:p>
            <a:r>
              <a:rPr lang="en-US" dirty="0"/>
              <a:t>An ECG was recorded: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18814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1FB9-F0F6-4811-BEA8-70AB00C1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059-84C8-47B7-9042-5FBE2F5A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Picture 3" descr="C:\Users\lt370\Downloads\IMG_20190330_224251.jpg">
            <a:extLst>
              <a:ext uri="{FF2B5EF4-FFF2-40B4-BE49-F238E27FC236}">
                <a16:creationId xmlns:a16="http://schemas.microsoft.com/office/drawing/2014/main" id="{795E1A4B-9E70-4F6C-AF28-E05B0E02A2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" y="133166"/>
            <a:ext cx="8799175" cy="6598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DBE26-0D3C-4DA0-8A2D-417E2A11260E}"/>
              </a:ext>
            </a:extLst>
          </p:cNvPr>
          <p:cNvSpPr/>
          <p:nvPr/>
        </p:nvSpPr>
        <p:spPr>
          <a:xfrm>
            <a:off x="4897661" y="286604"/>
            <a:ext cx="41148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altLang="zh-HK" sz="1400" dirty="0"/>
              <a:t>Is this rhythm supraventricular or ventricular in origin? Give 2 supportive features according to the ECG.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Ventricular rhythm</a:t>
            </a:r>
            <a:endParaRPr lang="en-HK" altLang="zh-HK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(any 2 of the following)</a:t>
            </a:r>
            <a:endParaRPr lang="en-HK" altLang="zh-HK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AV dissociation (P and QRS complexes at different rates)</a:t>
            </a:r>
            <a:endParaRPr lang="en-HK" altLang="zh-HK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Capture beat (V3)</a:t>
            </a:r>
            <a:endParaRPr lang="en-HK" altLang="zh-HK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Very broad complexes (&gt;160ms)</a:t>
            </a:r>
            <a:endParaRPr lang="en-HK" altLang="zh-HK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>
                <a:solidFill>
                  <a:schemeClr val="bg1"/>
                </a:solidFill>
              </a:rPr>
              <a:t>Absence of typical LBBB morphology</a:t>
            </a:r>
            <a:endParaRPr lang="en-HK" altLang="zh-H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11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1FB9-F0F6-4811-BEA8-70AB00C1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059-84C8-47B7-9042-5FBE2F5A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Picture 3" descr="C:\Users\lt370\Downloads\IMG_20190330_224251.jpg">
            <a:extLst>
              <a:ext uri="{FF2B5EF4-FFF2-40B4-BE49-F238E27FC236}">
                <a16:creationId xmlns:a16="http://schemas.microsoft.com/office/drawing/2014/main" id="{795E1A4B-9E70-4F6C-AF28-E05B0E02A2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" y="133166"/>
            <a:ext cx="8799175" cy="6598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DBE26-0D3C-4DA0-8A2D-417E2A11260E}"/>
              </a:ext>
            </a:extLst>
          </p:cNvPr>
          <p:cNvSpPr/>
          <p:nvPr/>
        </p:nvSpPr>
        <p:spPr>
          <a:xfrm>
            <a:off x="4773374" y="286604"/>
            <a:ext cx="41148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altLang="zh-HK" sz="1400" dirty="0"/>
              <a:t>Is this rhythm supraventricular or ventricular in origin? Give 2 supportive features according to the ECG.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HK" sz="1400" dirty="0"/>
              <a:t>Ventricular rhythm</a:t>
            </a:r>
            <a:endParaRPr lang="en-HK" altLang="zh-HK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HK" sz="1400" dirty="0"/>
              <a:t>(any 2 of the following)</a:t>
            </a:r>
            <a:endParaRPr lang="en-HK" altLang="zh-HK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/>
              <a:t>AV dissociation (P and QRS complexes at different rates)</a:t>
            </a:r>
            <a:endParaRPr lang="en-HK" altLang="zh-HK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/>
              <a:t>Capture beat (V3)</a:t>
            </a:r>
            <a:endParaRPr lang="en-HK" altLang="zh-HK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HK" sz="1400" dirty="0"/>
              <a:t>Very broad complexes (&gt;160ms)</a:t>
            </a:r>
            <a:endParaRPr lang="en-HK" altLang="zh-HK" sz="1400" dirty="0"/>
          </a:p>
        </p:txBody>
      </p:sp>
    </p:spTree>
    <p:extLst>
      <p:ext uri="{BB962C8B-B14F-4D97-AF65-F5344CB8AC3E}">
        <p14:creationId xmlns:p14="http://schemas.microsoft.com/office/powerpoint/2010/main" val="3493526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AB8-498D-4B68-89C6-A30F71D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8DBC-04EE-4F06-A185-E8FE94DF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25732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What is the diagnosis? List 2 specific diagnostic features on the ECG.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25692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AB8-498D-4B68-89C6-A30F71D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8DBC-04EE-4F06-A185-E8FE94DF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25732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What is the diagnosis? List 2 specific diagnostic features on the ECG.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Diagnosis: Right ventricular outflow tract tachycardia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Inferior axis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LBBB-like morphology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2785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48E-0364-4AA5-8100-EEB72A46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F1A3-0D17-42D4-A3CC-B1763327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Q1. What is the CXR finding?</a:t>
            </a:r>
          </a:p>
        </p:txBody>
      </p:sp>
    </p:spTree>
    <p:extLst>
      <p:ext uri="{BB962C8B-B14F-4D97-AF65-F5344CB8AC3E}">
        <p14:creationId xmlns:p14="http://schemas.microsoft.com/office/powerpoint/2010/main" val="1413101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AB8-498D-4B68-89C6-A30F71D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8DBC-04EE-4F06-A185-E8FE94DF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25732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What is the diagnosis? List 2 specific diagnostic features on the ECG.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Diagnosis: Right ventricular outflow tract tachycardia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Inferior axis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LBBB-like morphology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List 2 differential diagnoses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3972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AB8-498D-4B68-89C6-A30F71D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8DBC-04EE-4F06-A185-E8FE94DF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25732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What is the diagnosis? List 2 specific diagnostic features on the ECG.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Diagnosis: Right ventricular outflow tract tachycardia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Inferior axis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LBBB-like morphology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endParaRPr lang="en-HK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List 2 differential diagnoses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SVT with aberrant conduction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pre-excited SVT/antidromic AVRT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6368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DC00-5DA7-4284-8A1E-F6EBE4B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B63-5F5A-4287-924C-2597E68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What is the initial treatment?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65202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DC00-5DA7-4284-8A1E-F6EBE4B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B63-5F5A-4287-924C-2597E68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What is the initial treatment?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Vagal maneuver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adenosine/ATP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verapamil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2866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DC00-5DA7-4284-8A1E-F6EBE4B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B63-5F5A-4287-924C-2597E68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What is the initial treatment?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Vagal maneuver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adenosine/ATP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verapamil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Despite the initial treatment, the patient becomes very drowsy and BP drops to 67/55 mmHg. The rhythm on cardiac monitor is the same. What is your immediate treatment? Please state the dosage as well.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35520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DC00-5DA7-4284-8A1E-F6EBE4B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B63-5F5A-4287-924C-2597E68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What is the initial treatment?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Vagal maneuver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adenosine/ATP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IV verapamil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Despite the initial treatment, the patient becomes very drowsy and BP drops to 67/55 mmHg. The rhythm on cardiac monitor is the same. What is your immediate treatment? Please state the dosage as well. 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Synchronized cardioversion, 100J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85221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9036-3F9C-4049-B7DC-8AA73A04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B730-C918-4F44-A623-2252E78C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/>
              <a:t>Finally the patient is stabilized and transferred to CCU for further observation. What is the definitive management for his condition? (1)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83850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9036-3F9C-4049-B7DC-8AA73A04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B730-C918-4F44-A623-2252E78C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/>
              <a:t>Finally the patient is stabilized and transferred to CCU for further observation. What is the definitive management for his condition? (1)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Radiofrequency ablation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92817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/>
              <a:t>Case 5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 55-year-old lady with history of asthma and being treated for URI symptoms for 1 week, presents with chest tightness, shortness of breath and a brief </a:t>
            </a:r>
            <a:r>
              <a:rPr lang="en-US" altLang="zh-HK" dirty="0" err="1"/>
              <a:t>syncopal</a:t>
            </a:r>
            <a:r>
              <a:rPr lang="en-US" altLang="zh-HK" dirty="0"/>
              <a:t> episode which has made her son call the ambulance. Her vital signs are as follows:</a:t>
            </a:r>
          </a:p>
          <a:p>
            <a:r>
              <a:rPr lang="en-US" altLang="zh-HK" dirty="0"/>
              <a:t>PE:</a:t>
            </a:r>
          </a:p>
          <a:p>
            <a:r>
              <a:rPr lang="en-US" altLang="zh-HK" dirty="0"/>
              <a:t>BP 75/40 P 95, SpO2 85% RA</a:t>
            </a:r>
          </a:p>
          <a:p>
            <a:r>
              <a:rPr lang="en-US" altLang="zh-HK" dirty="0"/>
              <a:t>Temperature 35 °C</a:t>
            </a:r>
          </a:p>
          <a:p>
            <a:r>
              <a:rPr lang="en-US" altLang="zh-HK" dirty="0"/>
              <a:t>GCS E4V5M6, breathless when talking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1829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0059" y="854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dirty="0"/>
              <a:t>1. List 2 immediate actions you would do in the resuscitation room.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734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48E-0364-4AA5-8100-EEB72A46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F1A3-0D17-42D4-A3CC-B1763327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Q1. What is the CXR finding?</a:t>
            </a:r>
          </a:p>
          <a:p>
            <a:r>
              <a:rPr lang="en-HK" dirty="0"/>
              <a:t>Left posterior 6</a:t>
            </a:r>
            <a:r>
              <a:rPr lang="en-HK" baseline="30000" dirty="0"/>
              <a:t>th</a:t>
            </a:r>
            <a:r>
              <a:rPr lang="en-HK" dirty="0"/>
              <a:t> and 7</a:t>
            </a:r>
            <a:r>
              <a:rPr lang="en-HK" baseline="30000" dirty="0"/>
              <a:t>th</a:t>
            </a:r>
            <a:r>
              <a:rPr lang="en-HK" dirty="0"/>
              <a:t> ribs fracture with callus formation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88521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High flow oxygen</a:t>
            </a:r>
          </a:p>
          <a:p>
            <a:r>
              <a:rPr lang="en-US" altLang="zh-HK" dirty="0"/>
              <a:t>IV fluid resuscitation</a:t>
            </a:r>
          </a:p>
          <a:p>
            <a:endParaRPr lang="zh-HK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0059" y="854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dirty="0"/>
              <a:t>1. List 2 immediate actions you would do in the resuscitation room.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93065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/>
              <a:t>2.	ECG is done as follows: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3" y="1683672"/>
            <a:ext cx="6297714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CDD07-5411-44AC-989A-C59523139D58}"/>
              </a:ext>
            </a:extLst>
          </p:cNvPr>
          <p:cNvSpPr/>
          <p:nvPr/>
        </p:nvSpPr>
        <p:spPr>
          <a:xfrm>
            <a:off x="5901559" y="1737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/>
              <a:t>List 2 ECG abnormalities.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523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/>
              <a:t>2.	ECG is done as follows: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3" y="1683672"/>
            <a:ext cx="6297714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0CDD07-5411-44AC-989A-C59523139D58}"/>
              </a:ext>
            </a:extLst>
          </p:cNvPr>
          <p:cNvSpPr/>
          <p:nvPr/>
        </p:nvSpPr>
        <p:spPr>
          <a:xfrm>
            <a:off x="5901559" y="17373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/>
              <a:t>List 2 ECG abnormalities.</a:t>
            </a:r>
          </a:p>
          <a:p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HK" dirty="0"/>
              <a:t>Q waves in III</a:t>
            </a:r>
          </a:p>
          <a:p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HK" dirty="0"/>
              <a:t>Inverted T waves in III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7626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800" dirty="0"/>
              <a:t>3</a:t>
            </a:r>
            <a:r>
              <a:rPr lang="en-US" altLang="zh-HK" sz="2800" dirty="0"/>
              <a:t>. Chest auscultation is clear. Name 1 BEDSIDE test you can do to aid your diagnosis. Name 2 abnormalities you would expect to see in this test. </a:t>
            </a:r>
            <a:br>
              <a:rPr lang="en-US" altLang="zh-HK" sz="2800" dirty="0"/>
            </a:b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7794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800" dirty="0"/>
              <a:t>3</a:t>
            </a:r>
            <a:r>
              <a:rPr lang="en-US" altLang="zh-HK" sz="2800" dirty="0"/>
              <a:t>. Chest auscultation is clear. Name 1 BEDSIDE test you can do to aid your diagnosis. Name 2 abnormalities you would expect to see in this test. </a:t>
            </a:r>
            <a:br>
              <a:rPr lang="en-US" altLang="zh-HK" sz="2800" dirty="0"/>
            </a:b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Bedside Test: echocardiography</a:t>
            </a:r>
          </a:p>
          <a:p>
            <a:r>
              <a:rPr lang="en-US" altLang="zh-HK" dirty="0"/>
              <a:t>Abnormalities (any 2):</a:t>
            </a:r>
          </a:p>
          <a:p>
            <a:pPr lvl="1"/>
            <a:r>
              <a:rPr lang="en-US" altLang="zh-HK" dirty="0"/>
              <a:t>Increased right ventricle (RV) size</a:t>
            </a:r>
          </a:p>
          <a:p>
            <a:pPr lvl="1"/>
            <a:r>
              <a:rPr lang="en-US" altLang="zh-HK" dirty="0"/>
              <a:t>Decreased RV function (systolic)</a:t>
            </a:r>
          </a:p>
          <a:p>
            <a:pPr lvl="1"/>
            <a:r>
              <a:rPr lang="en-US" altLang="zh-HK" dirty="0"/>
              <a:t>Tricuspid regurgitation</a:t>
            </a:r>
          </a:p>
          <a:p>
            <a:pPr lvl="1"/>
            <a:r>
              <a:rPr lang="en-US" altLang="zh-HK" dirty="0"/>
              <a:t>Abnormal </a:t>
            </a:r>
            <a:r>
              <a:rPr lang="en-US" altLang="zh-HK" dirty="0" err="1"/>
              <a:t>septal</a:t>
            </a:r>
            <a:r>
              <a:rPr lang="en-US" altLang="zh-HK" dirty="0"/>
              <a:t> wall motion (D-shaped LV suggestive of RV strain)</a:t>
            </a:r>
          </a:p>
          <a:p>
            <a:pPr lvl="1"/>
            <a:r>
              <a:rPr lang="en-US" altLang="zh-HK" dirty="0"/>
              <a:t>McConnell sign (</a:t>
            </a:r>
            <a:r>
              <a:rPr lang="en-US" altLang="zh-HK" dirty="0" err="1"/>
              <a:t>akinesia</a:t>
            </a:r>
            <a:r>
              <a:rPr lang="en-US" altLang="zh-HK" dirty="0"/>
              <a:t> of mid free wall sparing the apex)</a:t>
            </a:r>
          </a:p>
          <a:p>
            <a:pPr lvl="1"/>
            <a:r>
              <a:rPr lang="en-US" altLang="zh-HK" dirty="0"/>
              <a:t>Dilated IVC with lack of respiratory collapse</a:t>
            </a:r>
          </a:p>
          <a:p>
            <a:pPr lvl="1"/>
            <a:r>
              <a:rPr lang="en-US" altLang="zh-HK" dirty="0"/>
              <a:t>RV thrombus </a:t>
            </a:r>
          </a:p>
          <a:p>
            <a:pPr lvl="1"/>
            <a:r>
              <a:rPr lang="en-US" altLang="zh-HK" dirty="0"/>
              <a:t>Pulmonary hypertension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33288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Echo in PE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dirty="0">
                <a:ea typeface="新細明體"/>
                <a:hlinkClick r:id="rId2"/>
              </a:rPr>
              <a:t>https://youtu.be/rToL0yz6N7E?t=7s</a:t>
            </a:r>
            <a:endParaRPr lang="zh-HK" altLang="en-US" dirty="0">
              <a:cs typeface="Calibri"/>
            </a:endParaRPr>
          </a:p>
          <a:p>
            <a:endParaRPr lang="en-US" altLang="zh-HK" dirty="0">
              <a:ea typeface="新細明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691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/>
              <a:t>McConell’s</a:t>
            </a:r>
            <a:r>
              <a:rPr lang="en-US" altLang="zh-HK" dirty="0"/>
              <a:t> sign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Right ventricular free wall </a:t>
            </a:r>
            <a:r>
              <a:rPr lang="en-US" altLang="zh-HK" dirty="0" err="1"/>
              <a:t>akinesis</a:t>
            </a:r>
            <a:r>
              <a:rPr lang="en-US" altLang="zh-HK" dirty="0"/>
              <a:t> with sparing of the apex</a:t>
            </a:r>
          </a:p>
          <a:p>
            <a:r>
              <a:rPr lang="en-US" altLang="zh-HK" dirty="0"/>
              <a:t>Not very sensitive (~ 77%) [</a:t>
            </a:r>
            <a:r>
              <a:rPr lang="en-US" altLang="zh-HK" dirty="0" err="1"/>
              <a:t>UpToDate</a:t>
            </a:r>
            <a:r>
              <a:rPr lang="en-US" altLang="zh-HK" dirty="0"/>
              <a:t>]</a:t>
            </a:r>
          </a:p>
          <a:p>
            <a:r>
              <a:rPr lang="en-US" altLang="zh-HK" dirty="0"/>
              <a:t> Video: https://youtu.be/f_QgPo4c6XU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1485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Contrast CT thorax is done after hemodynamic stability is restored: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88" y="1906196"/>
            <a:ext cx="4877223" cy="391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 rot="18764073" flipH="1" flipV="1">
            <a:off x="5462813" y="3096464"/>
            <a:ext cx="1132291" cy="176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向下箭號 4"/>
          <p:cNvSpPr/>
          <p:nvPr/>
        </p:nvSpPr>
        <p:spPr>
          <a:xfrm rot="13327252" flipH="1">
            <a:off x="3377577" y="3930503"/>
            <a:ext cx="167340" cy="1011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6107819"/>
            <a:ext cx="51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Multiple filling defects in bilateral pulmonary arteries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5870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sz="3600" dirty="0"/>
              <a:t>Dilated main pulmonary artery (~ 3.6 cm)</a:t>
            </a:r>
            <a:endParaRPr lang="zh-HK" alt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88" y="1872665"/>
            <a:ext cx="4877223" cy="39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 rot="5575870">
            <a:off x="4004477" y="2659634"/>
            <a:ext cx="1078378" cy="17645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20961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5. What is the overall diagnosis of this lady?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715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48E-0364-4AA5-8100-EEB72A46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F1A3-0D17-42D4-A3CC-B1763327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Q1. What is the CXR finding?</a:t>
            </a:r>
          </a:p>
          <a:p>
            <a:r>
              <a:rPr lang="en-HK" dirty="0"/>
              <a:t>Left posterior 6</a:t>
            </a:r>
            <a:r>
              <a:rPr lang="en-HK" baseline="30000" dirty="0"/>
              <a:t>th</a:t>
            </a:r>
            <a:r>
              <a:rPr lang="en-HK" dirty="0"/>
              <a:t> and 7</a:t>
            </a:r>
            <a:r>
              <a:rPr lang="en-HK" baseline="30000" dirty="0"/>
              <a:t>th</a:t>
            </a:r>
            <a:r>
              <a:rPr lang="en-HK" dirty="0"/>
              <a:t> ribs fracture with callus formation </a:t>
            </a:r>
          </a:p>
          <a:p>
            <a:endParaRPr lang="en-HK" dirty="0"/>
          </a:p>
          <a:p>
            <a:pPr marL="0" indent="0">
              <a:buNone/>
            </a:pPr>
            <a:r>
              <a:rPr lang="en-HK" dirty="0"/>
              <a:t>Q2. What are the differential diagnosis?</a:t>
            </a:r>
          </a:p>
        </p:txBody>
      </p:sp>
    </p:spTree>
    <p:extLst>
      <p:ext uri="{BB962C8B-B14F-4D97-AF65-F5344CB8AC3E}">
        <p14:creationId xmlns:p14="http://schemas.microsoft.com/office/powerpoint/2010/main" val="26280916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5. What is the overall diagnosis of this lady?</a:t>
            </a:r>
          </a:p>
          <a:p>
            <a:r>
              <a:rPr lang="en-US" altLang="zh-HK" i="1" dirty="0"/>
              <a:t>Massive</a:t>
            </a:r>
            <a:r>
              <a:rPr lang="en-US" altLang="zh-HK" dirty="0"/>
              <a:t> pulmonary embolism (or hemodynamically unstable PE, not necessarily related to the size of the PE)</a:t>
            </a:r>
          </a:p>
        </p:txBody>
      </p:sp>
    </p:spTree>
    <p:extLst>
      <p:ext uri="{BB962C8B-B14F-4D97-AF65-F5344CB8AC3E}">
        <p14:creationId xmlns:p14="http://schemas.microsoft.com/office/powerpoint/2010/main" val="3496616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5. What is the overall diagnosis of this lady?</a:t>
            </a:r>
          </a:p>
          <a:p>
            <a:r>
              <a:rPr lang="en-US" altLang="zh-HK" i="1" dirty="0"/>
              <a:t>Massive</a:t>
            </a:r>
            <a:r>
              <a:rPr lang="en-US" altLang="zh-HK" dirty="0"/>
              <a:t> pulmonary embolism (or </a:t>
            </a:r>
            <a:r>
              <a:rPr lang="en-US" altLang="zh-HK" dirty="0" err="1"/>
              <a:t>hemodynamically</a:t>
            </a:r>
            <a:r>
              <a:rPr lang="en-US" altLang="zh-HK" dirty="0"/>
              <a:t> unstable PE, not necessarily related to the size of the PE)</a:t>
            </a:r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6. What is the initial treatment of choice? </a:t>
            </a:r>
          </a:p>
        </p:txBody>
      </p:sp>
    </p:spTree>
    <p:extLst>
      <p:ext uri="{BB962C8B-B14F-4D97-AF65-F5344CB8AC3E}">
        <p14:creationId xmlns:p14="http://schemas.microsoft.com/office/powerpoint/2010/main" val="41514608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5. What is the overall diagnosis of this lady?</a:t>
            </a:r>
          </a:p>
          <a:p>
            <a:r>
              <a:rPr lang="en-US" altLang="zh-HK" i="1" dirty="0"/>
              <a:t>Massive</a:t>
            </a:r>
            <a:r>
              <a:rPr lang="en-US" altLang="zh-HK" dirty="0"/>
              <a:t> pulmonary embolism (or </a:t>
            </a:r>
            <a:r>
              <a:rPr lang="en-US" altLang="zh-HK" dirty="0" err="1"/>
              <a:t>hemodynamically</a:t>
            </a:r>
            <a:r>
              <a:rPr lang="en-US" altLang="zh-HK" dirty="0"/>
              <a:t> unstable PE, not necessarily related to the size of the PE)</a:t>
            </a:r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6. What is the initial treatment of choice? </a:t>
            </a:r>
          </a:p>
          <a:p>
            <a:r>
              <a:rPr lang="en-US" altLang="zh-HK" dirty="0"/>
              <a:t>r-TPA (</a:t>
            </a:r>
            <a:r>
              <a:rPr lang="en-US" altLang="zh-HK" dirty="0" err="1"/>
              <a:t>alterplase</a:t>
            </a:r>
            <a:r>
              <a:rPr lang="en-US" altLang="zh-HK" dirty="0"/>
              <a:t>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010451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dirty="0"/>
              <a:t>7.	Name 3 risk factors for this condition.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B0E7-603F-4D82-93BD-7D92917A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426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dirty="0"/>
              <a:t>7.	Name 3 risk factors for this condition.</a:t>
            </a:r>
            <a:endParaRPr lang="zh-HK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/>
        </p:blipFill>
        <p:spPr bwMode="auto">
          <a:xfrm>
            <a:off x="3563888" y="951722"/>
            <a:ext cx="4260470" cy="58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9369" y="6165304"/>
            <a:ext cx="245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Photo source: </a:t>
            </a:r>
            <a:r>
              <a:rPr lang="en-US" altLang="zh-HK" dirty="0" err="1"/>
              <a:t>UpToDate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472188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C359-41C9-4F35-AAE6-9BDB3C33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Case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AFDC-0299-468E-B299-46702657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76-year-old woman presented with sudden onset of chest pain radiating to the back, with dizziness and vomiting. </a:t>
            </a:r>
          </a:p>
          <a:p>
            <a:r>
              <a:rPr lang="en-US" dirty="0"/>
              <a:t>On arrival, she is disoriented, sweating, and in pain. Her blood pressure is 71/47 mmHg, pulse 75/min, SaO2 97% on 100% O2.</a:t>
            </a:r>
          </a:p>
          <a:p>
            <a:r>
              <a:rPr lang="en-US" dirty="0"/>
              <a:t>After initial resuscitation, physical examination revealed a soft abdomen with epigastric tenderness, and PR yielded brownish stool. </a:t>
            </a:r>
          </a:p>
          <a:p>
            <a:r>
              <a:rPr lang="en-US" dirty="0"/>
              <a:t>She had a history of </a:t>
            </a:r>
            <a:r>
              <a:rPr lang="en-US" dirty="0" err="1"/>
              <a:t>pAF</a:t>
            </a:r>
            <a:r>
              <a:rPr lang="en-US" dirty="0"/>
              <a:t> with left atrial appendage occlusion (LAAO) done 2 months ago.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636528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8CE7-453A-4D84-B9E8-67A58C03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221396"/>
            <a:ext cx="7543800" cy="1450757"/>
          </a:xfrm>
        </p:spPr>
        <p:txBody>
          <a:bodyPr>
            <a:noAutofit/>
          </a:bodyPr>
          <a:lstStyle/>
          <a:p>
            <a:r>
              <a:rPr lang="en-US" sz="3600" dirty="0"/>
              <a:t>1. Please comment on the ECG and CXR.</a:t>
            </a:r>
            <a:br>
              <a:rPr lang="en-HK" sz="3600" dirty="0"/>
            </a:br>
            <a:endParaRPr lang="en-HK" sz="3600" dirty="0"/>
          </a:p>
        </p:txBody>
      </p:sp>
      <p:pic>
        <p:nvPicPr>
          <p:cNvPr id="4" name="Content Placeholder 3" descr="D:\Pictures\Pictures\2019-03-31\002.jpg">
            <a:extLst>
              <a:ext uri="{FF2B5EF4-FFF2-40B4-BE49-F238E27FC236}">
                <a16:creationId xmlns:a16="http://schemas.microsoft.com/office/drawing/2014/main" id="{6D79E016-F518-4D23-9D0A-FD74389761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23467" r="35693" b="11473"/>
          <a:stretch/>
        </p:blipFill>
        <p:spPr bwMode="auto">
          <a:xfrm rot="5400000">
            <a:off x="2252872" y="-887895"/>
            <a:ext cx="4916554" cy="905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2275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8CE7-453A-4D84-B9E8-67A58C03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-221396"/>
            <a:ext cx="7543800" cy="1450757"/>
          </a:xfrm>
        </p:spPr>
        <p:txBody>
          <a:bodyPr>
            <a:noAutofit/>
          </a:bodyPr>
          <a:lstStyle/>
          <a:p>
            <a:r>
              <a:rPr lang="en-US" sz="3600" dirty="0"/>
              <a:t>1. Please comment on the ECG and CXR.</a:t>
            </a:r>
            <a:br>
              <a:rPr lang="en-HK" sz="3600" dirty="0"/>
            </a:br>
            <a:endParaRPr lang="en-HK" sz="3600" dirty="0"/>
          </a:p>
        </p:txBody>
      </p:sp>
      <p:pic>
        <p:nvPicPr>
          <p:cNvPr id="4" name="Content Placeholder 3" descr="D:\Pictures\Pictures\2019-03-31\002.jpg">
            <a:extLst>
              <a:ext uri="{FF2B5EF4-FFF2-40B4-BE49-F238E27FC236}">
                <a16:creationId xmlns:a16="http://schemas.microsoft.com/office/drawing/2014/main" id="{6D79E016-F518-4D23-9D0A-FD74389761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23467" r="35693" b="11473"/>
          <a:stretch/>
        </p:blipFill>
        <p:spPr bwMode="auto">
          <a:xfrm rot="5400000">
            <a:off x="2252872" y="-887895"/>
            <a:ext cx="4916554" cy="905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F7855-F21B-4D70-BF4F-403D2DBA8A45}"/>
              </a:ext>
            </a:extLst>
          </p:cNvPr>
          <p:cNvSpPr/>
          <p:nvPr/>
        </p:nvSpPr>
        <p:spPr>
          <a:xfrm>
            <a:off x="2025270" y="717781"/>
            <a:ext cx="646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HK" sz="2400" dirty="0"/>
              <a:t>ECG: SR, mild ST depression over precordial leads</a:t>
            </a:r>
            <a:endParaRPr lang="en-HK" altLang="zh-HK" sz="2400" dirty="0"/>
          </a:p>
        </p:txBody>
      </p:sp>
    </p:spTree>
    <p:extLst>
      <p:ext uri="{BB962C8B-B14F-4D97-AF65-F5344CB8AC3E}">
        <p14:creationId xmlns:p14="http://schemas.microsoft.com/office/powerpoint/2010/main" val="2200874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b_lui\Desktop\OSCE\LAAO.jpg">
            <a:extLst>
              <a:ext uri="{FF2B5EF4-FFF2-40B4-BE49-F238E27FC236}">
                <a16:creationId xmlns:a16="http://schemas.microsoft.com/office/drawing/2014/main" id="{C829F506-7221-4CD1-84DC-AC8699338E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2" y="228600"/>
            <a:ext cx="7532996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4554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b_lui\Desktop\OSCE\LAAO.jpg">
            <a:extLst>
              <a:ext uri="{FF2B5EF4-FFF2-40B4-BE49-F238E27FC236}">
                <a16:creationId xmlns:a16="http://schemas.microsoft.com/office/drawing/2014/main" id="{C829F506-7221-4CD1-84DC-AC8699338E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2" y="228600"/>
            <a:ext cx="7532996" cy="64008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DCDF83-74EE-41AF-973A-DC9948893633}"/>
              </a:ext>
            </a:extLst>
          </p:cNvPr>
          <p:cNvSpPr/>
          <p:nvPr/>
        </p:nvSpPr>
        <p:spPr>
          <a:xfrm>
            <a:off x="3389586" y="5620434"/>
            <a:ext cx="3576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HK" dirty="0"/>
              <a:t>CXR: cardiomegaly, widened mediastinum, LAAO present</a:t>
            </a:r>
            <a:endParaRPr lang="en-HK" altLang="zh-HK" dirty="0"/>
          </a:p>
        </p:txBody>
      </p:sp>
      <p:pic>
        <p:nvPicPr>
          <p:cNvPr id="1026" name="Picture 2" descr="LAAOçåçæå°çµæ">
            <a:extLst>
              <a:ext uri="{FF2B5EF4-FFF2-40B4-BE49-F238E27FC236}">
                <a16:creationId xmlns:a16="http://schemas.microsoft.com/office/drawing/2014/main" id="{004855F6-CB5B-4762-926A-943935BA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2" y="5189904"/>
            <a:ext cx="1370800" cy="13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0FBD4E-5E0B-4856-8C91-C2D90EC649F4}"/>
              </a:ext>
            </a:extLst>
          </p:cNvPr>
          <p:cNvCxnSpPr/>
          <p:nvPr/>
        </p:nvCxnSpPr>
        <p:spPr>
          <a:xfrm flipV="1">
            <a:off x="5334000" y="4152900"/>
            <a:ext cx="0" cy="146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7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48E-0364-4AA5-8100-EEB72A46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F1A3-0D17-42D4-A3CC-B1763327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Q1. What is the CXR finding?</a:t>
            </a:r>
          </a:p>
          <a:p>
            <a:r>
              <a:rPr lang="en-HK" dirty="0"/>
              <a:t>Left posterior 6</a:t>
            </a:r>
            <a:r>
              <a:rPr lang="en-HK" baseline="30000" dirty="0"/>
              <a:t>th</a:t>
            </a:r>
            <a:r>
              <a:rPr lang="en-HK" dirty="0"/>
              <a:t> and 7</a:t>
            </a:r>
            <a:r>
              <a:rPr lang="en-HK" baseline="30000" dirty="0"/>
              <a:t>th</a:t>
            </a:r>
            <a:r>
              <a:rPr lang="en-HK" dirty="0"/>
              <a:t> ribs fracture with callus formation </a:t>
            </a:r>
          </a:p>
          <a:p>
            <a:endParaRPr lang="en-HK" dirty="0"/>
          </a:p>
          <a:p>
            <a:pPr marL="0" indent="0">
              <a:buNone/>
            </a:pPr>
            <a:r>
              <a:rPr lang="en-HK" dirty="0"/>
              <a:t>Q2. What are the differential diagnosis?</a:t>
            </a:r>
          </a:p>
          <a:p>
            <a:pPr lvl="1"/>
            <a:r>
              <a:rPr lang="en-HK" dirty="0"/>
              <a:t>Non-accidental injury</a:t>
            </a:r>
          </a:p>
          <a:p>
            <a:pPr lvl="1"/>
            <a:r>
              <a:rPr lang="en-HK" dirty="0"/>
              <a:t>Osteogenesis imperfecta </a:t>
            </a:r>
          </a:p>
          <a:p>
            <a:pPr lvl="1"/>
            <a:r>
              <a:rPr lang="en-HK" dirty="0"/>
              <a:t>Pathological fracture secondary to</a:t>
            </a:r>
          </a:p>
          <a:p>
            <a:pPr lvl="2"/>
            <a:r>
              <a:rPr lang="en-HK" dirty="0"/>
              <a:t>Rickets </a:t>
            </a:r>
          </a:p>
          <a:p>
            <a:pPr lvl="2"/>
            <a:r>
              <a:rPr lang="en-HK" dirty="0"/>
              <a:t>Neoplasms </a:t>
            </a:r>
          </a:p>
        </p:txBody>
      </p:sp>
    </p:spTree>
    <p:extLst>
      <p:ext uri="{BB962C8B-B14F-4D97-AF65-F5344CB8AC3E}">
        <p14:creationId xmlns:p14="http://schemas.microsoft.com/office/powerpoint/2010/main" val="18522976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743D-2C8D-4F2C-AE4A-C5F8A295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2. What is your working diagnosis?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835E-F97B-4DE6-83EB-34442AFA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597339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743D-2C8D-4F2C-AE4A-C5F8A295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2. What is your working diagnosis?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835E-F97B-4DE6-83EB-34442AFA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Aortic dissection</a:t>
            </a:r>
            <a:endParaRPr lang="en-HK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NSTEMI</a:t>
            </a:r>
            <a:endParaRPr lang="en-HK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LAAO complicated with cardiac perforation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533303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CE8-9DDE-4ABE-A526-FBF1766B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3. What specific bedside investigation would you do next? What would you look for?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78F6-C847-4AC3-B0D0-6BD8F9EA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791070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CE8-9DDE-4ABE-A526-FBF1766B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3. What specific bedside investigation would you do next? What would you look for?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78F6-C847-4AC3-B0D0-6BD8F9EA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Bedside echocardiogram: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pericardial effusion/ tamponade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aortic regurgitation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intimal flap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regional wall motion abnormality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color flow doppler showing true and false lumens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851780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41F6-08B9-4A94-BA3D-5B5660BA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 urgent CT aortogram was ordered. Please comment on the images. </a:t>
            </a:r>
            <a:br>
              <a:rPr lang="en-HK" dirty="0"/>
            </a:br>
            <a:endParaRPr lang="en-HK" dirty="0"/>
          </a:p>
        </p:txBody>
      </p:sp>
      <p:pic>
        <p:nvPicPr>
          <p:cNvPr id="4" name="Content Placeholder 3" descr="C:\Users\b_lui\Desktop\OSCE\LAAO2.jpg">
            <a:extLst>
              <a:ext uri="{FF2B5EF4-FFF2-40B4-BE49-F238E27FC236}">
                <a16:creationId xmlns:a16="http://schemas.microsoft.com/office/drawing/2014/main" id="{98EBAD57-43D8-4647-AE4F-860A41B656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" y="1850896"/>
            <a:ext cx="4022725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_lui\Desktop\OSCE\LAAO3.jpg">
            <a:extLst>
              <a:ext uri="{FF2B5EF4-FFF2-40B4-BE49-F238E27FC236}">
                <a16:creationId xmlns:a16="http://schemas.microsoft.com/office/drawing/2014/main" id="{D9C7F168-CD32-432F-9F31-EDC7A3974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1850896"/>
            <a:ext cx="402272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778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780C-D176-41BB-A60C-34142B6B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Content Placeholder 3" descr="C:\Users\b_lui\Desktop\OSCE\LAAO4jpg.jpg">
            <a:extLst>
              <a:ext uri="{FF2B5EF4-FFF2-40B4-BE49-F238E27FC236}">
                <a16:creationId xmlns:a16="http://schemas.microsoft.com/office/drawing/2014/main" id="{46EAC523-5607-4470-BE35-DD1EDBE870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383921" cy="454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_lui\Desktop\OSCE\LAAO6jpg.jpg">
            <a:extLst>
              <a:ext uri="{FF2B5EF4-FFF2-40B4-BE49-F238E27FC236}">
                <a16:creationId xmlns:a16="http://schemas.microsoft.com/office/drawing/2014/main" id="{506A8D49-2B4F-4444-AAB6-A849C7C8A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21" y="1417638"/>
            <a:ext cx="4745117" cy="4545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9186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C584-35F6-43D0-A462-3ACBD2A8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9BE3-4F9B-42C6-ABE0-4CE7D6E7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findings:</a:t>
            </a:r>
          </a:p>
          <a:p>
            <a:r>
              <a:rPr lang="en-US" dirty="0"/>
              <a:t>1. no evidence of aortic dissection </a:t>
            </a:r>
          </a:p>
          <a:p>
            <a:r>
              <a:rPr lang="en-US" dirty="0"/>
              <a:t>2 .pericardial effusion</a:t>
            </a:r>
          </a:p>
          <a:p>
            <a:r>
              <a:rPr lang="en-US" dirty="0"/>
              <a:t>3. LAAO present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/>
              <a:t>suspected migration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318327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0A1E-E356-4287-A00C-70AD7E08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497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4. What is your final diagnosis? What is the immediate bedside treatment and how would you perform it?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2D22-2A68-43B4-A1A1-F6149B6E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65038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0A1E-E356-4287-A00C-70AD7E08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497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4. What is your final diagnosis? What is the immediate bedside treatment and how would you perform it?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2D22-2A68-43B4-A1A1-F6149B6E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Haemopericardium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causing cardiac tamponade with shock, possibly due to complication of intracardiac device</a:t>
            </a:r>
            <a:endParaRPr lang="en-HK" sz="1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Bedside pericardiocentesis: </a:t>
            </a:r>
            <a:endParaRPr lang="en-HK" sz="1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subxiphoid approach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long 18-22 G needle attached to syringe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insertion: between xiphisternum and left costal margin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direct towards the left shoulder at 40 degree angle to skin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continual aspiration as needle approaches RV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once pericardial fluid aspirated, can insert cannula into pericardial space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attach a 3 way tap and remove fluid until improvement in </a:t>
            </a:r>
            <a:r>
              <a:rPr lang="en-US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haemodynamics</a:t>
            </a:r>
            <a:endParaRPr lang="en-HK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964744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1495-44A0-460E-8B10-D7E0D101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3" y="570899"/>
            <a:ext cx="7543800" cy="1450757"/>
          </a:xfrm>
        </p:spPr>
        <p:txBody>
          <a:bodyPr>
            <a:noAutofit/>
          </a:bodyPr>
          <a:lstStyle/>
          <a:p>
            <a:r>
              <a:rPr lang="en-US" sz="2800" dirty="0"/>
              <a:t>5. After the emergency procedure was performed, the patient’s BP rose to 90/50 mmHg. The chest and back pain also subsided. What will you do now?</a:t>
            </a:r>
            <a:br>
              <a:rPr lang="en-HK" sz="3200" dirty="0"/>
            </a:b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2F9F-0F08-4FC9-A8E9-32A30A6B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0792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19E-E8C5-4AD6-B5AC-710553E8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5D1F-07DF-4225-8F4A-0B5D5C04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Q3. How many types of child abuse are there? </a:t>
            </a:r>
          </a:p>
          <a:p>
            <a:pPr lvl="1"/>
            <a:endParaRPr lang="en-HK" dirty="0"/>
          </a:p>
          <a:p>
            <a:pPr lvl="2"/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67592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1495-44A0-460E-8B10-D7E0D101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3" y="570899"/>
            <a:ext cx="7543800" cy="1450757"/>
          </a:xfrm>
        </p:spPr>
        <p:txBody>
          <a:bodyPr>
            <a:noAutofit/>
          </a:bodyPr>
          <a:lstStyle/>
          <a:p>
            <a:r>
              <a:rPr lang="en-US" sz="2800" dirty="0"/>
              <a:t>5. After the emergency procedure was performed, the patient’s BP rose to 90/50 mmHg. The chest and back pain also subsided. What will you do now?</a:t>
            </a:r>
            <a:br>
              <a:rPr lang="en-HK" sz="3200" dirty="0"/>
            </a:b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2F9F-0F08-4FC9-A8E9-32A30A6B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Consult cardiothoracic surgeon and ICU</a:t>
            </a:r>
            <a:endParaRPr lang="en-HK" sz="1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 surgical exploration + repair of pericardium</a:t>
            </a:r>
            <a:endParaRPr lang="en-HK" sz="1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14272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B15D-6C8C-4257-A7D0-529ECBBB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Thank you!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4FF7-BAAA-46D3-B145-8C6E3842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58319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2621</Words>
  <Application>Microsoft Office PowerPoint</Application>
  <PresentationFormat>On-screen Show (4:3)</PresentationFormat>
  <Paragraphs>355</Paragraphs>
  <Slides>91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Wingdings</vt:lpstr>
      <vt:lpstr>Retrospect</vt:lpstr>
      <vt:lpstr>OSCE April 2019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 </vt:lpstr>
      <vt:lpstr>Q1. Name 4 life-threatening causes of acquired torticollis in children (2 marks)</vt:lpstr>
      <vt:lpstr>Q1. Name 4 life-threatening causes of acquired torticollis in children (2 marks)</vt:lpstr>
      <vt:lpstr>Cervical Spine X ray</vt:lpstr>
      <vt:lpstr>Cervical Spine X ray</vt:lpstr>
      <vt:lpstr>Q3. Give 2 Differential diagnosis (1 mark)</vt:lpstr>
      <vt:lpstr>Q3. Give 2 Differential diagnosis (1 mark)</vt:lpstr>
      <vt:lpstr>CT Cervical Spine with Contrast</vt:lpstr>
      <vt:lpstr>CT Cervical Spine with Contrast</vt:lpstr>
      <vt:lpstr>Q6. How to manage if the boy seems anxious and leaning forward with head in sniffing position ? (2 marks)</vt:lpstr>
      <vt:lpstr>Q6. How to manage if the boy seems anxious and leaning forward with head in sniffing position ? (2 marks)</vt:lpstr>
      <vt:lpstr>Case 3</vt:lpstr>
      <vt:lpstr> 1. Name 3 differential diagnosis </vt:lpstr>
      <vt:lpstr> 1. Name 3 differential diagnosis </vt:lpstr>
      <vt:lpstr>Describe the AXR. What is the diagnosis?</vt:lpstr>
      <vt:lpstr>Crescent Sign =  a crescent-shaped lucency usually in the left upper quadrant with a soft tissue mass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5</vt:lpstr>
      <vt:lpstr>1. List 2 immediate actions you would do in the resuscitation room. </vt:lpstr>
      <vt:lpstr>1. List 2 immediate actions you would do in the resuscitation room. </vt:lpstr>
      <vt:lpstr>2. ECG is done as follows:</vt:lpstr>
      <vt:lpstr>2. ECG is done as follows:</vt:lpstr>
      <vt:lpstr>3. Chest auscultation is clear. Name 1 BEDSIDE test you can do to aid your diagnosis. Name 2 abnormalities you would expect to see in this test.  </vt:lpstr>
      <vt:lpstr>3. Chest auscultation is clear. Name 1 BEDSIDE test you can do to aid your diagnosis. Name 2 abnormalities you would expect to see in this test.  </vt:lpstr>
      <vt:lpstr>Echo in PE</vt:lpstr>
      <vt:lpstr>McConell’s sign</vt:lpstr>
      <vt:lpstr>Contrast CT thorax is done after hemodynamic stability is restored:</vt:lpstr>
      <vt:lpstr>Dilated main pulmonary artery (~ 3.6 cm)</vt:lpstr>
      <vt:lpstr>PowerPoint Presentation</vt:lpstr>
      <vt:lpstr>PowerPoint Presentation</vt:lpstr>
      <vt:lpstr>PowerPoint Presentation</vt:lpstr>
      <vt:lpstr>PowerPoint Presentation</vt:lpstr>
      <vt:lpstr>7. Name 3 risk factors for this condition.</vt:lpstr>
      <vt:lpstr>7. Name 3 risk factors for this condition.</vt:lpstr>
      <vt:lpstr>Case 6 </vt:lpstr>
      <vt:lpstr>1. Please comment on the ECG and CXR. </vt:lpstr>
      <vt:lpstr>1. Please comment on the ECG and CXR. </vt:lpstr>
      <vt:lpstr>PowerPoint Presentation</vt:lpstr>
      <vt:lpstr>PowerPoint Presentation</vt:lpstr>
      <vt:lpstr>2. What is your working diagnosis? </vt:lpstr>
      <vt:lpstr>2. What is your working diagnosis? </vt:lpstr>
      <vt:lpstr>3. What specific bedside investigation would you do next? What would you look for? </vt:lpstr>
      <vt:lpstr>3. What specific bedside investigation would you do next? What would you look for? </vt:lpstr>
      <vt:lpstr>An urgent CT aortogram was ordered. Please comment on the images.  </vt:lpstr>
      <vt:lpstr>PowerPoint Presentation</vt:lpstr>
      <vt:lpstr>PowerPoint Presentation</vt:lpstr>
      <vt:lpstr>4. What is your final diagnosis? What is the immediate bedside treatment and how would you perform it? </vt:lpstr>
      <vt:lpstr>4. What is your final diagnosis? What is the immediate bedside treatment and how would you perform it? </vt:lpstr>
      <vt:lpstr>5. After the emergency procedure was performed, the patient’s BP rose to 90/50 mmHg. The chest and back pain also subsided. What will you do now? </vt:lpstr>
      <vt:lpstr>5. After the emergency procedure was performed, the patient’s BP rose to 90/50 mmHg. The chest and back pain also subsided. What will you do now?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April 2019</dc:title>
  <dc:creator>Hinson Li</dc:creator>
  <cp:lastModifiedBy>Hinson Li</cp:lastModifiedBy>
  <cp:revision>19</cp:revision>
  <dcterms:created xsi:type="dcterms:W3CDTF">2019-04-01T16:37:17Z</dcterms:created>
  <dcterms:modified xsi:type="dcterms:W3CDTF">2019-04-15T05:43:07Z</dcterms:modified>
</cp:coreProperties>
</file>