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47"/>
  </p:notesMasterIdLst>
  <p:sldIdLst>
    <p:sldId id="256" r:id="rId2"/>
    <p:sldId id="262" r:id="rId3"/>
    <p:sldId id="263" r:id="rId4"/>
    <p:sldId id="264" r:id="rId5"/>
    <p:sldId id="265" r:id="rId6"/>
    <p:sldId id="257" r:id="rId7"/>
    <p:sldId id="259" r:id="rId8"/>
    <p:sldId id="284" r:id="rId9"/>
    <p:sldId id="293" r:id="rId10"/>
    <p:sldId id="286" r:id="rId11"/>
    <p:sldId id="285" r:id="rId12"/>
    <p:sldId id="287" r:id="rId13"/>
    <p:sldId id="288" r:id="rId14"/>
    <p:sldId id="289" r:id="rId15"/>
    <p:sldId id="290" r:id="rId16"/>
    <p:sldId id="292" r:id="rId17"/>
    <p:sldId id="294" r:id="rId18"/>
    <p:sldId id="298" r:id="rId19"/>
    <p:sldId id="296" r:id="rId20"/>
    <p:sldId id="299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9" r:id="rId29"/>
    <p:sldId id="310" r:id="rId30"/>
    <p:sldId id="311" r:id="rId31"/>
    <p:sldId id="312" r:id="rId32"/>
    <p:sldId id="313" r:id="rId33"/>
    <p:sldId id="316" r:id="rId34"/>
    <p:sldId id="317" r:id="rId35"/>
    <p:sldId id="318" r:id="rId36"/>
    <p:sldId id="266" r:id="rId37"/>
    <p:sldId id="319" r:id="rId38"/>
    <p:sldId id="320" r:id="rId39"/>
    <p:sldId id="321" r:id="rId40"/>
    <p:sldId id="323" r:id="rId41"/>
    <p:sldId id="324" r:id="rId42"/>
    <p:sldId id="325" r:id="rId43"/>
    <p:sldId id="326" r:id="rId44"/>
    <p:sldId id="328" r:id="rId45"/>
    <p:sldId id="32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84352" autoAdjust="0"/>
  </p:normalViewPr>
  <p:slideViewPr>
    <p:cSldViewPr snapToGrid="0">
      <p:cViewPr varScale="1">
        <p:scale>
          <a:sx n="93" d="100"/>
          <a:sy n="93" d="100"/>
        </p:scale>
        <p:origin x="9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C0FA-5438-48B3-8AC6-A4E3246E6EEA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3DDEF-7711-47B6-8AA1-C06C821BE6F3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3461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dirty="0" err="1"/>
              <a:t>Pseudosubluxation</a:t>
            </a:r>
            <a:r>
              <a:rPr lang="en-HK" dirty="0"/>
              <a:t> 40% under age 7 </a:t>
            </a:r>
          </a:p>
          <a:p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</a:t>
            </a:r>
            <a:r>
              <a:rPr lang="en-HK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Swischuk's</a:t>
            </a:r>
            <a:r>
              <a:rPr lang="en-H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</a:t>
            </a: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</a:t>
            </a:r>
          </a:p>
          <a:p>
            <a:r>
              <a:rPr lang="en-H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spinolaminar</a:t>
            </a: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 drawn from </a:t>
            </a:r>
            <a:r>
              <a:rPr lang="en-H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spinolaminar</a:t>
            </a: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on C1 to C3</a:t>
            </a:r>
          </a:p>
          <a:p>
            <a:r>
              <a:rPr lang="en-H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spinolaminar</a:t>
            </a: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on C2 should be within 1.5 mm of </a:t>
            </a:r>
            <a:r>
              <a:rPr lang="en-H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spinolaminar</a:t>
            </a:r>
            <a:r>
              <a:rPr lang="en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DDEF-7711-47B6-8AA1-C06C821BE6F3}" type="slidenum">
              <a:rPr lang="en-HK" smtClean="0"/>
              <a:t>12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16732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https://www.hawaii.edu/medicine/pediatrics/pemxray/v7c18.html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3DDEF-7711-47B6-8AA1-C06C821BE6F3}" type="slidenum">
              <a:rPr lang="en-HK" smtClean="0"/>
              <a:t>20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1261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3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5694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83499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1881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99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4800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2688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3001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8638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7601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1588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3E6029-7F16-4B8E-BFAB-92C6927B3F16}" type="datetimeFigureOut">
              <a:rPr lang="en-HK" smtClean="0"/>
              <a:t>1/4/2019</a:t>
            </a:fld>
            <a:endParaRPr lang="en-H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637DFB-4AFC-4435-A092-6455CFE18288}" type="slidenum">
              <a:rPr lang="en-HK" smtClean="0"/>
              <a:t>‹#›</a:t>
            </a:fld>
            <a:endParaRPr lang="en-H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6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654D0F-4B3F-4D4D-8A6A-374DCB792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OSCE April 2019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4EA693-E751-44E8-A424-55875E623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/>
              <a:t>TKOH</a:t>
            </a:r>
          </a:p>
        </p:txBody>
      </p:sp>
    </p:spTree>
    <p:extLst>
      <p:ext uri="{BB962C8B-B14F-4D97-AF65-F5344CB8AC3E}">
        <p14:creationId xmlns:p14="http://schemas.microsoft.com/office/powerpoint/2010/main" val="182959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BA06446-5C74-4C0D-A52B-CC585952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Cervical Spine X ray</a:t>
            </a:r>
          </a:p>
        </p:txBody>
      </p:sp>
      <p:pic>
        <p:nvPicPr>
          <p:cNvPr id="5" name="內容版面配置區 4" descr="一張含有 X 光片 的圖片&#10;&#10;自動產生的描述">
            <a:extLst>
              <a:ext uri="{FF2B5EF4-FFF2-40B4-BE49-F238E27FC236}">
                <a16:creationId xmlns:a16="http://schemas.microsoft.com/office/drawing/2014/main" id="{4E98259F-DF72-4448-85FC-70BDD5FE5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22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37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C6905E-4B28-421C-903B-BFAC6529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1338140"/>
          </a:xfrm>
        </p:spPr>
        <p:txBody>
          <a:bodyPr>
            <a:normAutofit fontScale="90000"/>
          </a:bodyPr>
          <a:lstStyle/>
          <a:p>
            <a:r>
              <a:rPr lang="en-HK" dirty="0"/>
              <a:t>Q2. Describe 2 abnormal </a:t>
            </a:r>
            <a:r>
              <a:rPr lang="en-US" altLang="zh-TW" dirty="0"/>
              <a:t>X ray findings.(2 marks)</a:t>
            </a:r>
            <a:endParaRPr lang="en-HK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FC7663-37A0-4EF9-87F2-257DB5B3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80318"/>
            <a:ext cx="7886700" cy="2709654"/>
          </a:xfrm>
        </p:spPr>
        <p:txBody>
          <a:bodyPr/>
          <a:lstStyle/>
          <a:p>
            <a:pPr marL="0" indent="0"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4602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4A9374-0021-47E6-B2C2-E5E21E33F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Q3. Give 2 Differential diagnosis (1 mark)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3CF03E-BCE5-4740-975D-147CA75B6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6465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C0B8FB-DE0C-4397-8672-53FD61F2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094"/>
            <a:ext cx="4352731" cy="994172"/>
          </a:xfrm>
        </p:spPr>
        <p:txBody>
          <a:bodyPr>
            <a:normAutofit fontScale="90000"/>
          </a:bodyPr>
          <a:lstStyle/>
          <a:p>
            <a:r>
              <a:rPr lang="en-HK" dirty="0"/>
              <a:t>CT Cervical Spine with Contrast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29754CC-536E-460D-9D8F-6AA97A273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" y="2757340"/>
            <a:ext cx="3231038" cy="3231038"/>
          </a:xfrm>
        </p:spPr>
      </p:pic>
      <p:pic>
        <p:nvPicPr>
          <p:cNvPr id="7" name="圖片 6" descr="一張含有 動物 的圖片&#10;&#10;自動產生的描述">
            <a:extLst>
              <a:ext uri="{FF2B5EF4-FFF2-40B4-BE49-F238E27FC236}">
                <a16:creationId xmlns:a16="http://schemas.microsoft.com/office/drawing/2014/main" id="{4BCFCB86-E238-45D7-AEE8-8AACF548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33" y="1628180"/>
            <a:ext cx="3126753" cy="3126753"/>
          </a:xfrm>
          <a:prstGeom prst="rect">
            <a:avLst/>
          </a:prstGeom>
        </p:spPr>
      </p:pic>
      <p:pic>
        <p:nvPicPr>
          <p:cNvPr id="9" name="圖片 8" descr="一張含有 黑色 的圖片&#10;&#10;自動產生的描述">
            <a:extLst>
              <a:ext uri="{FF2B5EF4-FFF2-40B4-BE49-F238E27FC236}">
                <a16:creationId xmlns:a16="http://schemas.microsoft.com/office/drawing/2014/main" id="{8BBBAC52-2C8D-4AD3-969B-CED03D8AC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44" y="2870462"/>
            <a:ext cx="3117916" cy="31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2DD82F-FA2C-4370-B0F7-800EFF85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Q4. Describe 4 significant CT findings? (2 marks)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83A6E5-67AC-47C3-A9B7-B30057F2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6854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BD965A-62AC-4692-BB0F-B723D495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Q5. What is the Diagnosis? (1 mark)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A07376-DC16-4A66-8F9E-84BA2A00A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5031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90090-1B44-4A03-81A3-F064D22A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1338140"/>
          </a:xfrm>
        </p:spPr>
        <p:txBody>
          <a:bodyPr>
            <a:normAutofit fontScale="90000"/>
          </a:bodyPr>
          <a:lstStyle/>
          <a:p>
            <a:r>
              <a:rPr lang="en-HK" dirty="0"/>
              <a:t>Q6. How to manage if the boy seems anxious and leaning forward with head in sniffing position ? (2 marks)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B3DF01-E167-42E9-A97B-0A8E453DF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59107"/>
            <a:ext cx="7886700" cy="3241643"/>
          </a:xfrm>
        </p:spPr>
        <p:txBody>
          <a:bodyPr/>
          <a:lstStyle/>
          <a:p>
            <a:pPr marL="0" indent="0"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8038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F633-4B9E-4565-B142-04DE9FB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E1360-354C-405F-B884-6DB42D2F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 2 years old boy, unremarkable past health, presented with on and off abdominal pain and decreased feeding x 1/7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 Vomited undigested food x 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 No diarrhea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 No blood in stool noted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PE: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 err="1"/>
              <a:t>Lethragic</a:t>
            </a:r>
            <a:r>
              <a:rPr lang="en-HK" dirty="0"/>
              <a:t>, crying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Temp 36.2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HR 150, RR 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Abdomen soft, non tender; ?mass felt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HK" dirty="0"/>
              <a:t>No hernia </a:t>
            </a:r>
          </a:p>
        </p:txBody>
      </p:sp>
    </p:spTree>
    <p:extLst>
      <p:ext uri="{BB962C8B-B14F-4D97-AF65-F5344CB8AC3E}">
        <p14:creationId xmlns:p14="http://schemas.microsoft.com/office/powerpoint/2010/main" val="46026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A4CA-382A-44F1-9003-2BED1F07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56234"/>
            <a:ext cx="7543800" cy="1450757"/>
          </a:xfrm>
        </p:spPr>
        <p:txBody>
          <a:bodyPr>
            <a:normAutofit/>
          </a:bodyPr>
          <a:lstStyle/>
          <a:p>
            <a:r>
              <a:rPr lang="en-HK" dirty="0"/>
              <a:t> Q</a:t>
            </a:r>
            <a:r>
              <a:rPr lang="en-HK" sz="4000" dirty="0"/>
              <a:t>1. Name 3 differential diagnosis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38FF-D7EB-4EB3-A633-9418AF33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06991"/>
            <a:ext cx="7543801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7125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5809E-4A5E-4F13-A887-8CAFBABE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Describe the AXR. What is the diagnosis?</a:t>
            </a:r>
          </a:p>
        </p:txBody>
      </p:sp>
      <p:pic>
        <p:nvPicPr>
          <p:cNvPr id="5" name="Content Placeholder 4" descr="A picture containing X-ray film, indoor&#10;&#10;Description automatically generated">
            <a:extLst>
              <a:ext uri="{FF2B5EF4-FFF2-40B4-BE49-F238E27FC236}">
                <a16:creationId xmlns:a16="http://schemas.microsoft.com/office/drawing/2014/main" id="{AC5C5E19-B37C-4E17-9B98-DAA78E1ED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195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767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5D6A-E650-436A-B8A0-E80D5C65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76F8F-7E2E-44AC-AE89-7ED1662C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 months old baby girl, normal birth history</a:t>
            </a:r>
            <a:endParaRPr lang="en-HK" dirty="0"/>
          </a:p>
          <a:p>
            <a:r>
              <a:rPr lang="en-US" dirty="0"/>
              <a:t>On bottle feeding</a:t>
            </a:r>
            <a:endParaRPr lang="en-HK" dirty="0"/>
          </a:p>
          <a:p>
            <a:r>
              <a:rPr lang="en-US" dirty="0"/>
              <a:t>Brought in by mother, complains of 3 weeks of coughing, rhinorrhea without fever</a:t>
            </a:r>
            <a:endParaRPr lang="en-HK" dirty="0"/>
          </a:p>
          <a:p>
            <a:r>
              <a:rPr lang="en-US" dirty="0"/>
              <a:t>Recent 3 days mother noticed that the baby had SOB , exacerbated by feeding</a:t>
            </a:r>
            <a:endParaRPr lang="en-HK" dirty="0"/>
          </a:p>
          <a:p>
            <a:r>
              <a:rPr lang="en-US" dirty="0"/>
              <a:t>Appetite decreased from 6 oz to 4 oz per feed, similar time to consume a bottle as before.</a:t>
            </a:r>
            <a:endParaRPr lang="en-HK" dirty="0"/>
          </a:p>
          <a:p>
            <a:r>
              <a:rPr lang="en-US" dirty="0"/>
              <a:t>Birth weight 2.9 kg, now Body weight 6.5kg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46264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12D6-6A78-42FE-A6A6-5A05F4A86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90773"/>
            <a:ext cx="7543801" cy="4023360"/>
          </a:xfrm>
        </p:spPr>
        <p:txBody>
          <a:bodyPr/>
          <a:lstStyle/>
          <a:p>
            <a:pPr marL="0" indent="0">
              <a:buNone/>
            </a:pPr>
            <a:r>
              <a:rPr lang="en-HK" dirty="0"/>
              <a:t>2. What are other possible signs on AXR?</a:t>
            </a:r>
          </a:p>
          <a:p>
            <a:r>
              <a:rPr lang="en-HK" dirty="0"/>
              <a:t>She was admitted for Paediatric surgical unit. A bedside USG was done to confirm the diagnosis. </a:t>
            </a:r>
          </a:p>
          <a:p>
            <a:r>
              <a:rPr lang="en-HK" dirty="0"/>
              <a:t>3. What are the possible signs in USG?</a:t>
            </a:r>
          </a:p>
          <a:p>
            <a:pPr marL="0" indent="0">
              <a:buNone/>
            </a:pPr>
            <a:endParaRPr lang="en-HK" dirty="0"/>
          </a:p>
          <a:p>
            <a:pPr lvl="1">
              <a:buFont typeface="Arial" panose="020B0604020202020204" pitchFamily="34" charset="0"/>
              <a:buChar char="•"/>
            </a:pPr>
            <a:endParaRPr lang="en-HK" dirty="0"/>
          </a:p>
          <a:p>
            <a:pPr lvl="1">
              <a:buFont typeface="Arial" panose="020B0604020202020204" pitchFamily="34" charset="0"/>
              <a:buChar char="•"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0763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F083-857A-4556-BD8F-593C4283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65E1-E2D4-402F-BDEA-85CAB625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4. What is the definitive treatment for stable patients?</a:t>
            </a:r>
          </a:p>
          <a:p>
            <a:pPr>
              <a:buFont typeface="Wingdings" panose="05000000000000000000" pitchFamily="2" charset="2"/>
              <a:buChar char="Ø"/>
            </a:pPr>
            <a:endParaRPr lang="en-HK" dirty="0"/>
          </a:p>
          <a:p>
            <a:pPr marL="0" indent="0">
              <a:buNone/>
            </a:pPr>
            <a:r>
              <a:rPr lang="en-HK" dirty="0"/>
              <a:t> 5. If the patient also presented with generalized rash, what is the associated condition?</a:t>
            </a:r>
          </a:p>
        </p:txBody>
      </p:sp>
    </p:spTree>
    <p:extLst>
      <p:ext uri="{BB962C8B-B14F-4D97-AF65-F5344CB8AC3E}">
        <p14:creationId xmlns:p14="http://schemas.microsoft.com/office/powerpoint/2010/main" val="163054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76CD-7CA1-41EB-943F-247FF3BA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1FA7-AD0E-45E9-9BAB-E1BB0F869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53 year-old gentleman attended emergency department for palpitation, chest discomfort and dizziness while jogging in a park tonight.</a:t>
            </a:r>
          </a:p>
          <a:p>
            <a:r>
              <a:rPr lang="en-US" dirty="0"/>
              <a:t>PE:</a:t>
            </a:r>
          </a:p>
          <a:p>
            <a:r>
              <a:rPr lang="en-US" dirty="0"/>
              <a:t>- BP 118/101, P 190, SpO2 100% RA</a:t>
            </a:r>
          </a:p>
          <a:p>
            <a:r>
              <a:rPr lang="en-US" dirty="0"/>
              <a:t>- Afebrile</a:t>
            </a:r>
          </a:p>
          <a:p>
            <a:r>
              <a:rPr lang="en-US" dirty="0"/>
              <a:t>- GCS 15/15</a:t>
            </a:r>
          </a:p>
          <a:p>
            <a:r>
              <a:rPr lang="en-US" dirty="0"/>
              <a:t>- Unremarkable physical exam</a:t>
            </a:r>
          </a:p>
          <a:p>
            <a:r>
              <a:rPr lang="en-US" dirty="0"/>
              <a:t>An ECG was recorded: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1881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1FB9-F0F6-4811-BEA8-70AB00C1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059-84C8-47B7-9042-5FBE2F5A7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Picture 3" descr="C:\Users\lt370\Downloads\IMG_20190330_224251.jpg">
            <a:extLst>
              <a:ext uri="{FF2B5EF4-FFF2-40B4-BE49-F238E27FC236}">
                <a16:creationId xmlns:a16="http://schemas.microsoft.com/office/drawing/2014/main" id="{795E1A4B-9E70-4F6C-AF28-E05B0E02A2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8" y="133166"/>
            <a:ext cx="8799175" cy="659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526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D6A2-35D5-464D-892C-C4663F4A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01B3-4692-4A81-875F-3F7A97C8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Is this rhythm supraventricular or ventricular in origin? Give 2 supportive features according to the ECG. 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66714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AB8-498D-4B68-89C6-A30F71DA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C8DBC-04EE-4F06-A185-E8FE94DF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125732" cy="402336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/>
              <a:t>What is the diagnosis? List 2 specific diagnostic features on the ECG. </a:t>
            </a:r>
            <a:endParaRPr lang="en-HK" dirty="0"/>
          </a:p>
          <a:p>
            <a:pPr marL="0" indent="0">
              <a:buNone/>
            </a:pPr>
            <a:endParaRPr lang="en-HK" dirty="0"/>
          </a:p>
          <a:p>
            <a:pPr marL="457200" lvl="0" indent="-457200">
              <a:buFont typeface="+mj-lt"/>
              <a:buAutoNum type="arabicPeriod" startAt="3"/>
            </a:pPr>
            <a:r>
              <a:rPr lang="en-US" dirty="0"/>
              <a:t>List 2 differential diagnoses 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25692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DC00-5DA7-4284-8A1E-F6EBE4B8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8B63-5F5A-4287-924C-2597E6846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What is the initial treatment? </a:t>
            </a:r>
            <a:endParaRPr lang="en-HK" dirty="0"/>
          </a:p>
          <a:p>
            <a:r>
              <a:rPr lang="en-US" dirty="0"/>
              <a:t> </a:t>
            </a:r>
            <a:endParaRPr lang="en-HK" dirty="0"/>
          </a:p>
          <a:p>
            <a:pPr marL="457200" lvl="0" indent="-457200">
              <a:buFont typeface="+mj-lt"/>
              <a:buAutoNum type="arabicPeriod" startAt="6"/>
            </a:pPr>
            <a:r>
              <a:rPr lang="en-US" dirty="0"/>
              <a:t>Despite the initial treatment, the patient becomes very drowsy and BP drops to 67/55 mmHg. The rhythm on cardiac monitor is the same. What is your immediate treatment? Please state the dosage as well. 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65202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9036-3F9C-4049-B7DC-8AA73A04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B730-C918-4F44-A623-2252E78C8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7"/>
            </a:pPr>
            <a:r>
              <a:rPr lang="en-US" dirty="0"/>
              <a:t>Finally the patient is stabilized and transferred to CCU for further observation. What is the definitive management for his condition? (1)</a:t>
            </a:r>
            <a:endParaRPr lang="en-HK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Radiofrequency ablation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83850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HK" dirty="0"/>
              <a:t>Question 5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A 55-year-old lady with history of asthma and being treated for URI symptoms for 1 week, presents with chest tightness, shortness of breath and a brief </a:t>
            </a:r>
            <a:r>
              <a:rPr lang="en-US" altLang="zh-HK" dirty="0" err="1"/>
              <a:t>syncopal</a:t>
            </a:r>
            <a:r>
              <a:rPr lang="en-US" altLang="zh-HK" dirty="0"/>
              <a:t> episode which has made her son call the ambulance. Her vital signs are as follows:</a:t>
            </a:r>
          </a:p>
          <a:p>
            <a:r>
              <a:rPr lang="en-US" altLang="zh-HK" dirty="0"/>
              <a:t>PE:</a:t>
            </a:r>
          </a:p>
          <a:p>
            <a:r>
              <a:rPr lang="en-US" altLang="zh-HK" dirty="0"/>
              <a:t>BP 75/40 P 95, SpO2 85% RA</a:t>
            </a:r>
          </a:p>
          <a:p>
            <a:r>
              <a:rPr lang="en-US" altLang="zh-HK" dirty="0"/>
              <a:t>Temperature 35 °C</a:t>
            </a:r>
          </a:p>
          <a:p>
            <a:r>
              <a:rPr lang="en-US" altLang="zh-HK" dirty="0"/>
              <a:t>GCS E4V5M6, breathless when talking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81829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80059" y="854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HK" sz="3600" dirty="0"/>
              <a:t>1. List 2 immediate actions you would do in the resuscitation room.</a:t>
            </a:r>
            <a:br>
              <a:rPr lang="en-US" altLang="zh-HK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7734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93E2-65B5-46BD-A396-9C962B45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C3FD-0552-4453-8CF4-471CAD45B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P/E:</a:t>
            </a:r>
          </a:p>
          <a:p>
            <a:r>
              <a:rPr lang="en-US" dirty="0"/>
              <a:t>Temp 37.3, HR 107, RR 30 , Sao2 100%</a:t>
            </a:r>
          </a:p>
          <a:p>
            <a:r>
              <a:rPr lang="en-US" dirty="0"/>
              <a:t>Pink</a:t>
            </a:r>
          </a:p>
          <a:p>
            <a:r>
              <a:rPr lang="en-US" dirty="0"/>
              <a:t>Hydration and peripheral perfusion good</a:t>
            </a:r>
          </a:p>
          <a:p>
            <a:r>
              <a:rPr lang="en-US" dirty="0"/>
              <a:t>No use of accessory muscle, no intercostal </a:t>
            </a:r>
            <a:r>
              <a:rPr lang="en-US" dirty="0" err="1"/>
              <a:t>insucking</a:t>
            </a:r>
            <a:endParaRPr lang="en-US" dirty="0"/>
          </a:p>
          <a:p>
            <a:r>
              <a:rPr lang="en-US" dirty="0"/>
              <a:t>Chest clear, bilaterally equal, no added sound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118179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HK" dirty="0"/>
              <a:t>2.	ECG is done as follows: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43" y="1683672"/>
            <a:ext cx="6297714" cy="43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23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HK" dirty="0"/>
              <a:t>3.	List 2 ECG abnormalities.</a:t>
            </a:r>
            <a:br>
              <a:rPr lang="en-US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85714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HK" sz="2800" dirty="0"/>
              <a:t>4. Chest auscultation is clear. Name 1 BEDSIDE test you can do to aid your diagnosis. Name 2 abnormalities you would expect to see in this test. </a:t>
            </a:r>
            <a:br>
              <a:rPr lang="en-US" altLang="zh-HK" sz="2800" dirty="0"/>
            </a:br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67794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Contrast CT thorax is done after hemodynamic stability is restored:</a:t>
            </a:r>
            <a:endParaRPr lang="zh-HK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88" y="1906196"/>
            <a:ext cx="4877223" cy="391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 rot="18764073" flipH="1" flipV="1">
            <a:off x="5462813" y="3096464"/>
            <a:ext cx="1132291" cy="1760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向下箭號 4"/>
          <p:cNvSpPr/>
          <p:nvPr/>
        </p:nvSpPr>
        <p:spPr>
          <a:xfrm rot="13327252" flipH="1">
            <a:off x="3377577" y="3930503"/>
            <a:ext cx="167340" cy="10119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5870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zh-HK" alt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88" y="1872665"/>
            <a:ext cx="4877223" cy="39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 rot="5575870">
            <a:off x="4004477" y="2659634"/>
            <a:ext cx="1078378" cy="17645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2096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5. I) What is the overall diagnosis of this lady?</a:t>
            </a:r>
          </a:p>
          <a:p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6. What is the initial treatment of choice?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97159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HK" dirty="0"/>
              <a:t>7.	Name 3 risk factors for this condition.</a:t>
            </a:r>
            <a:endParaRPr lang="zh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F59E1-E27D-49A6-A419-A6BB838C8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47218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C359-41C9-4F35-AAE6-9BDB3C33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AFDC-0299-468E-B299-46702657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76-year-old woman presented with sudden onset of chest pain radiating to the back, with dizziness and vomiting. </a:t>
            </a:r>
          </a:p>
          <a:p>
            <a:r>
              <a:rPr lang="en-US" dirty="0"/>
              <a:t>On arrival, she is disoriented, sweating, and in pain. Her blood pressure is 71/47 mmHg, pulse 75/min, SaO2 97% on 100% O2.</a:t>
            </a:r>
          </a:p>
          <a:p>
            <a:r>
              <a:rPr lang="en-US" dirty="0"/>
              <a:t>After initial resuscitation, physical examination revealed a soft abdomen with epigastric tenderness, and PR yielded brownish stool. </a:t>
            </a:r>
          </a:p>
          <a:p>
            <a:r>
              <a:rPr lang="en-US" dirty="0"/>
              <a:t>She had a history of </a:t>
            </a:r>
            <a:r>
              <a:rPr lang="en-US" dirty="0" err="1"/>
              <a:t>pAF</a:t>
            </a:r>
            <a:r>
              <a:rPr lang="en-US" dirty="0"/>
              <a:t> with left atrial appendage occlusion (LAAO) done 2 months ago. 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63652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8CE7-453A-4D84-B9E8-67A58C03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Please comment on the ECG and CXR.</a:t>
            </a:r>
            <a:br>
              <a:rPr lang="en-HK" dirty="0"/>
            </a:br>
            <a:endParaRPr lang="en-HK" dirty="0"/>
          </a:p>
        </p:txBody>
      </p:sp>
      <p:pic>
        <p:nvPicPr>
          <p:cNvPr id="4" name="Content Placeholder 3" descr="D:\Pictures\Pictures\2019-03-31\002.jpg">
            <a:extLst>
              <a:ext uri="{FF2B5EF4-FFF2-40B4-BE49-F238E27FC236}">
                <a16:creationId xmlns:a16="http://schemas.microsoft.com/office/drawing/2014/main" id="{6D79E016-F518-4D23-9D0A-FD743897619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23467" r="35693" b="11473"/>
          <a:stretch/>
        </p:blipFill>
        <p:spPr bwMode="auto">
          <a:xfrm rot="5400000">
            <a:off x="2252872" y="-887895"/>
            <a:ext cx="4916554" cy="905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04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C:\Users\b_lui\Desktop\OSCE\LAAO.jpg">
            <a:extLst>
              <a:ext uri="{FF2B5EF4-FFF2-40B4-BE49-F238E27FC236}">
                <a16:creationId xmlns:a16="http://schemas.microsoft.com/office/drawing/2014/main" id="{C829F506-7221-4CD1-84DC-AC8699338E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2" y="228600"/>
            <a:ext cx="7532996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2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DB66-ED87-4725-B7D9-0C5A3AA7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8B161B-E9AB-49C8-9D8D-7955B669C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83" r="-385" b="4304"/>
          <a:stretch/>
        </p:blipFill>
        <p:spPr>
          <a:xfrm>
            <a:off x="63919" y="155643"/>
            <a:ext cx="9016162" cy="60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8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743D-2C8D-4F2C-AE4A-C5F8A295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2. What is your working diagnosis?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835E-F97B-4DE6-83EB-34442AFA3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59733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4CE8-9DDE-4ABE-A526-FBF1766B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3. What specific bedside investigation would you do next? What would you look for?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78F6-C847-4AC3-B0D0-6BD8F9EA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79107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41F6-08B9-4A94-BA3D-5B5660BA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An urgent CT aortogram was ordered. Please comment on the images. </a:t>
            </a:r>
            <a:br>
              <a:rPr lang="en-HK" dirty="0"/>
            </a:br>
            <a:endParaRPr lang="en-HK" dirty="0"/>
          </a:p>
        </p:txBody>
      </p:sp>
      <p:pic>
        <p:nvPicPr>
          <p:cNvPr id="4" name="Content Placeholder 3" descr="C:\Users\b_lui\Desktop\OSCE\LAAO2.jpg">
            <a:extLst>
              <a:ext uri="{FF2B5EF4-FFF2-40B4-BE49-F238E27FC236}">
                <a16:creationId xmlns:a16="http://schemas.microsoft.com/office/drawing/2014/main" id="{98EBAD57-43D8-4647-AE4F-860A41B656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" y="1850896"/>
            <a:ext cx="4022725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_lui\Desktop\OSCE\LAAO3.jpg">
            <a:extLst>
              <a:ext uri="{FF2B5EF4-FFF2-40B4-BE49-F238E27FC236}">
                <a16:creationId xmlns:a16="http://schemas.microsoft.com/office/drawing/2014/main" id="{D9C7F168-CD32-432F-9F31-EDC7A3974C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1850896"/>
            <a:ext cx="4022725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77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780C-D176-41BB-A60C-34142B6B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4" name="Content Placeholder 3" descr="C:\Users\b_lui\Desktop\OSCE\LAAO4jpg.jpg">
            <a:extLst>
              <a:ext uri="{FF2B5EF4-FFF2-40B4-BE49-F238E27FC236}">
                <a16:creationId xmlns:a16="http://schemas.microsoft.com/office/drawing/2014/main" id="{46EAC523-5607-4470-BE35-DD1EDBE870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383921" cy="454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_lui\Desktop\OSCE\LAAO6jpg.jpg">
            <a:extLst>
              <a:ext uri="{FF2B5EF4-FFF2-40B4-BE49-F238E27FC236}">
                <a16:creationId xmlns:a16="http://schemas.microsoft.com/office/drawing/2014/main" id="{506A8D49-2B4F-4444-AAB6-A849C7C8A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21" y="1417638"/>
            <a:ext cx="4745117" cy="4545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918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0A1E-E356-4287-A00C-70AD7E08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94977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4. What is your final diagnosis? What is the immediate bedside treatment and how would you perform it?</a:t>
            </a:r>
            <a:br>
              <a:rPr lang="en-HK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32D22-2A68-43B4-A1A1-F6149B6E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6503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1495-44A0-460E-8B10-D7E0D101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63" y="570899"/>
            <a:ext cx="7543800" cy="1450757"/>
          </a:xfrm>
        </p:spPr>
        <p:txBody>
          <a:bodyPr>
            <a:noAutofit/>
          </a:bodyPr>
          <a:lstStyle/>
          <a:p>
            <a:r>
              <a:rPr lang="en-US" sz="2800" dirty="0"/>
              <a:t>5. After the emergency procedure was performed, the patient’s BP rose to 90/50 mmHg. The chest and back pain also subsided. What will you do now?</a:t>
            </a:r>
            <a:br>
              <a:rPr lang="en-HK" sz="3200" dirty="0"/>
            </a:b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2F9F-0F08-4FC9-A8E9-32A30A6B8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0792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448E-0364-4AA5-8100-EEB72A46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F1A3-0D17-42D4-A3CC-B1763327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HK" dirty="0"/>
              <a:t>Q1. What is the CXR finding?</a:t>
            </a:r>
          </a:p>
          <a:p>
            <a:endParaRPr lang="en-HK" dirty="0"/>
          </a:p>
          <a:p>
            <a:pPr marL="0" indent="0">
              <a:buNone/>
            </a:pPr>
            <a:r>
              <a:rPr lang="en-HK" dirty="0"/>
              <a:t>Q2. What are the differential diagnosis?</a:t>
            </a:r>
          </a:p>
          <a:p>
            <a:pPr lvl="1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1310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219E-E8C5-4AD6-B5AC-710553E8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5D1F-07DF-4225-8F4A-0B5D5C04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HK" dirty="0"/>
              <a:t>Q3. How many types of child abuse are there?</a:t>
            </a:r>
          </a:p>
          <a:p>
            <a:endParaRPr lang="en-HK" dirty="0"/>
          </a:p>
          <a:p>
            <a:r>
              <a:rPr lang="en-HK" dirty="0"/>
              <a:t>Q4. What are the risk factors for child abuse? Name 4.</a:t>
            </a:r>
          </a:p>
          <a:p>
            <a:endParaRPr lang="en-HK" dirty="0"/>
          </a:p>
          <a:p>
            <a:r>
              <a:rPr lang="en-HK" dirty="0"/>
              <a:t>Q5. What are the salient history that would suggest element of child abuse?</a:t>
            </a:r>
          </a:p>
          <a:p>
            <a:pPr lvl="1"/>
            <a:endParaRPr lang="en-HK" dirty="0"/>
          </a:p>
          <a:p>
            <a:r>
              <a:rPr lang="en-HK" dirty="0"/>
              <a:t>Q6. Name 4 physical signs highly suggestive of NAI</a:t>
            </a:r>
          </a:p>
          <a:p>
            <a:endParaRPr lang="en-HK" dirty="0"/>
          </a:p>
          <a:p>
            <a:r>
              <a:rPr lang="en-HK" dirty="0"/>
              <a:t> </a:t>
            </a:r>
          </a:p>
          <a:p>
            <a:pPr lvl="1"/>
            <a:endParaRPr lang="en-HK" dirty="0"/>
          </a:p>
          <a:p>
            <a:pPr lvl="2"/>
            <a:endParaRPr lang="en-HK" dirty="0"/>
          </a:p>
          <a:p>
            <a:pPr lvl="1"/>
            <a:endParaRPr lang="en-HK" dirty="0"/>
          </a:p>
          <a:p>
            <a:endParaRPr lang="en-HK" dirty="0"/>
          </a:p>
          <a:p>
            <a:pPr marL="457200" lvl="1" indent="0">
              <a:buNone/>
            </a:pPr>
            <a:endParaRPr lang="en-HK" dirty="0"/>
          </a:p>
          <a:p>
            <a:pPr lvl="1"/>
            <a:endParaRPr lang="en-HK" dirty="0"/>
          </a:p>
          <a:p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3675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8309-DF83-41DA-88A6-443FB4BC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B799-927F-4BF2-8276-42213617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HK" dirty="0"/>
          </a:p>
          <a:p>
            <a:endParaRPr lang="en-HK" dirty="0"/>
          </a:p>
          <a:p>
            <a:r>
              <a:rPr lang="en-HK" dirty="0"/>
              <a:t>Q7. </a:t>
            </a:r>
            <a:r>
              <a:rPr lang="en-GB" dirty="0"/>
              <a:t>What are the common radiological features of fracture in NAI? (Name 4)</a:t>
            </a:r>
          </a:p>
          <a:p>
            <a:endParaRPr lang="en-GB" dirty="0"/>
          </a:p>
          <a:p>
            <a:r>
              <a:rPr lang="en-GB" dirty="0"/>
              <a:t>Q8. The mother now refuses admission and wants to go home with the child. What is the best course of action?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5927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4F8E0E-D496-42CE-B9DF-655F9C28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Question 2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F78C28-135D-4000-BF2E-9A7EE8DFA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6 years old autistic boy</a:t>
            </a:r>
          </a:p>
          <a:p>
            <a:r>
              <a:rPr lang="en-US" altLang="zh-TW" dirty="0"/>
              <a:t>R</a:t>
            </a:r>
            <a:r>
              <a:rPr lang="en-HK" dirty="0" err="1"/>
              <a:t>eferred</a:t>
            </a:r>
            <a:r>
              <a:rPr lang="en-HK" dirty="0"/>
              <a:t> from GP: torticollis for 5 days</a:t>
            </a:r>
          </a:p>
          <a:p>
            <a:r>
              <a:rPr lang="en-HK" dirty="0"/>
              <a:t>Doubtful history of neck sprain by head turning.</a:t>
            </a:r>
          </a:p>
          <a:p>
            <a:r>
              <a:rPr lang="en-HK" dirty="0"/>
              <a:t>PE: GC satisfactory, T: 36.9</a:t>
            </a:r>
            <a:r>
              <a:rPr lang="en-US" altLang="zh-TW" dirty="0"/>
              <a:t>C, </a:t>
            </a:r>
          </a:p>
          <a:p>
            <a:pPr marL="0" indent="0">
              <a:buNone/>
            </a:pPr>
            <a:r>
              <a:rPr lang="en-US" dirty="0"/>
              <a:t>         Neck: torticollis to right side, </a:t>
            </a:r>
          </a:p>
          <a:p>
            <a:pPr marL="0" indent="0">
              <a:buNone/>
            </a:pPr>
            <a:r>
              <a:rPr lang="en-US" dirty="0"/>
              <a:t>                     decreased range of movement                     </a:t>
            </a:r>
          </a:p>
          <a:p>
            <a:pPr marL="0" indent="0">
              <a:buNone/>
            </a:pPr>
            <a:r>
              <a:rPr lang="en-US" dirty="0"/>
              <a:t>         Cervical spine mild tenderness, no stepping</a:t>
            </a:r>
          </a:p>
          <a:p>
            <a:pPr marL="0" indent="0">
              <a:buNone/>
            </a:pPr>
            <a:r>
              <a:rPr lang="en-US" dirty="0"/>
              <a:t>         4 Limbs spontaneous movement, normal power and reflex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35269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C9F4BA-564C-4BA6-A07D-9BE0C374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Q1. </a:t>
            </a:r>
            <a:r>
              <a:rPr lang="en-US" dirty="0"/>
              <a:t>Name 4 life-threatening causes of acquired torticollis in children (2 marks)</a:t>
            </a:r>
            <a:endParaRPr lang="en-HK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F249A4-E050-4E76-8850-C5A375C1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5" y="2226469"/>
            <a:ext cx="8761445" cy="3263504"/>
          </a:xfrm>
        </p:spPr>
        <p:txBody>
          <a:bodyPr/>
          <a:lstStyle/>
          <a:p>
            <a:pPr marL="0" indent="0">
              <a:buNone/>
            </a:pPr>
            <a:r>
              <a:rPr lang="en-HK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16123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On-screen Show (4:3)</PresentationFormat>
  <Paragraphs>126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Retrospect</vt:lpstr>
      <vt:lpstr>OSCE April 2019</vt:lpstr>
      <vt:lpstr>Question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2 </vt:lpstr>
      <vt:lpstr>Q1. Name 4 life-threatening causes of acquired torticollis in children (2 marks)</vt:lpstr>
      <vt:lpstr>Cervical Spine X ray</vt:lpstr>
      <vt:lpstr>Q2. Describe 2 abnormal X ray findings.(2 marks)</vt:lpstr>
      <vt:lpstr>Q3. Give 2 Differential diagnosis (1 mark)</vt:lpstr>
      <vt:lpstr>CT Cervical Spine with Contrast</vt:lpstr>
      <vt:lpstr>Q4. Describe 4 significant CT findings? (2 marks)</vt:lpstr>
      <vt:lpstr>Q5. What is the Diagnosis? (1 mark)</vt:lpstr>
      <vt:lpstr>Q6. How to manage if the boy seems anxious and leaning forward with head in sniffing position ? (2 marks)</vt:lpstr>
      <vt:lpstr>Question 3</vt:lpstr>
      <vt:lpstr> Q1. Name 3 differential diagnosis </vt:lpstr>
      <vt:lpstr>Describe the AXR. What is the diagnosis?</vt:lpstr>
      <vt:lpstr>PowerPoint Presentation</vt:lpstr>
      <vt:lpstr>PowerPoint Presentation</vt:lpstr>
      <vt:lpstr>Question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5</vt:lpstr>
      <vt:lpstr>1. List 2 immediate actions you would do in the resuscitation room. </vt:lpstr>
      <vt:lpstr>2. ECG is done as follows:</vt:lpstr>
      <vt:lpstr>3. List 2 ECG abnormalities. </vt:lpstr>
      <vt:lpstr>4. Chest auscultation is clear. Name 1 BEDSIDE test you can do to aid your diagnosis. Name 2 abnormalities you would expect to see in this test.  </vt:lpstr>
      <vt:lpstr>Contrast CT thorax is done after hemodynamic stability is restored:</vt:lpstr>
      <vt:lpstr>PowerPoint Presentation</vt:lpstr>
      <vt:lpstr>PowerPoint Presentation</vt:lpstr>
      <vt:lpstr>7. Name 3 risk factors for this condition.</vt:lpstr>
      <vt:lpstr>Question 6 </vt:lpstr>
      <vt:lpstr>1. Please comment on the ECG and CXR. </vt:lpstr>
      <vt:lpstr>PowerPoint Presentation</vt:lpstr>
      <vt:lpstr>2. What is your working diagnosis? </vt:lpstr>
      <vt:lpstr>3. What specific bedside investigation would you do next? What would you look for? </vt:lpstr>
      <vt:lpstr>An urgent CT aortogram was ordered. Please comment on the images.  </vt:lpstr>
      <vt:lpstr>PowerPoint Presentation</vt:lpstr>
      <vt:lpstr>4. What is your final diagnosis? What is the immediate bedside treatment and how would you perform it? </vt:lpstr>
      <vt:lpstr>5. After the emergency procedure was performed, the patient’s BP rose to 90/50 mmHg. The chest and back pain also subsided. What will you do now?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April 2019</dc:title>
  <dc:creator>Hinson Li</dc:creator>
  <cp:lastModifiedBy>Hinson Li</cp:lastModifiedBy>
  <cp:revision>10</cp:revision>
  <dcterms:created xsi:type="dcterms:W3CDTF">2019-04-01T16:37:17Z</dcterms:created>
  <dcterms:modified xsi:type="dcterms:W3CDTF">2019-04-01T17:09:01Z</dcterms:modified>
</cp:coreProperties>
</file>