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7" r:id="rId9"/>
    <p:sldId id="264" r:id="rId10"/>
    <p:sldId id="265" r:id="rId11"/>
    <p:sldId id="268" r:id="rId12"/>
    <p:sldId id="269" r:id="rId13"/>
    <p:sldId id="270" r:id="rId14"/>
    <p:sldId id="272" r:id="rId15"/>
    <p:sldId id="271" r:id="rId16"/>
    <p:sldId id="273" r:id="rId17"/>
    <p:sldId id="274" r:id="rId18"/>
    <p:sldId id="275" r:id="rId19"/>
    <p:sldId id="276" r:id="rId20"/>
    <p:sldId id="278" r:id="rId21"/>
    <p:sldId id="277" r:id="rId22"/>
    <p:sldId id="279" r:id="rId23"/>
    <p:sldId id="280" r:id="rId24"/>
    <p:sldId id="281" r:id="rId25"/>
    <p:sldId id="283" r:id="rId26"/>
    <p:sldId id="284" r:id="rId27"/>
    <p:sldId id="282" r:id="rId28"/>
    <p:sldId id="285" r:id="rId29"/>
    <p:sldId id="286" r:id="rId30"/>
    <p:sldId id="287" r:id="rId31"/>
    <p:sldId id="288" r:id="rId32"/>
    <p:sldId id="289" r:id="rId33"/>
    <p:sldId id="292" r:id="rId34"/>
    <p:sldId id="291" r:id="rId35"/>
    <p:sldId id="293" r:id="rId36"/>
    <p:sldId id="294" r:id="rId37"/>
    <p:sldId id="295" r:id="rId38"/>
    <p:sldId id="297" r:id="rId39"/>
    <p:sldId id="296" r:id="rId40"/>
    <p:sldId id="298" r:id="rId41"/>
    <p:sldId id="299" r:id="rId42"/>
    <p:sldId id="300" r:id="rId43"/>
    <p:sldId id="301" r:id="rId44"/>
    <p:sldId id="302" r:id="rId45"/>
    <p:sldId id="318" r:id="rId46"/>
    <p:sldId id="305" r:id="rId47"/>
    <p:sldId id="306" r:id="rId48"/>
    <p:sldId id="307" r:id="rId49"/>
    <p:sldId id="303" r:id="rId50"/>
    <p:sldId id="304" r:id="rId51"/>
    <p:sldId id="308" r:id="rId52"/>
    <p:sldId id="310" r:id="rId53"/>
    <p:sldId id="311" r:id="rId54"/>
    <p:sldId id="313" r:id="rId55"/>
    <p:sldId id="314" r:id="rId56"/>
    <p:sldId id="315" r:id="rId57"/>
    <p:sldId id="316" r:id="rId58"/>
    <p:sldId id="317" r:id="rId59"/>
    <p:sldId id="263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27"/>
    <p:restoredTop sz="91897"/>
  </p:normalViewPr>
  <p:slideViewPr>
    <p:cSldViewPr snapToGrid="0" snapToObjects="1">
      <p:cViewPr varScale="1">
        <p:scale>
          <a:sx n="91" d="100"/>
          <a:sy n="91" d="100"/>
        </p:scale>
        <p:origin x="2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03783-ABDD-CA46-B452-D48324738423}" type="datetimeFigureOut">
              <a:rPr lang="en-US" smtClean="0"/>
              <a:t>4/17/19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EBE7F-444C-5443-9757-9EA70FE29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67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BE7F-444C-5443-9757-9EA70FE297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91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BE7F-444C-5443-9757-9EA70FE297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24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EBE7F-444C-5443-9757-9EA70FE297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60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417F-0C8F-414F-8331-440B88FF47AC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29020-085F-8E49-AD37-A977998E4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80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417F-0C8F-414F-8331-440B88FF47AC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29020-085F-8E49-AD37-A977998E4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88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417F-0C8F-414F-8331-440B88FF47AC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29020-085F-8E49-AD37-A977998E4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36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417F-0C8F-414F-8331-440B88FF47AC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29020-085F-8E49-AD37-A977998E4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94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417F-0C8F-414F-8331-440B88FF47AC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29020-085F-8E49-AD37-A977998E4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6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417F-0C8F-414F-8331-440B88FF47AC}" type="datetimeFigureOut">
              <a:rPr lang="en-US" smtClean="0"/>
              <a:t>4/17/19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29020-085F-8E49-AD37-A977998E4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48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417F-0C8F-414F-8331-440B88FF47AC}" type="datetimeFigureOut">
              <a:rPr lang="en-US" smtClean="0"/>
              <a:t>4/17/19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29020-085F-8E49-AD37-A977998E4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37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417F-0C8F-414F-8331-440B88FF47AC}" type="datetimeFigureOut">
              <a:rPr lang="en-US" smtClean="0"/>
              <a:t>4/17/19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29020-085F-8E49-AD37-A977998E4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38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417F-0C8F-414F-8331-440B88FF47AC}" type="datetimeFigureOut">
              <a:rPr lang="en-US" smtClean="0"/>
              <a:t>4/17/19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29020-085F-8E49-AD37-A977998E4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69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417F-0C8F-414F-8331-440B88FF47AC}" type="datetimeFigureOut">
              <a:rPr lang="en-US" smtClean="0"/>
              <a:t>4/17/19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29020-085F-8E49-AD37-A977998E4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76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417F-0C8F-414F-8331-440B88FF47AC}" type="datetimeFigureOut">
              <a:rPr lang="en-US" smtClean="0"/>
              <a:t>4/17/19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29020-085F-8E49-AD37-A977998E4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0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B417F-0C8F-414F-8331-440B88FF47AC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29020-085F-8E49-AD37-A977998E4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6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2019 May</a:t>
            </a:r>
            <a:br>
              <a:rPr lang="en-US" dirty="0"/>
            </a:br>
            <a:r>
              <a:rPr lang="en-US" dirty="0"/>
              <a:t>Joint Clinical Meeting</a:t>
            </a:r>
            <a:br>
              <a:rPr lang="en-US" dirty="0"/>
            </a:br>
            <a:r>
              <a:rPr lang="en-US" dirty="0"/>
              <a:t>OSCE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TT Chan and </a:t>
            </a:r>
            <a:r>
              <a:rPr lang="en-US" dirty="0" err="1"/>
              <a:t>Dr</a:t>
            </a:r>
            <a:r>
              <a:rPr lang="en-US" dirty="0"/>
              <a:t> YT </a:t>
            </a:r>
            <a:r>
              <a:rPr lang="en-US" dirty="0" err="1"/>
              <a:t>Pe</a:t>
            </a:r>
            <a:r>
              <a:rPr lang="en-US" dirty="0"/>
              <a:t> </a:t>
            </a:r>
          </a:p>
          <a:p>
            <a:r>
              <a:rPr lang="en-US" dirty="0"/>
              <a:t>A&amp;E Department</a:t>
            </a:r>
          </a:p>
          <a:p>
            <a:r>
              <a:rPr lang="en-US" dirty="0"/>
              <a:t>Queen Mary Hospital</a:t>
            </a:r>
          </a:p>
        </p:txBody>
      </p:sp>
    </p:spTree>
    <p:extLst>
      <p:ext uri="{BB962C8B-B14F-4D97-AF65-F5344CB8AC3E}">
        <p14:creationId xmlns:p14="http://schemas.microsoft.com/office/powerpoint/2010/main" val="120045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Q3. How do we diagnose above-named syndrome and what are the implications?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2574851"/>
            <a:ext cx="66294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74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Affected individuals - risk stratification</a:t>
            </a:r>
          </a:p>
          <a:p>
            <a:r>
              <a:rPr lang="en-US" dirty="0"/>
              <a:t>MRI: to exclude </a:t>
            </a:r>
            <a:r>
              <a:rPr lang="en-US" dirty="0" err="1"/>
              <a:t>arrhythmogenic</a:t>
            </a:r>
            <a:r>
              <a:rPr lang="en-US" dirty="0"/>
              <a:t> right ventricular cardiomyopathy or myocarditis. </a:t>
            </a:r>
          </a:p>
          <a:p>
            <a:r>
              <a:rPr lang="en-US" dirty="0"/>
              <a:t>ICD: survived cardiac arrest or have a history of syncope and documented ventricular arrhythmia </a:t>
            </a:r>
          </a:p>
          <a:p>
            <a:r>
              <a:rPr lang="en-US" dirty="0"/>
              <a:t>+/- Electrophysiology Study (EPS)</a:t>
            </a:r>
          </a:p>
          <a:p>
            <a:r>
              <a:rPr lang="en-US" dirty="0"/>
              <a:t>+/- Quinidine / </a:t>
            </a:r>
            <a:r>
              <a:rPr lang="en-US" dirty="0" err="1"/>
              <a:t>Isoprenaline</a:t>
            </a:r>
            <a:r>
              <a:rPr lang="en-US" dirty="0"/>
              <a:t> </a:t>
            </a:r>
          </a:p>
          <a:p>
            <a:r>
              <a:rPr lang="en-US" dirty="0"/>
              <a:t>Asymptomatic individuals - controversial</a:t>
            </a:r>
          </a:p>
        </p:txBody>
      </p:sp>
    </p:spTree>
    <p:extLst>
      <p:ext uri="{BB962C8B-B14F-4D97-AF65-F5344CB8AC3E}">
        <p14:creationId xmlns:p14="http://schemas.microsoft.com/office/powerpoint/2010/main" val="2077278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Aftermath of 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Admitted to Internal Medicine ward</a:t>
            </a:r>
          </a:p>
          <a:p>
            <a:r>
              <a:rPr lang="en-US" dirty="0"/>
              <a:t>Serial Troponin T normal</a:t>
            </a:r>
          </a:p>
          <a:p>
            <a:r>
              <a:rPr lang="en-US" dirty="0"/>
              <a:t>Consulted Cardiac</a:t>
            </a:r>
          </a:p>
          <a:p>
            <a:r>
              <a:rPr lang="en-US" dirty="0"/>
              <a:t>In view of negative EPS and </a:t>
            </a:r>
            <a:r>
              <a:rPr lang="en-US" dirty="0" err="1"/>
              <a:t>Hx</a:t>
            </a:r>
            <a:r>
              <a:rPr lang="en-US" dirty="0"/>
              <a:t> of ? </a:t>
            </a:r>
            <a:r>
              <a:rPr lang="en-US" dirty="0" err="1"/>
              <a:t>Brugada</a:t>
            </a:r>
            <a:r>
              <a:rPr lang="en-US" dirty="0"/>
              <a:t> syndrome</a:t>
            </a:r>
          </a:p>
          <a:p>
            <a:r>
              <a:rPr lang="en-US" dirty="0"/>
              <a:t>Offered elective coronary workup</a:t>
            </a:r>
          </a:p>
          <a:p>
            <a:r>
              <a:rPr lang="en-US" dirty="0"/>
              <a:t>Discharged in 1 day</a:t>
            </a:r>
          </a:p>
        </p:txBody>
      </p:sp>
    </p:spTree>
    <p:extLst>
      <p:ext uri="{BB962C8B-B14F-4D97-AF65-F5344CB8AC3E}">
        <p14:creationId xmlns:p14="http://schemas.microsoft.com/office/powerpoint/2010/main" val="998156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51/M, good past health</a:t>
            </a:r>
          </a:p>
          <a:p>
            <a:r>
              <a:rPr lang="en-US" dirty="0"/>
              <a:t>C/O retrosternal chest discomfort for 1.5 hours radiating to jaw and back, sweating and SOB +</a:t>
            </a:r>
          </a:p>
          <a:p>
            <a:r>
              <a:rPr lang="en-US" dirty="0"/>
              <a:t>PE vitals stable, chest clear, HSN no murmur, LL edema –</a:t>
            </a:r>
          </a:p>
          <a:p>
            <a:r>
              <a:rPr lang="en-US" dirty="0"/>
              <a:t>2 ECGs </a:t>
            </a:r>
            <a:r>
              <a:rPr lang="en-US"/>
              <a:t>were ordered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253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2: 1</a:t>
            </a:r>
            <a:r>
              <a:rPr lang="en-US" baseline="30000" dirty="0"/>
              <a:t>st</a:t>
            </a:r>
            <a:r>
              <a:rPr lang="en-US" dirty="0"/>
              <a:t> ECG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15608" y="1391001"/>
            <a:ext cx="7208875" cy="5406656"/>
          </a:xfrm>
        </p:spPr>
      </p:pic>
      <p:sp>
        <p:nvSpPr>
          <p:cNvPr id="5" name="Rectangle 4"/>
          <p:cNvSpPr/>
          <p:nvPr/>
        </p:nvSpPr>
        <p:spPr>
          <a:xfrm>
            <a:off x="2711721" y="1765242"/>
            <a:ext cx="1993691" cy="1229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98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2: 2</a:t>
            </a:r>
            <a:r>
              <a:rPr lang="en-US" baseline="30000" dirty="0"/>
              <a:t>nd</a:t>
            </a:r>
            <a:r>
              <a:rPr lang="en-US" dirty="0"/>
              <a:t> ECG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3479" y="1325894"/>
            <a:ext cx="6979191" cy="5234393"/>
          </a:xfrm>
        </p:spPr>
      </p:pic>
      <p:sp>
        <p:nvSpPr>
          <p:cNvPr id="5" name="Rectangle 4"/>
          <p:cNvSpPr/>
          <p:nvPr/>
        </p:nvSpPr>
        <p:spPr>
          <a:xfrm>
            <a:off x="3315225" y="1893259"/>
            <a:ext cx="1787127" cy="1069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0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Q1. What are the abnormalities and dynamic changes?</a:t>
            </a:r>
          </a:p>
        </p:txBody>
      </p:sp>
    </p:spTree>
    <p:extLst>
      <p:ext uri="{BB962C8B-B14F-4D97-AF65-F5344CB8AC3E}">
        <p14:creationId xmlns:p14="http://schemas.microsoft.com/office/powerpoint/2010/main" val="1104778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Q1. What are the abnormalities and dynamic changes?</a:t>
            </a:r>
          </a:p>
          <a:p>
            <a:r>
              <a:rPr lang="en-US" dirty="0" err="1"/>
              <a:t>Hyperacute</a:t>
            </a:r>
            <a:r>
              <a:rPr lang="en-US" dirty="0"/>
              <a:t> T</a:t>
            </a:r>
          </a:p>
          <a:p>
            <a:r>
              <a:rPr lang="en-US" dirty="0"/>
              <a:t>? Ongoing ST depression V4-6</a:t>
            </a:r>
          </a:p>
        </p:txBody>
      </p:sp>
    </p:spTree>
    <p:extLst>
      <p:ext uri="{BB962C8B-B14F-4D97-AF65-F5344CB8AC3E}">
        <p14:creationId xmlns:p14="http://schemas.microsoft.com/office/powerpoint/2010/main" val="1024986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Q2. What is the ECG sign called?  </a:t>
            </a:r>
          </a:p>
        </p:txBody>
      </p:sp>
    </p:spTree>
    <p:extLst>
      <p:ext uri="{BB962C8B-B14F-4D97-AF65-F5344CB8AC3E}">
        <p14:creationId xmlns:p14="http://schemas.microsoft.com/office/powerpoint/2010/main" val="1750607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Q2. What is the ECG sign called?  </a:t>
            </a:r>
          </a:p>
          <a:p>
            <a:r>
              <a:rPr lang="en-US" dirty="0"/>
              <a:t>De Winter’s (T) wave</a:t>
            </a:r>
          </a:p>
          <a:p>
            <a:r>
              <a:rPr lang="en-US" dirty="0"/>
              <a:t>In view of the peaked T wave and ST depression over precordial leads</a:t>
            </a:r>
          </a:p>
        </p:txBody>
      </p:sp>
    </p:spTree>
    <p:extLst>
      <p:ext uri="{BB962C8B-B14F-4D97-AF65-F5344CB8AC3E}">
        <p14:creationId xmlns:p14="http://schemas.microsoft.com/office/powerpoint/2010/main" val="1004552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M/73, PMH IHD, anemia, anxiety, arrhythmia not on pacemaker</a:t>
            </a:r>
          </a:p>
          <a:p>
            <a:r>
              <a:rPr lang="en-US" dirty="0"/>
              <a:t>C/O chest discomfort x 1/7</a:t>
            </a:r>
          </a:p>
          <a:p>
            <a:r>
              <a:rPr lang="en-US" dirty="0"/>
              <a:t>Non-</a:t>
            </a:r>
            <a:r>
              <a:rPr lang="en-US" dirty="0" err="1"/>
              <a:t>exertional</a:t>
            </a:r>
            <a:endParaRPr lang="en-US" dirty="0"/>
          </a:p>
          <a:p>
            <a:r>
              <a:rPr lang="en-US" dirty="0"/>
              <a:t>Increase on lying flat</a:t>
            </a:r>
          </a:p>
          <a:p>
            <a:r>
              <a:rPr lang="en-US" dirty="0"/>
              <a:t>Mild palpitation</a:t>
            </a:r>
          </a:p>
          <a:p>
            <a:endParaRPr lang="en-US" dirty="0"/>
          </a:p>
          <a:p>
            <a:r>
              <a:rPr lang="en-US" dirty="0"/>
              <a:t>PE vitals stable, chest clear, HSN no murmur, LL edema –</a:t>
            </a:r>
          </a:p>
          <a:p>
            <a:r>
              <a:rPr lang="en-US" dirty="0"/>
              <a:t>ECG was ordered</a:t>
            </a:r>
          </a:p>
        </p:txBody>
      </p:sp>
    </p:spTree>
    <p:extLst>
      <p:ext uri="{BB962C8B-B14F-4D97-AF65-F5344CB8AC3E}">
        <p14:creationId xmlns:p14="http://schemas.microsoft.com/office/powerpoint/2010/main" val="2085180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Q3. What does this ECG configuration signify?</a:t>
            </a:r>
          </a:p>
        </p:txBody>
      </p:sp>
    </p:spTree>
    <p:extLst>
      <p:ext uri="{BB962C8B-B14F-4D97-AF65-F5344CB8AC3E}">
        <p14:creationId xmlns:p14="http://schemas.microsoft.com/office/powerpoint/2010/main" val="351330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Q3. What does this ECG configuration signify?</a:t>
            </a:r>
          </a:p>
          <a:p>
            <a:r>
              <a:rPr lang="en-US" dirty="0"/>
              <a:t>Occlusion of the proximal left anterior descending coronary artery (LAD)</a:t>
            </a:r>
          </a:p>
          <a:p>
            <a:r>
              <a:rPr lang="en-US" dirty="0"/>
              <a:t>2% of 1890 patients who underwent primary PCI of the LAD artery</a:t>
            </a:r>
          </a:p>
          <a:p>
            <a:r>
              <a:rPr lang="en-US" dirty="0"/>
              <a:t>? STEMI equivalent</a:t>
            </a:r>
          </a:p>
        </p:txBody>
      </p:sp>
    </p:spTree>
    <p:extLst>
      <p:ext uri="{BB962C8B-B14F-4D97-AF65-F5344CB8AC3E}">
        <p14:creationId xmlns:p14="http://schemas.microsoft.com/office/powerpoint/2010/main" val="975793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Aftermath of 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CCU consulted</a:t>
            </a:r>
          </a:p>
          <a:p>
            <a:r>
              <a:rPr lang="en-US" dirty="0"/>
              <a:t>Primary PCI done, </a:t>
            </a:r>
            <a:r>
              <a:rPr lang="en-US" dirty="0" err="1"/>
              <a:t>pLAD</a:t>
            </a:r>
            <a:r>
              <a:rPr lang="en-US" dirty="0"/>
              <a:t> thrombotic occlusion</a:t>
            </a:r>
          </a:p>
          <a:p>
            <a:r>
              <a:rPr lang="en-US" dirty="0"/>
              <a:t>Echo: LV </a:t>
            </a:r>
            <a:r>
              <a:rPr lang="en-US" dirty="0" err="1"/>
              <a:t>hypokinesia</a:t>
            </a:r>
            <a:endParaRPr lang="en-US" dirty="0"/>
          </a:p>
          <a:p>
            <a:r>
              <a:rPr lang="en-US" dirty="0"/>
              <a:t>Discharged to rehabilitative hospital in 4 days</a:t>
            </a:r>
          </a:p>
          <a:p>
            <a:r>
              <a:rPr lang="en-US" dirty="0"/>
              <a:t>1 year DAPT</a:t>
            </a:r>
          </a:p>
        </p:txBody>
      </p:sp>
    </p:spTree>
    <p:extLst>
      <p:ext uri="{BB962C8B-B14F-4D97-AF65-F5344CB8AC3E}">
        <p14:creationId xmlns:p14="http://schemas.microsoft.com/office/powerpoint/2010/main" val="918202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67/M, PMH PVC, glaucoma</a:t>
            </a:r>
          </a:p>
          <a:p>
            <a:r>
              <a:rPr lang="en-US" dirty="0"/>
              <a:t>C/O stung by insect over left index finger when washing a sort of mushroom</a:t>
            </a:r>
          </a:p>
          <a:p>
            <a:r>
              <a:rPr lang="en-US" dirty="0"/>
              <a:t>PE: mild swelling over distal phalanx of left index finger</a:t>
            </a:r>
          </a:p>
          <a:p>
            <a:r>
              <a:rPr lang="en-US" dirty="0"/>
              <a:t>No systemic symptom</a:t>
            </a:r>
          </a:p>
        </p:txBody>
      </p:sp>
    </p:spTree>
    <p:extLst>
      <p:ext uri="{BB962C8B-B14F-4D97-AF65-F5344CB8AC3E}">
        <p14:creationId xmlns:p14="http://schemas.microsoft.com/office/powerpoint/2010/main" val="2058659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 – Q1. What is this?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72" y="1459864"/>
            <a:ext cx="3874008" cy="51653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358" y="1459864"/>
            <a:ext cx="3853434" cy="513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7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 – Q1. What is this? - Scorpion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72" y="1459864"/>
            <a:ext cx="3874008" cy="51653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358" y="1459864"/>
            <a:ext cx="3853434" cy="513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 – Q2. What sort of plant can it be?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51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 – Q2. What sort of plant can it be?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258312" cy="4351338"/>
          </a:xfrm>
        </p:spPr>
        <p:txBody>
          <a:bodyPr/>
          <a:lstStyle/>
          <a:p>
            <a:r>
              <a:rPr lang="zh-TW" altLang="en-US" dirty="0"/>
              <a:t>蘆菇</a:t>
            </a:r>
            <a:r>
              <a:rPr lang="en-US" altLang="zh-TW" dirty="0"/>
              <a:t> / </a:t>
            </a:r>
            <a:r>
              <a:rPr lang="zh-TW" altLang="en-US" dirty="0"/>
              <a:t>蘭撒</a:t>
            </a:r>
            <a:r>
              <a:rPr lang="en-US" altLang="zh-TW" dirty="0"/>
              <a:t> </a:t>
            </a:r>
          </a:p>
          <a:p>
            <a:r>
              <a:rPr lang="en-US" i="1" dirty="0" err="1"/>
              <a:t>Lansium</a:t>
            </a:r>
            <a:r>
              <a:rPr lang="en-US" i="1" dirty="0"/>
              <a:t> </a:t>
            </a:r>
            <a:r>
              <a:rPr lang="en-US" i="1" dirty="0" err="1"/>
              <a:t>domesticum</a:t>
            </a:r>
            <a:endParaRPr lang="en-US" i="1" dirty="0"/>
          </a:p>
          <a:p>
            <a:r>
              <a:rPr lang="en-US" dirty="0"/>
              <a:t>Plant kingdom</a:t>
            </a:r>
          </a:p>
          <a:p>
            <a:r>
              <a:rPr lang="en-US" dirty="0"/>
              <a:t>Report of scorpions in such plant since 2007 in Hong Kong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1690688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83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 – Q3. How do we manage the patient?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111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078" y="216280"/>
            <a:ext cx="5685042" cy="6368767"/>
          </a:xfrm>
        </p:spPr>
      </p:pic>
      <p:sp>
        <p:nvSpPr>
          <p:cNvPr id="5" name="Oval 4"/>
          <p:cNvSpPr/>
          <p:nvPr/>
        </p:nvSpPr>
        <p:spPr>
          <a:xfrm>
            <a:off x="1865376" y="4700016"/>
            <a:ext cx="8467344" cy="20299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99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97241" y="-986988"/>
            <a:ext cx="6678667" cy="8904890"/>
          </a:xfrm>
        </p:spPr>
      </p:pic>
      <p:sp>
        <p:nvSpPr>
          <p:cNvPr id="6" name="Rectangle 5"/>
          <p:cNvSpPr/>
          <p:nvPr/>
        </p:nvSpPr>
        <p:spPr>
          <a:xfrm>
            <a:off x="2803161" y="704538"/>
            <a:ext cx="1993691" cy="1229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55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 – Q3. How do we manage the patient?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Scorpion sting in relation to </a:t>
            </a:r>
            <a:r>
              <a:rPr lang="en-US" dirty="0" err="1"/>
              <a:t>Lansium</a:t>
            </a:r>
            <a:endParaRPr lang="en-US" dirty="0"/>
          </a:p>
          <a:p>
            <a:r>
              <a:rPr lang="en-US" dirty="0"/>
              <a:t>Cold compress</a:t>
            </a:r>
          </a:p>
          <a:p>
            <a:r>
              <a:rPr lang="en-US" dirty="0"/>
              <a:t>Gently wash the affected area with soap and water</a:t>
            </a:r>
          </a:p>
          <a:p>
            <a:r>
              <a:rPr lang="en-US" dirty="0"/>
              <a:t>Leave the wound intact</a:t>
            </a:r>
          </a:p>
          <a:p>
            <a:pPr lvl="1"/>
            <a:r>
              <a:rPr lang="en-US" dirty="0"/>
              <a:t>Do not scratch</a:t>
            </a:r>
          </a:p>
          <a:p>
            <a:r>
              <a:rPr lang="en-US" dirty="0"/>
              <a:t>Anti-tetanus toxoid</a:t>
            </a:r>
          </a:p>
          <a:p>
            <a:r>
              <a:rPr lang="en-US" dirty="0"/>
              <a:t>+/- antibiotics</a:t>
            </a:r>
          </a:p>
        </p:txBody>
      </p:sp>
    </p:spTree>
    <p:extLst>
      <p:ext uri="{BB962C8B-B14F-4D97-AF65-F5344CB8AC3E}">
        <p14:creationId xmlns:p14="http://schemas.microsoft.com/office/powerpoint/2010/main" val="1174537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64/F, good past health</a:t>
            </a:r>
          </a:p>
          <a:p>
            <a:r>
              <a:rPr lang="en-US" dirty="0"/>
              <a:t>C/O burning sensation over throat and stomach after ingestion of some leaves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827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4 – Q1. What is this plant?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" y="1690688"/>
            <a:ext cx="5974080" cy="4480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536" y="1398398"/>
            <a:ext cx="3798856" cy="506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70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4 – Q1. What is this plant? - </a:t>
            </a:r>
            <a:r>
              <a:rPr lang="en-US" dirty="0" err="1"/>
              <a:t>Alocasia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" y="1690688"/>
            <a:ext cx="5974080" cy="4480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536" y="1398398"/>
            <a:ext cx="3798856" cy="506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93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Q2. What is the cause of the burning sensation?</a:t>
            </a:r>
          </a:p>
        </p:txBody>
      </p:sp>
    </p:spTree>
    <p:extLst>
      <p:ext uri="{BB962C8B-B14F-4D97-AF65-F5344CB8AC3E}">
        <p14:creationId xmlns:p14="http://schemas.microsoft.com/office/powerpoint/2010/main" val="486714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676650" cy="4351338"/>
          </a:xfrm>
        </p:spPr>
        <p:txBody>
          <a:bodyPr/>
          <a:lstStyle/>
          <a:p>
            <a:r>
              <a:rPr lang="en-US" dirty="0"/>
              <a:t>Q2. What is the cause of the burning sensation?</a:t>
            </a:r>
          </a:p>
          <a:p>
            <a:r>
              <a:rPr lang="en-US" dirty="0" err="1"/>
              <a:t>Raphides</a:t>
            </a:r>
            <a:r>
              <a:rPr lang="en-US" dirty="0"/>
              <a:t> of calcium oxalate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50" y="1690688"/>
            <a:ext cx="6457950" cy="48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61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Q3. How do we manage such cases?</a:t>
            </a:r>
          </a:p>
        </p:txBody>
      </p:sp>
    </p:spTree>
    <p:extLst>
      <p:ext uri="{BB962C8B-B14F-4D97-AF65-F5344CB8AC3E}">
        <p14:creationId xmlns:p14="http://schemas.microsoft.com/office/powerpoint/2010/main" val="1114847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0900"/>
          </a:xfrm>
        </p:spPr>
        <p:txBody>
          <a:bodyPr>
            <a:normAutofit/>
          </a:bodyPr>
          <a:lstStyle/>
          <a:p>
            <a:r>
              <a:rPr lang="en-US" dirty="0"/>
              <a:t>Q3. How do we manage such cases?</a:t>
            </a:r>
          </a:p>
          <a:p>
            <a:r>
              <a:rPr lang="en-US" dirty="0"/>
              <a:t>Conservative treatment is the primary approach </a:t>
            </a:r>
          </a:p>
          <a:p>
            <a:pPr lvl="1"/>
            <a:r>
              <a:rPr lang="en-US" dirty="0"/>
              <a:t>Systemic analgesics</a:t>
            </a:r>
          </a:p>
          <a:p>
            <a:pPr lvl="1"/>
            <a:r>
              <a:rPr lang="en-US" dirty="0"/>
              <a:t>Drinking 120–240 mL of ice water</a:t>
            </a:r>
          </a:p>
          <a:p>
            <a:pPr lvl="1"/>
            <a:r>
              <a:rPr lang="en-US" dirty="0"/>
              <a:t>Milk</a:t>
            </a:r>
          </a:p>
          <a:p>
            <a:pPr lvl="2"/>
            <a:r>
              <a:rPr lang="en-US" dirty="0"/>
              <a:t>Precipitate soluble oxalate by combining it with calcium.</a:t>
            </a:r>
          </a:p>
          <a:p>
            <a:r>
              <a:rPr lang="en-US" dirty="0"/>
              <a:t>No specific antidote</a:t>
            </a:r>
          </a:p>
          <a:p>
            <a:r>
              <a:rPr lang="en-US" dirty="0"/>
              <a:t>(continue in next page)</a:t>
            </a:r>
          </a:p>
        </p:txBody>
      </p:sp>
    </p:spTree>
    <p:extLst>
      <p:ext uri="{BB962C8B-B14F-4D97-AF65-F5344CB8AC3E}">
        <p14:creationId xmlns:p14="http://schemas.microsoft.com/office/powerpoint/2010/main" val="1358576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Look for upper airway obstruction due to irritation and edema of the larynx</a:t>
            </a:r>
          </a:p>
          <a:p>
            <a:pPr lvl="1"/>
            <a:r>
              <a:rPr lang="en-US" dirty="0"/>
              <a:t>+/- antihistamine and steroid were provided in order to reduce the edema of the larynx</a:t>
            </a:r>
          </a:p>
          <a:p>
            <a:pPr lvl="2"/>
            <a:r>
              <a:rPr lang="en-US" dirty="0"/>
              <a:t>Retrospective study only</a:t>
            </a:r>
          </a:p>
          <a:p>
            <a:r>
              <a:rPr lang="en-US" dirty="0"/>
              <a:t>? </a:t>
            </a:r>
            <a:r>
              <a:rPr lang="en-US" dirty="0" err="1"/>
              <a:t>Amyltriptline</a:t>
            </a:r>
            <a:r>
              <a:rPr lang="en-US" dirty="0"/>
              <a:t> for A. </a:t>
            </a:r>
            <a:r>
              <a:rPr lang="en-US" dirty="0" err="1"/>
              <a:t>macrorrhiza</a:t>
            </a:r>
            <a:r>
              <a:rPr lang="en-US" dirty="0"/>
              <a:t> </a:t>
            </a:r>
          </a:p>
          <a:p>
            <a:r>
              <a:rPr lang="en-US" dirty="0"/>
              <a:t>X Inducing vomiting and gastric lavage</a:t>
            </a:r>
          </a:p>
          <a:p>
            <a:r>
              <a:rPr lang="en-US" dirty="0"/>
              <a:t>Large amounts of calcium oxalate can be dissolved in the stomach to form oxalic acid, binding calcium in the blood -&gt; hypocalcemia +/- renal and hepatic impairment</a:t>
            </a:r>
          </a:p>
          <a:p>
            <a:pPr lvl="1"/>
            <a:r>
              <a:rPr lang="en-US" dirty="0"/>
              <a:t>Monitor for hypocalcemia e.g. muscle cramps, weak irregular pulse, hypotension, cardiac arrhythmias and blood calcium level</a:t>
            </a:r>
          </a:p>
          <a:p>
            <a:pPr lvl="1"/>
            <a:r>
              <a:rPr lang="en-US" dirty="0" err="1"/>
              <a:t>Tx</a:t>
            </a:r>
            <a:r>
              <a:rPr lang="en-US" dirty="0"/>
              <a:t> with calcium chloride / gluconate and fluids.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9797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20/M, PMH croup</a:t>
            </a:r>
          </a:p>
          <a:p>
            <a:r>
              <a:rPr lang="en-US" dirty="0"/>
              <a:t>C/O right foot ? inversion injury during handball game</a:t>
            </a:r>
          </a:p>
          <a:p>
            <a:r>
              <a:rPr lang="en-US" dirty="0"/>
              <a:t>PE: vitals stable, pain and deformity + over right ankle, loss of ROM</a:t>
            </a:r>
          </a:p>
          <a:p>
            <a:r>
              <a:rPr lang="en-US" dirty="0"/>
              <a:t>No other injury noted</a:t>
            </a:r>
          </a:p>
          <a:p>
            <a:r>
              <a:rPr lang="en-US" dirty="0"/>
              <a:t>XR right tibia, fibula, ankle and foot requested</a:t>
            </a:r>
          </a:p>
        </p:txBody>
      </p:sp>
    </p:spTree>
    <p:extLst>
      <p:ext uri="{BB962C8B-B14F-4D97-AF65-F5344CB8AC3E}">
        <p14:creationId xmlns:p14="http://schemas.microsoft.com/office/powerpoint/2010/main" val="2114100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Q1. What is the ECG sign?</a:t>
            </a:r>
          </a:p>
        </p:txBody>
      </p:sp>
    </p:spTree>
    <p:extLst>
      <p:ext uri="{BB962C8B-B14F-4D97-AF65-F5344CB8AC3E}">
        <p14:creationId xmlns:p14="http://schemas.microsoft.com/office/powerpoint/2010/main" val="17612554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788" y="214313"/>
            <a:ext cx="4621300" cy="635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4313"/>
            <a:ext cx="4819650" cy="634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451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2" y="300038"/>
            <a:ext cx="4826516" cy="6176963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5" y="300037"/>
            <a:ext cx="5557351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747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Q1. What is the abnormality on XR?</a:t>
            </a:r>
          </a:p>
        </p:txBody>
      </p:sp>
    </p:spTree>
    <p:extLst>
      <p:ext uri="{BB962C8B-B14F-4D97-AF65-F5344CB8AC3E}">
        <p14:creationId xmlns:p14="http://schemas.microsoft.com/office/powerpoint/2010/main" val="10386858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Q1. What is the abnormality on XR?</a:t>
            </a:r>
          </a:p>
          <a:p>
            <a:r>
              <a:rPr lang="en-US" dirty="0"/>
              <a:t>Right </a:t>
            </a:r>
            <a:r>
              <a:rPr lang="en-US" dirty="0" err="1"/>
              <a:t>talar</a:t>
            </a:r>
            <a:r>
              <a:rPr lang="en-US" dirty="0"/>
              <a:t> dislocation</a:t>
            </a:r>
          </a:p>
        </p:txBody>
      </p:sp>
    </p:spTree>
    <p:extLst>
      <p:ext uri="{BB962C8B-B14F-4D97-AF65-F5344CB8AC3E}">
        <p14:creationId xmlns:p14="http://schemas.microsoft.com/office/powerpoint/2010/main" val="18047958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5</a:t>
            </a:r>
            <a:endParaRPr lang="en-US" dirty="0"/>
          </a:p>
        </p:txBody>
      </p:sp>
      <p:pic>
        <p:nvPicPr>
          <p:cNvPr id="1026" name="Picture 2" descr="natomical illustration of human fo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7" y="1690688"/>
            <a:ext cx="7234238" cy="490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7973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082DB-E6FF-404F-AA3C-AA22586C2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A045C-065B-8144-93A4-834977AFF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Q2. What are the types of above dislocation?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2415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Q2. What are the types of above dislocation?</a:t>
            </a:r>
          </a:p>
          <a:p>
            <a:r>
              <a:rPr lang="en-US" dirty="0" err="1"/>
              <a:t>Tibiotalar</a:t>
            </a:r>
            <a:r>
              <a:rPr lang="en-US" dirty="0"/>
              <a:t> dislocation</a:t>
            </a:r>
          </a:p>
          <a:p>
            <a:r>
              <a:rPr lang="en-US" dirty="0" err="1"/>
              <a:t>Subtalar</a:t>
            </a:r>
            <a:r>
              <a:rPr lang="en-US" dirty="0"/>
              <a:t> dislocation</a:t>
            </a:r>
          </a:p>
          <a:p>
            <a:r>
              <a:rPr lang="en-US" dirty="0"/>
              <a:t>Total </a:t>
            </a:r>
            <a:r>
              <a:rPr lang="en-US" dirty="0" err="1"/>
              <a:t>talar</a:t>
            </a:r>
            <a:r>
              <a:rPr lang="en-US" dirty="0"/>
              <a:t> dislocation</a:t>
            </a:r>
          </a:p>
          <a:p>
            <a:r>
              <a:rPr lang="en-US" dirty="0" err="1"/>
              <a:t>Talonavicular</a:t>
            </a:r>
            <a:r>
              <a:rPr lang="en-US" dirty="0"/>
              <a:t> dislocation</a:t>
            </a:r>
          </a:p>
          <a:p>
            <a:pPr lvl="1"/>
            <a:r>
              <a:rPr lang="en-US" dirty="0"/>
              <a:t>​</a:t>
            </a:r>
            <a:r>
              <a:rPr lang="en-US" dirty="0" err="1"/>
              <a:t>Chopart</a:t>
            </a:r>
            <a:r>
              <a:rPr lang="en-US" dirty="0"/>
              <a:t> fracture-dislocation</a:t>
            </a:r>
          </a:p>
          <a:p>
            <a:pPr lvl="2"/>
            <a:r>
              <a:rPr lang="en-US" dirty="0"/>
              <a:t>Fractured calcaneus, cuboid or navicular</a:t>
            </a:r>
          </a:p>
          <a:p>
            <a:pPr lvl="2"/>
            <a:r>
              <a:rPr lang="en-US" dirty="0"/>
              <a:t>Dislocated medially and superiorly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4610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</a:t>
            </a:r>
            <a:r>
              <a:rPr lang="en-US" dirty="0" err="1"/>
              <a:t>talar</a:t>
            </a:r>
            <a:r>
              <a:rPr lang="en-US" dirty="0"/>
              <a:t> dislocation</a:t>
            </a:r>
          </a:p>
        </p:txBody>
      </p:sp>
      <p:pic>
        <p:nvPicPr>
          <p:cNvPr id="2050" name="Picture 2" descr="https://prod-images.static.radiopaedia.org/images/15638537/a780364faf1f2864407eaf084338c8_jumbo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5913"/>
            <a:ext cx="3833813" cy="480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553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Subtalar</a:t>
            </a:r>
            <a:r>
              <a:rPr lang="en-US" dirty="0"/>
              <a:t> dislocation</a:t>
            </a:r>
          </a:p>
        </p:txBody>
      </p:sp>
      <p:pic>
        <p:nvPicPr>
          <p:cNvPr id="3074" name="Picture 2" descr="https://prod-images.static.radiopaedia.org/images/33886902/601e2ae023bc006baa4779e84b79b7_jumbo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9" y="1637310"/>
            <a:ext cx="3920281" cy="436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rod-images.static.radiopaedia.org/images/33886893/8543f878b3cd8f823f9bf6997ee458_jumbo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167" y="1637307"/>
            <a:ext cx="3881930" cy="436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prod-images.static.radiopaedia.org/images/33886903/281a64176780ebc1cc6201c9d42959_jumbo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134" y="1637307"/>
            <a:ext cx="3881929" cy="436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1509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Q3. How should we manage the patient?</a:t>
            </a:r>
          </a:p>
        </p:txBody>
      </p:sp>
    </p:spTree>
    <p:extLst>
      <p:ext uri="{BB962C8B-B14F-4D97-AF65-F5344CB8AC3E}">
        <p14:creationId xmlns:p14="http://schemas.microsoft.com/office/powerpoint/2010/main" val="248720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Q1. What is the ECG sign?</a:t>
            </a:r>
          </a:p>
          <a:p>
            <a:r>
              <a:rPr lang="en-US" dirty="0" err="1"/>
              <a:t>Brugada</a:t>
            </a:r>
            <a:r>
              <a:rPr lang="en-US" dirty="0"/>
              <a:t> sign</a:t>
            </a:r>
          </a:p>
        </p:txBody>
      </p:sp>
    </p:spTree>
    <p:extLst>
      <p:ext uri="{BB962C8B-B14F-4D97-AF65-F5344CB8AC3E}">
        <p14:creationId xmlns:p14="http://schemas.microsoft.com/office/powerpoint/2010/main" val="21274597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Q3. How should we manage the patient?</a:t>
            </a:r>
          </a:p>
          <a:p>
            <a:r>
              <a:rPr lang="en-US" dirty="0"/>
              <a:t>Close reduction in AED</a:t>
            </a:r>
          </a:p>
          <a:p>
            <a:r>
              <a:rPr lang="en-US" dirty="0"/>
              <a:t>+/- analgesics and sedation (in this case we have given IV tramadol 50 mg and IV </a:t>
            </a:r>
            <a:r>
              <a:rPr lang="en-US" dirty="0" err="1"/>
              <a:t>dormicum</a:t>
            </a:r>
            <a:r>
              <a:rPr lang="en-US" dirty="0"/>
              <a:t> 3 mg for CR)</a:t>
            </a:r>
          </a:p>
          <a:p>
            <a:r>
              <a:rPr lang="en-US" dirty="0"/>
              <a:t>Admit to Orthopedics ward</a:t>
            </a:r>
          </a:p>
        </p:txBody>
      </p:sp>
    </p:spTree>
    <p:extLst>
      <p:ext uri="{BB962C8B-B14F-4D97-AF65-F5344CB8AC3E}">
        <p14:creationId xmlns:p14="http://schemas.microsoft.com/office/powerpoint/2010/main" val="18868777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5 – post reduction XR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710" y="1537808"/>
            <a:ext cx="3439089" cy="474479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37808"/>
            <a:ext cx="3838570" cy="47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951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6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27/F, good past health</a:t>
            </a:r>
          </a:p>
          <a:p>
            <a:r>
              <a:rPr lang="en-US" dirty="0"/>
              <a:t>C/O left pelvic pain after fall from bed, landing on left side of body</a:t>
            </a:r>
          </a:p>
          <a:p>
            <a:r>
              <a:rPr lang="en-US" dirty="0"/>
              <a:t>Walk unaided</a:t>
            </a:r>
          </a:p>
          <a:p>
            <a:r>
              <a:rPr lang="en-US" dirty="0"/>
              <a:t>PE: vitals stable, pain generalized over left pelvis, ? most pain over pubic tubercle; left groin abrasion +, mild tenderness over neck</a:t>
            </a:r>
          </a:p>
          <a:p>
            <a:r>
              <a:rPr lang="en-US" dirty="0"/>
              <a:t>XR C spine, pelvis and left hip were requested</a:t>
            </a:r>
          </a:p>
        </p:txBody>
      </p:sp>
    </p:spTree>
    <p:extLst>
      <p:ext uri="{BB962C8B-B14F-4D97-AF65-F5344CB8AC3E}">
        <p14:creationId xmlns:p14="http://schemas.microsoft.com/office/powerpoint/2010/main" val="11538623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123" y="1027906"/>
            <a:ext cx="4083401" cy="54800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38" y="1690688"/>
            <a:ext cx="5829836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765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Q1. What is the abnormality on XR?</a:t>
            </a:r>
          </a:p>
        </p:txBody>
      </p:sp>
    </p:spTree>
    <p:extLst>
      <p:ext uri="{BB962C8B-B14F-4D97-AF65-F5344CB8AC3E}">
        <p14:creationId xmlns:p14="http://schemas.microsoft.com/office/powerpoint/2010/main" val="20373501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Q1. What is the abnormality on XR?</a:t>
            </a:r>
          </a:p>
          <a:p>
            <a:r>
              <a:rPr lang="en-US" dirty="0"/>
              <a:t>Left ASIS fracture </a:t>
            </a:r>
          </a:p>
          <a:p>
            <a:r>
              <a:rPr lang="en-US" dirty="0"/>
              <a:t>Confirmed that she had most tenderness over left ASIS after XR</a:t>
            </a:r>
          </a:p>
        </p:txBody>
      </p:sp>
    </p:spTree>
    <p:extLst>
      <p:ext uri="{BB962C8B-B14F-4D97-AF65-F5344CB8AC3E}">
        <p14:creationId xmlns:p14="http://schemas.microsoft.com/office/powerpoint/2010/main" val="4721251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123" y="1027906"/>
            <a:ext cx="4083401" cy="54800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38" y="1690688"/>
            <a:ext cx="5829836" cy="45148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114925" y="2986088"/>
            <a:ext cx="914400" cy="160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420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Q2. How do we manage such case?</a:t>
            </a:r>
          </a:p>
        </p:txBody>
      </p:sp>
    </p:spTree>
    <p:extLst>
      <p:ext uri="{BB962C8B-B14F-4D97-AF65-F5344CB8AC3E}">
        <p14:creationId xmlns:p14="http://schemas.microsoft.com/office/powerpoint/2010/main" val="16119216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Q2. How do we manage such case?</a:t>
            </a:r>
          </a:p>
          <a:p>
            <a:r>
              <a:rPr lang="en-US" dirty="0"/>
              <a:t>Stable fracture if no major displacement</a:t>
            </a:r>
          </a:p>
          <a:p>
            <a:r>
              <a:rPr lang="en-US" dirty="0"/>
              <a:t>Outpatient care with rest, analgesics, walking aid </a:t>
            </a:r>
            <a:r>
              <a:rPr lang="en-US" dirty="0" err="1"/>
              <a:t>etc</a:t>
            </a:r>
            <a:r>
              <a:rPr lang="en-US" dirty="0"/>
              <a:t> if needed</a:t>
            </a:r>
          </a:p>
          <a:p>
            <a:r>
              <a:rPr lang="en-US" dirty="0"/>
              <a:t>Spontaneous recovery usually within 4-6 weeks</a:t>
            </a:r>
          </a:p>
          <a:p>
            <a:r>
              <a:rPr lang="en-US" dirty="0"/>
              <a:t>+/- surgery to remove painful fragment </a:t>
            </a:r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6904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Guidelines for the diagnosis and management of </a:t>
            </a:r>
            <a:r>
              <a:rPr lang="en-US" dirty="0" err="1"/>
              <a:t>Brugada</a:t>
            </a:r>
            <a:r>
              <a:rPr lang="en-US" dirty="0"/>
              <a:t> Syndrome. The Cardiac Society of Australia and New Zealand. 2011.</a:t>
            </a:r>
          </a:p>
          <a:p>
            <a:r>
              <a:rPr lang="nl-NL" dirty="0" err="1"/>
              <a:t>Thabouillot</a:t>
            </a:r>
            <a:r>
              <a:rPr lang="nl-NL" dirty="0"/>
              <a:t> O, Bouvier F, Roche NC. De </a:t>
            </a:r>
            <a:r>
              <a:rPr lang="nl-NL" dirty="0" err="1"/>
              <a:t>Winter's</a:t>
            </a:r>
            <a:r>
              <a:rPr lang="nl-NL" dirty="0"/>
              <a:t> wave. </a:t>
            </a:r>
            <a:r>
              <a:rPr lang="nl-NL" dirty="0" err="1"/>
              <a:t>Emerg</a:t>
            </a:r>
            <a:r>
              <a:rPr lang="nl-NL" dirty="0"/>
              <a:t> </a:t>
            </a:r>
            <a:r>
              <a:rPr lang="nl-NL" dirty="0" err="1"/>
              <a:t>Med</a:t>
            </a:r>
            <a:r>
              <a:rPr lang="nl-NL" dirty="0"/>
              <a:t> J. 2017 Dec;34(12):830. </a:t>
            </a:r>
          </a:p>
          <a:p>
            <a:r>
              <a:rPr lang="nl-NL" dirty="0" err="1"/>
              <a:t>Verouden</a:t>
            </a:r>
            <a:r>
              <a:rPr lang="nl-NL" dirty="0"/>
              <a:t> NJ, Koch KT, Peters RJ, </a:t>
            </a:r>
            <a:r>
              <a:rPr lang="nl-NL" dirty="0" err="1"/>
              <a:t>Henriques</a:t>
            </a:r>
            <a:r>
              <a:rPr lang="nl-NL" dirty="0"/>
              <a:t> JP, Baan J, van der Schaaf RJ, Vis MM, Tijssen JG, Piek JJ, </a:t>
            </a:r>
            <a:r>
              <a:rPr lang="nl-NL" dirty="0" err="1"/>
              <a:t>Wellens</a:t>
            </a:r>
            <a:r>
              <a:rPr lang="nl-NL" dirty="0"/>
              <a:t> HJ, Wilde AA, de Winter RJ. Persistent </a:t>
            </a:r>
            <a:r>
              <a:rPr lang="nl-NL" dirty="0" err="1"/>
              <a:t>precordial</a:t>
            </a:r>
            <a:r>
              <a:rPr lang="nl-NL" dirty="0"/>
              <a:t> "</a:t>
            </a:r>
            <a:r>
              <a:rPr lang="nl-NL" dirty="0" err="1"/>
              <a:t>hyperacute</a:t>
            </a:r>
            <a:r>
              <a:rPr lang="nl-NL" dirty="0"/>
              <a:t>" T-waves </a:t>
            </a:r>
            <a:r>
              <a:rPr lang="nl-NL" dirty="0" err="1"/>
              <a:t>signify</a:t>
            </a:r>
            <a:r>
              <a:rPr lang="nl-NL" dirty="0"/>
              <a:t> </a:t>
            </a:r>
            <a:r>
              <a:rPr lang="nl-NL" dirty="0" err="1"/>
              <a:t>proximal</a:t>
            </a:r>
            <a:r>
              <a:rPr lang="nl-NL" dirty="0"/>
              <a:t> </a:t>
            </a:r>
            <a:r>
              <a:rPr lang="nl-NL" dirty="0" err="1"/>
              <a:t>leftanterior</a:t>
            </a:r>
            <a:r>
              <a:rPr lang="nl-NL" dirty="0"/>
              <a:t> </a:t>
            </a:r>
            <a:r>
              <a:rPr lang="nl-NL" dirty="0" err="1"/>
              <a:t>descending</a:t>
            </a:r>
            <a:r>
              <a:rPr lang="nl-NL" dirty="0"/>
              <a:t> </a:t>
            </a:r>
            <a:r>
              <a:rPr lang="nl-NL" dirty="0" err="1"/>
              <a:t>artery</a:t>
            </a:r>
            <a:r>
              <a:rPr lang="nl-NL" dirty="0"/>
              <a:t> </a:t>
            </a:r>
            <a:r>
              <a:rPr lang="nl-NL" dirty="0" err="1"/>
              <a:t>occlusion</a:t>
            </a:r>
            <a:r>
              <a:rPr lang="nl-NL" dirty="0"/>
              <a:t>. </a:t>
            </a:r>
            <a:r>
              <a:rPr lang="nl-NL" dirty="0" err="1"/>
              <a:t>Heart</a:t>
            </a:r>
            <a:r>
              <a:rPr lang="nl-NL" dirty="0"/>
              <a:t>. 2009 Oct;95(20):1701-6. </a:t>
            </a:r>
            <a:endParaRPr lang="en-US" dirty="0"/>
          </a:p>
          <a:p>
            <a:r>
              <a:rPr lang="en-US" dirty="0"/>
              <a:t>de Winter RW, Adams R, </a:t>
            </a:r>
            <a:r>
              <a:rPr lang="en-US" dirty="0" err="1"/>
              <a:t>Verouden</a:t>
            </a:r>
            <a:r>
              <a:rPr lang="en-US" dirty="0"/>
              <a:t> NJ, de Winter RJ. Precordial junctional ST-segment depression with tall symmetric T-waves signifying proximal LAD occlusion, case reports of STEMI equivalence. J </a:t>
            </a:r>
            <a:r>
              <a:rPr lang="en-US" dirty="0" err="1"/>
              <a:t>Electrocardiol</a:t>
            </a:r>
            <a:r>
              <a:rPr lang="en-US" dirty="0"/>
              <a:t>. 2016 Jan-Feb;49(1):76-80.</a:t>
            </a:r>
          </a:p>
          <a:p>
            <a:r>
              <a:rPr lang="en-US" dirty="0"/>
              <a:t>Ng VC, Lit AC, Wong OF, </a:t>
            </a:r>
            <a:r>
              <a:rPr lang="en-US" dirty="0" err="1"/>
              <a:t>Tse</a:t>
            </a:r>
            <a:r>
              <a:rPr lang="en-US" dirty="0"/>
              <a:t> ML, Fung HT. Injuries and envenomation by exotic pets in Hong Kong. Hong Kong Med J. 2018 Feb;24(1):48-55. </a:t>
            </a:r>
          </a:p>
          <a:p>
            <a:r>
              <a:rPr lang="en-US" dirty="0"/>
              <a:t>Bradbury JH, Nixon RW. The acridity of </a:t>
            </a:r>
            <a:r>
              <a:rPr lang="en-US" dirty="0" err="1"/>
              <a:t>raphides</a:t>
            </a:r>
            <a:r>
              <a:rPr lang="en-US" dirty="0"/>
              <a:t> from the edible aroids. Journal of the Science of Food and Agriculture, Volume 76, Issue 4. 26 March 1999.</a:t>
            </a:r>
          </a:p>
          <a:p>
            <a:r>
              <a:rPr lang="pl-PL" dirty="0"/>
              <a:t>Moon JM, Lee BK, </a:t>
            </a:r>
            <a:r>
              <a:rPr lang="pl-PL" dirty="0" err="1"/>
              <a:t>Chun</a:t>
            </a:r>
            <a:r>
              <a:rPr lang="pl-PL" dirty="0"/>
              <a:t> BJ. </a:t>
            </a:r>
            <a:r>
              <a:rPr lang="pl-PL" dirty="0" err="1"/>
              <a:t>Toxicities</a:t>
            </a:r>
            <a:r>
              <a:rPr lang="pl-PL" dirty="0"/>
              <a:t> of </a:t>
            </a:r>
            <a:r>
              <a:rPr lang="pl-PL" dirty="0" err="1"/>
              <a:t>raw</a:t>
            </a:r>
            <a:r>
              <a:rPr lang="pl-PL" dirty="0"/>
              <a:t> </a:t>
            </a:r>
            <a:r>
              <a:rPr lang="pl-PL" dirty="0" err="1"/>
              <a:t>Alocasia</a:t>
            </a:r>
            <a:r>
              <a:rPr lang="pl-PL" dirty="0"/>
              <a:t> </a:t>
            </a:r>
            <a:r>
              <a:rPr lang="pl-PL" dirty="0" err="1"/>
              <a:t>odora</a:t>
            </a:r>
            <a:r>
              <a:rPr lang="pl-PL" dirty="0"/>
              <a:t>. Hum </a:t>
            </a:r>
            <a:r>
              <a:rPr lang="pl-PL" dirty="0" err="1"/>
              <a:t>Exp</a:t>
            </a:r>
            <a:r>
              <a:rPr lang="pl-PL" dirty="0"/>
              <a:t> </a:t>
            </a:r>
            <a:r>
              <a:rPr lang="pl-PL" dirty="0" err="1"/>
              <a:t>Toxicol</a:t>
            </a:r>
            <a:r>
              <a:rPr lang="pl-PL" dirty="0"/>
              <a:t>. 2011 Oct;30(10):1720-3. 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www.chp.gov.hk</a:t>
            </a:r>
            <a:r>
              <a:rPr lang="en-US" dirty="0"/>
              <a:t>/</a:t>
            </a:r>
          </a:p>
          <a:p>
            <a:r>
              <a:rPr lang="en-US" dirty="0"/>
              <a:t>Wikipedia</a:t>
            </a:r>
          </a:p>
          <a:p>
            <a:r>
              <a:rPr lang="en-US" dirty="0"/>
              <a:t>https://</a:t>
            </a:r>
            <a:r>
              <a:rPr lang="en-US" dirty="0" err="1"/>
              <a:t>www.webmd.com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56974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Q2. What are the types of above ECG sign?</a:t>
            </a:r>
          </a:p>
        </p:txBody>
      </p:sp>
    </p:spTree>
    <p:extLst>
      <p:ext uri="{BB962C8B-B14F-4D97-AF65-F5344CB8AC3E}">
        <p14:creationId xmlns:p14="http://schemas.microsoft.com/office/powerpoint/2010/main" val="720282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Q2. What are the types of above ECG sign?</a:t>
            </a:r>
          </a:p>
          <a:p>
            <a:r>
              <a:rPr lang="en-US" dirty="0"/>
              <a:t>Type 1: Cove-shaped ST elevation in right precordial leads with J wave or ST elevation of ≥ 2mm (mV) at its peak followed by a negative T wave with little or no isoelectric interval in more than one right precordial leads V1-V3. </a:t>
            </a:r>
          </a:p>
          <a:p>
            <a:r>
              <a:rPr lang="en-US" dirty="0"/>
              <a:t>Type 2: The ST segments also have a high take-off but the J amplitude of ≥ 2mV gives rise to a gradually descending ST elevation remaining ≥ 1mV above the baseline followed by a positive or biphasic T wave that results in a saddle back configuration. </a:t>
            </a:r>
          </a:p>
          <a:p>
            <a:r>
              <a:rPr lang="en-US" dirty="0"/>
              <a:t>Type 3: Right precordial ST elevation of &lt;1mm of saddle-back type or coved type.</a:t>
            </a:r>
          </a:p>
        </p:txBody>
      </p:sp>
    </p:spTree>
    <p:extLst>
      <p:ext uri="{BB962C8B-B14F-4D97-AF65-F5344CB8AC3E}">
        <p14:creationId xmlns:p14="http://schemas.microsoft.com/office/powerpoint/2010/main" val="1082539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20" y="252011"/>
            <a:ext cx="9767839" cy="6406060"/>
          </a:xfrm>
        </p:spPr>
      </p:pic>
    </p:spTree>
    <p:extLst>
      <p:ext uri="{BB962C8B-B14F-4D97-AF65-F5344CB8AC3E}">
        <p14:creationId xmlns:p14="http://schemas.microsoft.com/office/powerpoint/2010/main" val="1522663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Q3. How do we diagnose the above-named syndrome and what are the implications?</a:t>
            </a:r>
          </a:p>
        </p:txBody>
      </p:sp>
    </p:spTree>
    <p:extLst>
      <p:ext uri="{BB962C8B-B14F-4D97-AF65-F5344CB8AC3E}">
        <p14:creationId xmlns:p14="http://schemas.microsoft.com/office/powerpoint/2010/main" val="1981745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1224</Words>
  <Application>Microsoft Macintosh PowerPoint</Application>
  <PresentationFormat>Widescreen</PresentationFormat>
  <Paragraphs>196</Paragraphs>
  <Slides>59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Office Theme</vt:lpstr>
      <vt:lpstr>2019 May Joint Clinical Meeting OSCE</vt:lpstr>
      <vt:lpstr>Case 1</vt:lpstr>
      <vt:lpstr>PowerPoint Presentation</vt:lpstr>
      <vt:lpstr>Case 1</vt:lpstr>
      <vt:lpstr>Case 1</vt:lpstr>
      <vt:lpstr>Case 1</vt:lpstr>
      <vt:lpstr>Case 1</vt:lpstr>
      <vt:lpstr>PowerPoint Presentation</vt:lpstr>
      <vt:lpstr>Case 1</vt:lpstr>
      <vt:lpstr>Case 1</vt:lpstr>
      <vt:lpstr>Case 1</vt:lpstr>
      <vt:lpstr>Aftermath of case 1</vt:lpstr>
      <vt:lpstr>Case 2</vt:lpstr>
      <vt:lpstr>Case 2: 1st ECG</vt:lpstr>
      <vt:lpstr>Case 2: 2nd ECG</vt:lpstr>
      <vt:lpstr>Case 2</vt:lpstr>
      <vt:lpstr>Case 2</vt:lpstr>
      <vt:lpstr>Case 2</vt:lpstr>
      <vt:lpstr>Case 2</vt:lpstr>
      <vt:lpstr>Case 2</vt:lpstr>
      <vt:lpstr>Case 2</vt:lpstr>
      <vt:lpstr>Aftermath of case 2</vt:lpstr>
      <vt:lpstr>Case 3</vt:lpstr>
      <vt:lpstr>Case 3 – Q1. What is this?</vt:lpstr>
      <vt:lpstr>Case 3 – Q1. What is this? - Scorpion</vt:lpstr>
      <vt:lpstr>Case 3 – Q2. What sort of plant can it be?</vt:lpstr>
      <vt:lpstr>Case 3 – Q2. What sort of plant can it be?</vt:lpstr>
      <vt:lpstr>Case 3 – Q3. How do we manage the patient?</vt:lpstr>
      <vt:lpstr>PowerPoint Presentation</vt:lpstr>
      <vt:lpstr>Case 3 – Q3. How do we manage the patient?</vt:lpstr>
      <vt:lpstr>Case 4</vt:lpstr>
      <vt:lpstr>Case 4 – Q1. What is this plant?</vt:lpstr>
      <vt:lpstr>Case 4 – Q1. What is this plant? - Alocasia</vt:lpstr>
      <vt:lpstr>Case 4</vt:lpstr>
      <vt:lpstr>Case 4</vt:lpstr>
      <vt:lpstr>Case 4</vt:lpstr>
      <vt:lpstr>Case 4</vt:lpstr>
      <vt:lpstr>Case 4</vt:lpstr>
      <vt:lpstr>Case 5</vt:lpstr>
      <vt:lpstr>PowerPoint Presentation</vt:lpstr>
      <vt:lpstr>PowerPoint Presentation</vt:lpstr>
      <vt:lpstr>Case 5</vt:lpstr>
      <vt:lpstr>Case 5</vt:lpstr>
      <vt:lpstr>Case 5</vt:lpstr>
      <vt:lpstr>Case 5</vt:lpstr>
      <vt:lpstr>Case 5</vt:lpstr>
      <vt:lpstr>Total talar dislocation</vt:lpstr>
      <vt:lpstr>Subtalar dislocation</vt:lpstr>
      <vt:lpstr>Case 5</vt:lpstr>
      <vt:lpstr>Case 5</vt:lpstr>
      <vt:lpstr>Case 5 – post reduction XR</vt:lpstr>
      <vt:lpstr>Case 6 </vt:lpstr>
      <vt:lpstr>Case 6</vt:lpstr>
      <vt:lpstr>Case 6</vt:lpstr>
      <vt:lpstr>Case 6</vt:lpstr>
      <vt:lpstr>Case 6</vt:lpstr>
      <vt:lpstr>Case 6</vt:lpstr>
      <vt:lpstr>Case 6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May Joint Clinical Meeting OSCE</dc:title>
  <dc:creator>Microsoft Office User</dc:creator>
  <cp:lastModifiedBy>TszTai Chan</cp:lastModifiedBy>
  <cp:revision>51</cp:revision>
  <dcterms:created xsi:type="dcterms:W3CDTF">2019-01-12T01:33:15Z</dcterms:created>
  <dcterms:modified xsi:type="dcterms:W3CDTF">2019-04-17T14:35:36Z</dcterms:modified>
</cp:coreProperties>
</file>