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5" r:id="rId3"/>
    <p:sldId id="267" r:id="rId4"/>
    <p:sldId id="266" r:id="rId5"/>
    <p:sldId id="269" r:id="rId6"/>
    <p:sldId id="270" r:id="rId7"/>
    <p:sldId id="271" r:id="rId8"/>
    <p:sldId id="272" r:id="rId9"/>
    <p:sldId id="273" r:id="rId10"/>
    <p:sldId id="283" r:id="rId11"/>
    <p:sldId id="284" r:id="rId12"/>
    <p:sldId id="285" r:id="rId13"/>
    <p:sldId id="291" r:id="rId14"/>
    <p:sldId id="286" r:id="rId15"/>
    <p:sldId id="287" r:id="rId16"/>
    <p:sldId id="288" r:id="rId17"/>
    <p:sldId id="289" r:id="rId18"/>
    <p:sldId id="290" r:id="rId19"/>
    <p:sldId id="274" r:id="rId20"/>
    <p:sldId id="275" r:id="rId21"/>
    <p:sldId id="276" r:id="rId22"/>
    <p:sldId id="277" r:id="rId23"/>
    <p:sldId id="279" r:id="rId24"/>
    <p:sldId id="278" r:id="rId25"/>
    <p:sldId id="292" r:id="rId26"/>
    <p:sldId id="300" r:id="rId27"/>
    <p:sldId id="293" r:id="rId28"/>
    <p:sldId id="294" r:id="rId29"/>
    <p:sldId id="295" r:id="rId30"/>
    <p:sldId id="301" r:id="rId31"/>
    <p:sldId id="296" r:id="rId32"/>
    <p:sldId id="297" r:id="rId33"/>
    <p:sldId id="298" r:id="rId34"/>
    <p:sldId id="299" r:id="rId35"/>
    <p:sldId id="302" r:id="rId36"/>
    <p:sldId id="308" r:id="rId37"/>
    <p:sldId id="303" r:id="rId38"/>
    <p:sldId id="304" r:id="rId39"/>
    <p:sldId id="305" r:id="rId40"/>
    <p:sldId id="306" r:id="rId41"/>
    <p:sldId id="307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8" r:id="rId5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0" autoAdjust="0"/>
  </p:normalViewPr>
  <p:slideViewPr>
    <p:cSldViewPr snapToGrid="0">
      <p:cViewPr>
        <p:scale>
          <a:sx n="80" d="100"/>
          <a:sy n="80" d="100"/>
        </p:scale>
        <p:origin x="-96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29DD7-766E-4819-8C93-A7E10F682702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F885E-37F3-4C53-8EC4-3319C74F96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247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intra-articular fracture of the bony attachment of the ACL on the tibia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885E-37F3-4C53-8EC4-3319C74F9678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827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Pediatric specific</a:t>
            </a:r>
          </a:p>
          <a:p>
            <a:pPr fontAlgn="base"/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Intercondylar eminence in incompletely ossified and is more prone to failure than ligamentous structures</a:t>
            </a:r>
          </a:p>
          <a:p>
            <a:pPr fontAlgn="base"/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occurs through deep cancellous bone </a:t>
            </a:r>
          </a:p>
          <a:p>
            <a:pPr fontAlgn="base"/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Fracture usually confined to intercondylar eminence, but it may propagate to tibial plateau, medial is most common 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885E-37F3-4C53-8EC4-3319C74F9678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798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non-displaced type I and reducible type II fractures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F885E-37F3-4C53-8EC4-3319C74F9678}" type="slidenum">
              <a:rPr lang="zh-HK" altLang="en-US" smtClean="0"/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689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0719D9-CE5F-45C2-B119-4F5F6B3EB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89692474-B796-4A4C-B48A-39C7CBF2C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1B71AD2A-6458-4D19-9488-8CDB340D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247447D-49D9-47CB-B728-FC18B08A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70B530F-81B5-4544-A574-E5B00DD3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926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BD6E2AE-6965-4776-8818-17C90B8A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2EFB19D1-628C-44A0-B8FF-60C56CDF3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FCD70C9-AE36-46C5-8D89-62586BEE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F14F1234-95ED-407C-8F41-4F327E12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CEF745E-A171-4EEA-B2BB-44D69B93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731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188E2B1E-31D2-4C2A-89A7-E08C95746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75BC0033-4F51-4944-8360-64B542D0F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6246766D-ACA1-4B47-9C7A-BED07190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1ADEF25-5B2D-474B-AEFF-03777598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3265EEA-3855-468E-9743-8607C6D6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158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DA4DB77-A943-46DD-BE1C-4D4FB666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3917FB1-CAE9-468D-8947-55EF76892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F835216-57B7-4AE0-B140-DD718CB1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282CD54-2C64-467D-8146-0ED6E624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713466F-3FB5-4F11-B502-EE35D2BA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605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5BD9326-7582-46DA-B33B-540A3841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FC63AC0-A988-428E-B713-B11EB0A96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4B27327-9C45-4940-AF0F-2E94625F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31086A0-0C63-4B0F-BCF4-0826F735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E76F251-11B4-488C-87CE-F0D22861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892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F5DEB5-5647-4893-A4E1-A3B5A2E3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12197CA-DAEB-4324-B56E-FEF5D843F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4CAEB59B-F27A-40E6-A0C9-C4763C98A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6D4A91FA-FB05-4E1F-9F19-50102FF8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3D5577F8-376F-47AE-AA1E-AC2ED60B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2CFEFB1-86B6-4D70-8BDC-02CB516C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147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8448E30-59E4-48E2-ACF3-9AD637DA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E330969-40A7-4E89-9E77-310DC4BFC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902F077C-B88E-41EC-A140-EB4CF5338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8E741949-4134-45C1-A17E-F32152E67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C45CBF21-1CB4-471A-9D2D-829460D11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8A30F4CB-89E4-4549-9A94-1CBABE8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B23B6CE5-2121-4095-AED9-0954C7B0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09010075-0EFC-41AE-BDDE-33F0BAA0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848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680FD1B-05B1-4E6A-B247-33E6568D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DBC84519-1B82-413E-B258-964C12F7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11235DBB-5A4F-43E0-95CB-64176775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6E2331F7-FDB3-4197-BCBD-29220813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677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97D97B79-306A-4E8D-926F-0A4DE8AB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C09A816E-EFB2-4F8D-863F-CF09426A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09B6B7B-AF22-4311-A1D0-C9D04D94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653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658C066-6AE3-4979-9E02-26BB39D7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A2BA874-F030-433A-A2B4-B4796AB8E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8A934BDA-D9F4-4BD6-B9DF-375AA3396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C2EFC75B-523A-46E1-ADF5-061B1C99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9DB2D4DE-E817-42DD-96FB-B5CE7AC3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FDE0500-B2F9-4DAA-B60F-6B201526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009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BF577C-529C-433B-9D85-99B00A53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C95B34FF-0BF5-498D-827E-7DE71FB50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66989651-77B0-4C70-8D96-1EC890C37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9D8F18E-7A98-45EF-9B1F-341585C3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F52D8518-3B37-4021-B591-C0747D29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5CC9F441-A16D-4EAF-A126-E8C4AC1A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559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41AF562E-6189-4EE3-9797-E060009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5AB774E-9ACF-4E49-BF47-1A088148C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D9AFC26-5891-4BE9-9454-8F1B9EB3A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5F250-83DD-4163-A21E-CB59135E835F}" type="datetimeFigureOut">
              <a:rPr lang="zh-HK" altLang="en-US" smtClean="0"/>
              <a:t>3/6/2019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89B5398D-3CA0-4585-A54E-75323AF7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AAD6E44-82FE-4747-B42F-15EA288E5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A43B-D23F-4DE0-8C1D-D57E3CDC73E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02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-7346RaEGK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orthobullets.com/pediatrics/4022/tibial-eminence-fracture#3660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46E5728-30BA-4EA2-9F36-37D595E8D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/>
              <a:t>JCM OSCE</a:t>
            </a:r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76D37F79-0EAC-48B8-9D9E-A91E686E4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5 Jun 2019</a:t>
            </a:r>
          </a:p>
          <a:p>
            <a:r>
              <a:rPr lang="en-US" altLang="zh-HK" dirty="0"/>
              <a:t>YK Ho</a:t>
            </a:r>
          </a:p>
          <a:p>
            <a:r>
              <a:rPr lang="en-US" altLang="zh-HK" dirty="0"/>
              <a:t>CMC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2316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M/55. Good past health. Attended for retrosternal compressive chest pain for 30 minutes. Vital signs stable. ECG was done.</a:t>
            </a:r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53" y="2655651"/>
            <a:ext cx="8696527" cy="4046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98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a) List </a:t>
            </a:r>
            <a:r>
              <a:rPr lang="en-US" altLang="zh-HK" dirty="0"/>
              <a:t>2 ECG </a:t>
            </a:r>
            <a:r>
              <a:rPr lang="en-US" altLang="zh-HK" dirty="0" smtClean="0"/>
              <a:t>findings.</a:t>
            </a:r>
          </a:p>
          <a:p>
            <a:pPr lvl="0"/>
            <a:r>
              <a:rPr lang="en-US" altLang="zh-TW" dirty="0" smtClean="0"/>
              <a:t>ST elevation in leads II, III, </a:t>
            </a:r>
            <a:r>
              <a:rPr lang="en-US" altLang="zh-TW" dirty="0" err="1" smtClean="0"/>
              <a:t>aVF</a:t>
            </a:r>
            <a:r>
              <a:rPr lang="en-US" altLang="zh-TW" dirty="0" smtClean="0"/>
              <a:t>.</a:t>
            </a:r>
          </a:p>
          <a:p>
            <a:pPr lvl="0"/>
            <a:r>
              <a:rPr lang="en-US" altLang="zh-TW" dirty="0" smtClean="0"/>
              <a:t>ST depression (reciprocal change) </a:t>
            </a:r>
            <a:r>
              <a:rPr lang="en-US" altLang="zh-TW" dirty="0" err="1" smtClean="0"/>
              <a:t>aVL</a:t>
            </a:r>
            <a:r>
              <a:rPr lang="en-US" altLang="zh-TW" dirty="0" smtClean="0"/>
              <a:t>, V2-5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0368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b</a:t>
            </a:r>
            <a:r>
              <a:rPr lang="en-US" altLang="zh-HK" dirty="0" smtClean="0"/>
              <a:t>) What </a:t>
            </a:r>
            <a:r>
              <a:rPr lang="en-US" altLang="zh-HK" dirty="0"/>
              <a:t>further investigations are to be done in AED</a:t>
            </a:r>
            <a:r>
              <a:rPr lang="en-US" altLang="zh-HK" dirty="0" smtClean="0"/>
              <a:t>?</a:t>
            </a:r>
          </a:p>
          <a:p>
            <a:pPr lvl="0"/>
            <a:r>
              <a:rPr lang="en-US" altLang="zh-TW" dirty="0" smtClean="0"/>
              <a:t>CXR</a:t>
            </a:r>
          </a:p>
          <a:p>
            <a:pPr lvl="0"/>
            <a:r>
              <a:rPr lang="en-US" altLang="zh-TW" dirty="0" smtClean="0"/>
              <a:t>Blood tests incl. CBC, LRFT, troponins, glucose, clotting profile, TFT</a:t>
            </a:r>
            <a:endParaRPr lang="zh-TW" altLang="zh-HK" dirty="0"/>
          </a:p>
          <a:p>
            <a:r>
              <a:rPr lang="en-US" altLang="zh-HK" dirty="0" smtClean="0"/>
              <a:t>Echocardiogram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8245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1" y="196478"/>
            <a:ext cx="5808123" cy="338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77" y="3579779"/>
            <a:ext cx="6151124" cy="3278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93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c) </a:t>
            </a:r>
            <a:r>
              <a:rPr lang="en-US" altLang="zh-HK" dirty="0"/>
              <a:t>What is the diagnosis now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Inferior posterior STEMI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2920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D:\Users\hyk025\Desktop\Posterior leads shee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2" y="908720"/>
            <a:ext cx="12106399" cy="56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2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 descr="D:\Users\hyk025\Desktop\right ec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" y="692697"/>
            <a:ext cx="12179881" cy="57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7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d) </a:t>
            </a:r>
            <a:r>
              <a:rPr lang="en-US" altLang="zh-HK" dirty="0"/>
              <a:t>What are the treatments to be done in AED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Morphine</a:t>
            </a:r>
          </a:p>
          <a:p>
            <a:r>
              <a:rPr lang="en-US" altLang="zh-HK" dirty="0" smtClean="0"/>
              <a:t>Nitrates</a:t>
            </a:r>
          </a:p>
          <a:p>
            <a:r>
              <a:rPr lang="en-US" altLang="zh-HK" dirty="0" smtClean="0"/>
              <a:t>Aspirin</a:t>
            </a:r>
          </a:p>
          <a:p>
            <a:r>
              <a:rPr lang="en-US" altLang="zh-HK" dirty="0" smtClean="0"/>
              <a:t>Oxygen </a:t>
            </a:r>
            <a:r>
              <a:rPr lang="en-US" altLang="zh-HK" dirty="0" smtClean="0"/>
              <a:t>if SpO2 &lt;94%</a:t>
            </a:r>
          </a:p>
          <a:p>
            <a:r>
              <a:rPr lang="en-US" altLang="zh-HK" dirty="0" smtClean="0"/>
              <a:t>Thrombolysis / transfer for PPCI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94523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e</a:t>
            </a:r>
            <a:r>
              <a:rPr lang="en-US" altLang="zh-HK" dirty="0" smtClean="0"/>
              <a:t>) What </a:t>
            </a:r>
            <a:r>
              <a:rPr lang="en-US" altLang="zh-HK" dirty="0"/>
              <a:t>treatment is contraindicated if the disease involved the right ventricle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Nitrates</a:t>
            </a:r>
          </a:p>
          <a:p>
            <a:r>
              <a:rPr lang="en-US" altLang="zh-HK" dirty="0" smtClean="0"/>
              <a:t>RV infarcts are preload dependent. Administration of nitrates may cause sudden hypotension.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0475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2026B1B-0C50-4334-965C-F338FBBF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Q3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27BF9F9-0633-40F9-BCDB-81A47213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F/40. good past health. attended AED for URI symptoms. CXR was taken.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1595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1138248-91D3-4567-95A9-27505493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Q1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60AAB09-1497-455F-8873-0E26C5CF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M/36, metal factory worker, found lying on ground in a park. GCS E4V1M1. BP 123/81 mmHg, P 118/min. RR 16/min. SPO2 98% RA. Temp 36.5C. Pupils equal and reactive 4mm.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33977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AF5F286-04AE-4FEB-A034-9A0D07BB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1E9B58DA-16C8-42EE-B5E6-881252D92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32" y="46650"/>
            <a:ext cx="6223820" cy="6747411"/>
          </a:xfrm>
        </p:spPr>
      </p:pic>
    </p:spTree>
    <p:extLst>
      <p:ext uri="{BB962C8B-B14F-4D97-AF65-F5344CB8AC3E}">
        <p14:creationId xmlns:p14="http://schemas.microsoft.com/office/powerpoint/2010/main" val="176225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2816B2D-300E-486E-A400-6E19C733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0ED6A58-074C-4869-926C-63C3B3232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a) What is the radiological diagnosis?</a:t>
            </a:r>
            <a:endParaRPr lang="zh-TW" altLang="zh-HK" dirty="0"/>
          </a:p>
          <a:p>
            <a:r>
              <a:rPr lang="en-US" altLang="zh-HK" dirty="0"/>
              <a:t>Right cervical rib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0117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0347A02-4ED6-4307-83E9-72A75A74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08F314B-9FD5-4D8B-B4C4-5C20F098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/>
              <a:t>b) What are the usual clinical presentations?</a:t>
            </a:r>
          </a:p>
          <a:p>
            <a:r>
              <a:rPr lang="en-US" altLang="zh-TW" dirty="0"/>
              <a:t>Thoracic Outlet Syndrome:</a:t>
            </a:r>
            <a:endParaRPr lang="zh-TW" altLang="zh-HK" dirty="0"/>
          </a:p>
          <a:p>
            <a:pPr lvl="1"/>
            <a:r>
              <a:rPr lang="en-US" altLang="zh-HK" dirty="0"/>
              <a:t>Compression on brachial plexus:</a:t>
            </a:r>
            <a:br>
              <a:rPr lang="en-US" altLang="zh-HK" dirty="0"/>
            </a:br>
            <a:r>
              <a:rPr lang="en-US" altLang="zh-HK" dirty="0"/>
              <a:t>weakness / numbness depending on</a:t>
            </a:r>
            <a:br>
              <a:rPr lang="en-US" altLang="zh-HK" dirty="0"/>
            </a:br>
            <a:r>
              <a:rPr lang="en-US" altLang="zh-HK" dirty="0"/>
              <a:t>nerve root involved</a:t>
            </a:r>
          </a:p>
          <a:p>
            <a:pPr lvl="1"/>
            <a:r>
              <a:rPr lang="en-US" altLang="zh-HK" dirty="0"/>
              <a:t>Compression on subclavian artery:</a:t>
            </a:r>
            <a:br>
              <a:rPr lang="en-US" altLang="zh-HK" dirty="0"/>
            </a:br>
            <a:r>
              <a:rPr lang="en-US" altLang="zh-HK" dirty="0"/>
              <a:t>Raynaud phenomenon</a:t>
            </a:r>
            <a:br>
              <a:rPr lang="en-US" altLang="zh-HK" dirty="0"/>
            </a:br>
            <a:r>
              <a:rPr lang="en-US" altLang="zh-HK" dirty="0"/>
              <a:t>Adson’s sign</a:t>
            </a:r>
            <a:br>
              <a:rPr lang="en-US" altLang="zh-HK" dirty="0"/>
            </a:br>
            <a:r>
              <a:rPr lang="en-US" altLang="zh-HK" dirty="0"/>
              <a:t>Stroke</a:t>
            </a:r>
          </a:p>
          <a:p>
            <a:pPr lvl="1"/>
            <a:r>
              <a:rPr lang="en-US" altLang="zh-HK" dirty="0"/>
              <a:t>Compression on subclavian vein:</a:t>
            </a:r>
            <a:br>
              <a:rPr lang="en-US" altLang="zh-HK" dirty="0"/>
            </a:br>
            <a:r>
              <a:rPr lang="en-US" altLang="zh-HK" dirty="0"/>
              <a:t>DVT</a:t>
            </a:r>
          </a:p>
          <a:p>
            <a:r>
              <a:rPr lang="en-US" altLang="zh-HK" dirty="0"/>
              <a:t>Horner syndrome if the sympathetic</a:t>
            </a:r>
            <a:br>
              <a:rPr lang="en-US" altLang="zh-HK" dirty="0"/>
            </a:br>
            <a:r>
              <a:rPr lang="en-US" altLang="zh-HK" dirty="0"/>
              <a:t>chain is compressed</a:t>
            </a:r>
            <a:endParaRPr lang="zh-HK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84E64070-FD15-45D1-97DB-A6398B16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42" y="2227006"/>
            <a:ext cx="5597658" cy="46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1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376462A-300C-472D-8F4A-8B2B531E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3670291-028C-4F87-BB08-B4124EB69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b="1" dirty="0"/>
              <a:t>Adson's sign</a:t>
            </a:r>
            <a:r>
              <a:rPr lang="en-US" altLang="zh-HK" dirty="0"/>
              <a:t> is the loss of the radial pulse in the arm by rotating head to the ipsilateral side with extended neck following deep inspiration.</a:t>
            </a:r>
          </a:p>
          <a:p>
            <a:r>
              <a:rPr lang="en-US" altLang="zh-HK" dirty="0"/>
              <a:t>Adson's sign is no longer used as a positive diagnosis of TOS since many people without TOS will show a positive Adson’s.</a:t>
            </a:r>
          </a:p>
          <a:p>
            <a:r>
              <a:rPr lang="en-US" altLang="zh-HK" dirty="0">
                <a:hlinkClick r:id="rId2"/>
              </a:rPr>
              <a:t>https://www.youtube.com/watch?v=-7346RaEGKU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5F36848-63E4-401C-AEAF-0786D727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346" y="3579078"/>
            <a:ext cx="3240930" cy="30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4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3B2A317-F1CA-49C1-A20A-C899B76C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39557E1-8CFB-47B9-81F8-036F916D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c) What is the treatment option for symptomatic patients?</a:t>
            </a:r>
          </a:p>
          <a:p>
            <a:r>
              <a:rPr lang="en-US" altLang="zh-HK" dirty="0"/>
              <a:t>Surgical</a:t>
            </a:r>
            <a:r>
              <a:rPr lang="zh-HK" altLang="en-US" dirty="0"/>
              <a:t> </a:t>
            </a:r>
            <a:r>
              <a:rPr lang="en-US" altLang="zh-HK" dirty="0"/>
              <a:t>excision</a:t>
            </a:r>
            <a:r>
              <a:rPr lang="zh-HK" altLang="en-US" dirty="0"/>
              <a:t> </a:t>
            </a:r>
            <a:r>
              <a:rPr lang="en-US" altLang="zh-HK" dirty="0"/>
              <a:t>of</a:t>
            </a:r>
            <a:r>
              <a:rPr lang="zh-HK" altLang="en-US" dirty="0"/>
              <a:t> </a:t>
            </a:r>
            <a:r>
              <a:rPr lang="en-US" altLang="zh-HK" dirty="0"/>
              <a:t>cervical</a:t>
            </a:r>
            <a:r>
              <a:rPr lang="zh-HK" altLang="en-US" dirty="0"/>
              <a:t> </a:t>
            </a:r>
            <a:r>
              <a:rPr lang="en-US" altLang="zh-HK" dirty="0"/>
              <a:t>rib</a:t>
            </a:r>
          </a:p>
        </p:txBody>
      </p:sp>
    </p:spTree>
    <p:extLst>
      <p:ext uri="{BB962C8B-B14F-4D97-AF65-F5344CB8AC3E}">
        <p14:creationId xmlns:p14="http://schemas.microsoft.com/office/powerpoint/2010/main" val="412654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EB254DF-AA64-4798-A032-D4BA1E1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Q4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042BB4D-E5D1-42F5-8AFA-D615A3E82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M/52. Good past health. He complained of fever, dysphagia and sore throat for 3 days. A neck XR was taken.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4148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84BC6D7-A322-4CCE-BE0D-DA3F2EFF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6B65DA6C-B3C3-482D-8626-6142FB11B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8" y="74988"/>
            <a:ext cx="5943599" cy="6726092"/>
          </a:xfrm>
        </p:spPr>
      </p:pic>
    </p:spTree>
    <p:extLst>
      <p:ext uri="{BB962C8B-B14F-4D97-AF65-F5344CB8AC3E}">
        <p14:creationId xmlns:p14="http://schemas.microsoft.com/office/powerpoint/2010/main" val="3147277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</a:t>
            </a:r>
            <a:r>
              <a:rPr lang="en-US" altLang="zh-HK" dirty="0" smtClean="0"/>
              <a:t>) What is </a:t>
            </a:r>
            <a:r>
              <a:rPr lang="en-US" altLang="zh-HK" dirty="0"/>
              <a:t>the radiological </a:t>
            </a:r>
            <a:r>
              <a:rPr lang="en-US" altLang="zh-HK" dirty="0" smtClean="0"/>
              <a:t>finding?</a:t>
            </a:r>
          </a:p>
          <a:p>
            <a:r>
              <a:rPr lang="en-US" altLang="zh-HK" dirty="0" smtClean="0"/>
              <a:t>Thickening of prevertebral soft </a:t>
            </a:r>
            <a:r>
              <a:rPr lang="en-US" altLang="zh-HK" dirty="0" smtClean="0"/>
              <a:t>tissue</a:t>
            </a:r>
          </a:p>
          <a:p>
            <a:r>
              <a:rPr lang="en-US" altLang="zh-HK" dirty="0"/>
              <a:t>C2/3: &lt;7 mm</a:t>
            </a:r>
          </a:p>
          <a:p>
            <a:r>
              <a:rPr lang="en-US" altLang="zh-HK" dirty="0"/>
              <a:t>C6/7: &lt;21 mm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45877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zh-HK" dirty="0" smtClean="0"/>
              <a:t>b) List </a:t>
            </a:r>
            <a:r>
              <a:rPr lang="en-US" altLang="zh-HK" dirty="0"/>
              <a:t>3 differential diagnoses.</a:t>
            </a:r>
            <a:endParaRPr lang="zh-TW" altLang="zh-HK" dirty="0"/>
          </a:p>
          <a:p>
            <a:r>
              <a:rPr lang="en-US" altLang="zh-HK" dirty="0" smtClean="0"/>
              <a:t>Para / Retropharyngeal abscess</a:t>
            </a:r>
          </a:p>
          <a:p>
            <a:r>
              <a:rPr lang="en-US" altLang="zh-HK" dirty="0" smtClean="0"/>
              <a:t>Retropharyngeal cellulitis</a:t>
            </a:r>
          </a:p>
          <a:p>
            <a:r>
              <a:rPr lang="en-US" altLang="zh-HK" dirty="0" smtClean="0"/>
              <a:t>Retropharyngeal hematoma</a:t>
            </a:r>
          </a:p>
          <a:p>
            <a:r>
              <a:rPr lang="en-US" altLang="zh-HK" dirty="0" smtClean="0"/>
              <a:t>Retropharyngeal effusion secondary to acute calcific prevertebral tendinitis</a:t>
            </a:r>
          </a:p>
          <a:p>
            <a:r>
              <a:rPr lang="en-US" altLang="zh-HK" dirty="0" smtClean="0"/>
              <a:t>Prevertebral abscess</a:t>
            </a:r>
          </a:p>
          <a:p>
            <a:r>
              <a:rPr lang="en-US" altLang="zh-HK" dirty="0" smtClean="0"/>
              <a:t>Tumor</a:t>
            </a:r>
          </a:p>
          <a:p>
            <a:r>
              <a:rPr lang="en-US" altLang="zh-HK" dirty="0" err="1" smtClean="0"/>
              <a:t>Pseudothickening</a:t>
            </a:r>
            <a:r>
              <a:rPr lang="en-US" altLang="zh-HK" dirty="0" smtClean="0"/>
              <a:t> due to neck flexion / swallowing / expiration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86530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c</a:t>
            </a:r>
            <a:r>
              <a:rPr lang="en-US" altLang="zh-HK" dirty="0" smtClean="0"/>
              <a:t>) List 2 subsequent </a:t>
            </a:r>
            <a:r>
              <a:rPr lang="en-US" altLang="zh-HK" dirty="0"/>
              <a:t>investigations.</a:t>
            </a:r>
            <a:endParaRPr lang="zh-TW" altLang="zh-HK" dirty="0"/>
          </a:p>
          <a:p>
            <a:r>
              <a:rPr lang="en-US" altLang="zh-HK" dirty="0" smtClean="0"/>
              <a:t>Blood tests </a:t>
            </a:r>
            <a:r>
              <a:rPr lang="en-US" altLang="zh-HK" dirty="0" err="1" smtClean="0"/>
              <a:t>eg</a:t>
            </a:r>
            <a:r>
              <a:rPr lang="en-US" altLang="zh-HK" dirty="0" smtClean="0"/>
              <a:t> CBC, blood C/ST</a:t>
            </a:r>
          </a:p>
          <a:p>
            <a:r>
              <a:rPr lang="en-US" altLang="zh-HK" dirty="0" smtClean="0"/>
              <a:t>Contrast CT neck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3908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54E05C4-EAEE-499D-B68B-0D0C3ACD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16154AF-D399-4EE4-9698-3860172A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a) List 5 differential diagnoses.</a:t>
            </a:r>
          </a:p>
          <a:p>
            <a:r>
              <a:rPr lang="en-US" altLang="zh-HK" dirty="0"/>
              <a:t>Stroke</a:t>
            </a:r>
          </a:p>
          <a:p>
            <a:r>
              <a:rPr lang="en-US" altLang="zh-HK" dirty="0"/>
              <a:t>CNS infection</a:t>
            </a:r>
          </a:p>
          <a:p>
            <a:r>
              <a:rPr lang="en-US" altLang="zh-HK" dirty="0"/>
              <a:t>Epilepsy</a:t>
            </a:r>
          </a:p>
          <a:p>
            <a:r>
              <a:rPr lang="en-US" altLang="zh-HK" dirty="0"/>
              <a:t>Hypoglycemia</a:t>
            </a:r>
          </a:p>
          <a:p>
            <a:r>
              <a:rPr lang="en-US" altLang="zh-HK" dirty="0"/>
              <a:t>Poisoning</a:t>
            </a:r>
          </a:p>
          <a:p>
            <a:pPr lvl="1"/>
            <a:r>
              <a:rPr lang="en-US" altLang="zh-HK" dirty="0" err="1"/>
              <a:t>eg.</a:t>
            </a:r>
            <a:r>
              <a:rPr lang="en-US" altLang="zh-HK" dirty="0"/>
              <a:t> Alcohol, cyanide,</a:t>
            </a:r>
          </a:p>
          <a:p>
            <a:pPr lvl="1"/>
            <a:r>
              <a:rPr lang="en-US" altLang="zh-HK" dirty="0"/>
              <a:t>salicylates, TCA…</a:t>
            </a:r>
            <a:endParaRPr lang="zh-HK" altLang="en-US" dirty="0"/>
          </a:p>
          <a:p>
            <a:r>
              <a:rPr lang="en-US" altLang="zh-HK" dirty="0"/>
              <a:t>….</a:t>
            </a:r>
          </a:p>
          <a:p>
            <a:endParaRPr lang="en-US" altLang="zh-HK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2C2BDFD-2A33-4681-A5F3-727FFF719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74" y="2192968"/>
            <a:ext cx="7347625" cy="40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60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C1096DC-0F53-4775-9C14-FE21F27C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xmlns="" id="{008DECBF-0434-461C-8C47-CCB5F4FAF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80" y="272374"/>
            <a:ext cx="6478622" cy="6478622"/>
          </a:xfrm>
        </p:spPr>
      </p:pic>
    </p:spTree>
    <p:extLst>
      <p:ext uri="{BB962C8B-B14F-4D97-AF65-F5344CB8AC3E}">
        <p14:creationId xmlns:p14="http://schemas.microsoft.com/office/powerpoint/2010/main" val="90293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d</a:t>
            </a:r>
            <a:r>
              <a:rPr lang="en-US" altLang="zh-HK" dirty="0" smtClean="0"/>
              <a:t>) What </a:t>
            </a:r>
            <a:r>
              <a:rPr lang="en-US" altLang="zh-HK" dirty="0"/>
              <a:t>is the diagnosis now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Rim enhancing lesion in left </a:t>
            </a:r>
            <a:r>
              <a:rPr lang="en-US" altLang="zh-HK" dirty="0" err="1" smtClean="0"/>
              <a:t>parapharyngeal</a:t>
            </a:r>
            <a:r>
              <a:rPr lang="en-US" altLang="zh-HK" dirty="0" smtClean="0"/>
              <a:t> space with marked soft tissue swelling, compatible with left </a:t>
            </a:r>
            <a:r>
              <a:rPr lang="en-US" altLang="zh-HK" dirty="0" err="1" smtClean="0"/>
              <a:t>parapharyngeal</a:t>
            </a:r>
            <a:r>
              <a:rPr lang="en-US" altLang="zh-HK" dirty="0" smtClean="0"/>
              <a:t> abscess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31030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D:\Users\hyk025\Desktop\Parapharyngeal+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25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altLang="zh-HK" dirty="0"/>
              <a:t>e</a:t>
            </a:r>
            <a:r>
              <a:rPr lang="en-US" altLang="zh-HK" dirty="0" smtClean="0"/>
              <a:t>) What </a:t>
            </a:r>
            <a:r>
              <a:rPr lang="en-US" altLang="zh-HK" dirty="0"/>
              <a:t>are the underlying causes for this disease</a:t>
            </a:r>
            <a:r>
              <a:rPr lang="en-US" altLang="zh-HK" dirty="0" smtClean="0"/>
              <a:t>?</a:t>
            </a:r>
          </a:p>
          <a:p>
            <a:r>
              <a:rPr lang="en-US" altLang="zh-HK" dirty="0"/>
              <a:t>Usually, </a:t>
            </a:r>
            <a:r>
              <a:rPr lang="en-US" altLang="zh-HK" dirty="0" err="1"/>
              <a:t>parapharyngeal</a:t>
            </a:r>
            <a:r>
              <a:rPr lang="en-US" altLang="zh-HK" dirty="0"/>
              <a:t> abscesses arise secondary to oropharyngeal infections that spread either by direct continuity or by lymphatic drainage:</a:t>
            </a:r>
          </a:p>
          <a:p>
            <a:r>
              <a:rPr lang="en-US" altLang="zh-HK" dirty="0"/>
              <a:t>acute and chronic </a:t>
            </a:r>
            <a:r>
              <a:rPr lang="en-US" altLang="zh-HK" dirty="0" smtClean="0"/>
              <a:t>tonsillitis</a:t>
            </a:r>
          </a:p>
          <a:p>
            <a:r>
              <a:rPr lang="en-US" altLang="zh-HK" dirty="0" smtClean="0"/>
              <a:t>bursting </a:t>
            </a:r>
            <a:r>
              <a:rPr lang="en-US" altLang="zh-HK" dirty="0"/>
              <a:t>of </a:t>
            </a:r>
            <a:r>
              <a:rPr lang="en-US" altLang="zh-HK" dirty="0" err="1" smtClean="0"/>
              <a:t>peritonsillar</a:t>
            </a:r>
            <a:r>
              <a:rPr lang="en-US" altLang="zh-HK" dirty="0" smtClean="0"/>
              <a:t> abscess</a:t>
            </a:r>
            <a:endParaRPr lang="en-US" altLang="zh-HK" dirty="0"/>
          </a:p>
          <a:p>
            <a:r>
              <a:rPr lang="en-US" altLang="zh-HK" dirty="0"/>
              <a:t>dental infection usually comes from the lower last molar tooth</a:t>
            </a:r>
          </a:p>
          <a:p>
            <a:r>
              <a:rPr lang="en-US" altLang="zh-HK" dirty="0" err="1" smtClean="0"/>
              <a:t>Bezold</a:t>
            </a:r>
            <a:r>
              <a:rPr lang="en-US" altLang="zh-HK" dirty="0" smtClean="0"/>
              <a:t> abscess (abscess in attachment of SCM muscle secondary to mastoiditis)</a:t>
            </a:r>
          </a:p>
          <a:p>
            <a:r>
              <a:rPr lang="en-US" altLang="zh-HK" dirty="0" err="1" smtClean="0"/>
              <a:t>petrositis</a:t>
            </a:r>
            <a:endParaRPr lang="en-US" altLang="zh-HK" dirty="0"/>
          </a:p>
          <a:p>
            <a:r>
              <a:rPr lang="en-US" altLang="zh-HK" dirty="0"/>
              <a:t>spread from other deep head and neck spaces (e.g. parotid, </a:t>
            </a:r>
            <a:r>
              <a:rPr lang="en-US" altLang="zh-HK" dirty="0" smtClean="0"/>
              <a:t>retropharyngeal or </a:t>
            </a:r>
            <a:r>
              <a:rPr lang="en-US" altLang="zh-HK" dirty="0"/>
              <a:t>submandibular spaces)</a:t>
            </a:r>
          </a:p>
          <a:p>
            <a:r>
              <a:rPr lang="en-US" altLang="zh-HK" dirty="0"/>
              <a:t>secondary to penetrating trauma of the neck</a:t>
            </a:r>
          </a:p>
          <a:p>
            <a:r>
              <a:rPr lang="en-US" altLang="zh-HK" dirty="0"/>
              <a:t>iatrogenic e.g. injection of local anesthetic for tonsillectomy or mandibular nerve block</a:t>
            </a:r>
          </a:p>
          <a:p>
            <a:pPr lvl="0"/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28331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f) </a:t>
            </a:r>
            <a:r>
              <a:rPr lang="en-US" altLang="zh-HK" dirty="0"/>
              <a:t>What is the definitive treatment</a:t>
            </a:r>
            <a:r>
              <a:rPr lang="en-US" altLang="zh-HK" dirty="0" smtClean="0"/>
              <a:t>?</a:t>
            </a:r>
          </a:p>
          <a:p>
            <a:r>
              <a:rPr lang="en-US" altLang="zh-HK" dirty="0" smtClean="0"/>
              <a:t>Incision </a:t>
            </a:r>
            <a:r>
              <a:rPr lang="en-US" altLang="zh-HK" smtClean="0"/>
              <a:t>and drainage</a:t>
            </a: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28288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F/72. Attended for minor head </a:t>
            </a:r>
            <a:r>
              <a:rPr lang="en-US" altLang="zh-HK" dirty="0" smtClean="0"/>
              <a:t>injury by falling over occiput. </a:t>
            </a:r>
            <a:r>
              <a:rPr lang="en-US" altLang="zh-HK" dirty="0"/>
              <a:t>GCS full. Plain CT brain was done.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45590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65" y="134565"/>
            <a:ext cx="6595353" cy="6595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573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a) What </a:t>
            </a:r>
            <a:r>
              <a:rPr lang="en-US" altLang="zh-HK" dirty="0"/>
              <a:t>is the radiological diagnosis?</a:t>
            </a:r>
            <a:endParaRPr lang="zh-TW" altLang="zh-HK" dirty="0"/>
          </a:p>
          <a:p>
            <a:r>
              <a:rPr lang="en-US" altLang="zh-HK" dirty="0" smtClean="0"/>
              <a:t>Acute subdural hematoma over anterior </a:t>
            </a:r>
            <a:r>
              <a:rPr lang="en-US" altLang="zh-HK" dirty="0" err="1" smtClean="0"/>
              <a:t>falx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82761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b) What </a:t>
            </a:r>
            <a:r>
              <a:rPr lang="en-US" altLang="zh-HK" dirty="0"/>
              <a:t>is the mechanism of this injury?</a:t>
            </a:r>
            <a:endParaRPr lang="zh-TW" altLang="zh-HK" dirty="0"/>
          </a:p>
          <a:p>
            <a:r>
              <a:rPr lang="en-US" altLang="zh-HK" dirty="0" smtClean="0"/>
              <a:t>Tearing of bridging veins that cross the subdural space.</a:t>
            </a:r>
          </a:p>
          <a:p>
            <a:r>
              <a:rPr lang="en-US" altLang="zh-HK" dirty="0" err="1" smtClean="0"/>
              <a:t>Contrecoup</a:t>
            </a:r>
            <a:r>
              <a:rPr lang="en-US" altLang="zh-HK" dirty="0" smtClean="0"/>
              <a:t> injury for this patient</a:t>
            </a:r>
            <a:endParaRPr lang="zh-HK" altLang="en-US" dirty="0"/>
          </a:p>
        </p:txBody>
      </p:sp>
      <p:pic>
        <p:nvPicPr>
          <p:cNvPr id="1026" name="Picture 2" descr="D:\Users\hyk025\Desktop\800px-Contrecoup_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87" y="3429001"/>
            <a:ext cx="3861413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47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c</a:t>
            </a:r>
            <a:r>
              <a:rPr lang="en-US" altLang="zh-HK" dirty="0" smtClean="0"/>
              <a:t>) </a:t>
            </a:r>
            <a:r>
              <a:rPr lang="en-US" altLang="zh-HK" dirty="0"/>
              <a:t>What are the common risk factors for this condition?</a:t>
            </a:r>
            <a:endParaRPr lang="zh-TW" altLang="zh-HK" dirty="0"/>
          </a:p>
          <a:p>
            <a:r>
              <a:rPr lang="en-US" altLang="zh-HK" dirty="0" smtClean="0"/>
              <a:t>Elderly</a:t>
            </a:r>
          </a:p>
          <a:p>
            <a:r>
              <a:rPr lang="en-US" altLang="zh-HK" dirty="0" smtClean="0"/>
              <a:t>Alcohol abuse</a:t>
            </a:r>
          </a:p>
          <a:p>
            <a:r>
              <a:rPr lang="en-US" altLang="zh-HK" dirty="0" smtClean="0"/>
              <a:t>Use of antithrombotic </a:t>
            </a:r>
            <a:r>
              <a:rPr lang="en-US" altLang="zh-HK" dirty="0" err="1" smtClean="0"/>
              <a:t>angents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eg</a:t>
            </a:r>
            <a:r>
              <a:rPr lang="en-US" altLang="zh-HK" dirty="0" smtClean="0"/>
              <a:t>. Aspirin , warfarin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7086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DAF8D62-80B3-4DB9-A332-C799A94E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0F8CE3E-3471-4916-BE40-48B115EBA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b) POCT was done. What is the anion gap?</a:t>
            </a:r>
            <a:endParaRPr lang="zh-TW" altLang="zh-HK" dirty="0"/>
          </a:p>
          <a:p>
            <a:r>
              <a:rPr lang="en-US" altLang="zh-HK" dirty="0"/>
              <a:t>Anion gap = [Na+] – [HCO3-] – [Cl-] = 137-6.8-97 = 33.2mmol/L</a:t>
            </a:r>
          </a:p>
          <a:p>
            <a:r>
              <a:rPr lang="en-US" altLang="zh-HK" dirty="0"/>
              <a:t>Reference range 8-16mmol/L</a:t>
            </a:r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1754AE4-84B3-4AB9-9893-18F226C50B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98" y="2680536"/>
            <a:ext cx="3175878" cy="404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311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 smtClean="0"/>
              <a:t>d) List </a:t>
            </a:r>
            <a:r>
              <a:rPr lang="en-US" altLang="zh-HK" dirty="0"/>
              <a:t>4 management for this patient.</a:t>
            </a:r>
            <a:endParaRPr lang="zh-TW" altLang="zh-HK" dirty="0"/>
          </a:p>
          <a:p>
            <a:r>
              <a:rPr lang="en-US" altLang="zh-HK" dirty="0" smtClean="0"/>
              <a:t>Consult neurosurgery</a:t>
            </a:r>
          </a:p>
          <a:p>
            <a:r>
              <a:rPr lang="en-US" altLang="zh-HK" dirty="0" smtClean="0"/>
              <a:t>Neuro-observation</a:t>
            </a:r>
          </a:p>
          <a:p>
            <a:r>
              <a:rPr lang="en-US" altLang="zh-HK" dirty="0" smtClean="0"/>
              <a:t>Seizure prophylaxis </a:t>
            </a:r>
            <a:r>
              <a:rPr lang="en-US" altLang="zh-HK" dirty="0" err="1" smtClean="0"/>
              <a:t>eg</a:t>
            </a:r>
            <a:r>
              <a:rPr lang="en-US" altLang="zh-HK" dirty="0" smtClean="0"/>
              <a:t>. </a:t>
            </a:r>
            <a:r>
              <a:rPr lang="en-US" altLang="zh-HK" dirty="0" err="1" smtClean="0"/>
              <a:t>dilantin</a:t>
            </a:r>
            <a:endParaRPr lang="en-US" altLang="zh-HK" dirty="0" smtClean="0"/>
          </a:p>
          <a:p>
            <a:r>
              <a:rPr lang="en-US" altLang="zh-HK" dirty="0" smtClean="0"/>
              <a:t>Reversal of anticoagulation if any</a:t>
            </a:r>
          </a:p>
        </p:txBody>
      </p:sp>
    </p:spTree>
    <p:extLst>
      <p:ext uri="{BB962C8B-B14F-4D97-AF65-F5344CB8AC3E}">
        <p14:creationId xmlns:p14="http://schemas.microsoft.com/office/powerpoint/2010/main" val="7847414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e</a:t>
            </a:r>
            <a:r>
              <a:rPr lang="en-US" altLang="zh-HK" dirty="0" smtClean="0"/>
              <a:t>) </a:t>
            </a:r>
            <a:r>
              <a:rPr lang="en-US" altLang="zh-HK" dirty="0"/>
              <a:t>List 3 potential complications</a:t>
            </a:r>
            <a:r>
              <a:rPr lang="en-US" altLang="zh-HK" dirty="0" smtClean="0"/>
              <a:t>.</a:t>
            </a:r>
          </a:p>
          <a:p>
            <a:r>
              <a:rPr lang="en-US" altLang="zh-HK" dirty="0"/>
              <a:t>Brain </a:t>
            </a:r>
            <a:r>
              <a:rPr lang="en-US" altLang="zh-HK" dirty="0" smtClean="0"/>
              <a:t>herniation secondary to expansion of SDH and elevated ICP</a:t>
            </a:r>
            <a:endParaRPr lang="en-US" altLang="zh-HK" dirty="0"/>
          </a:p>
          <a:p>
            <a:r>
              <a:rPr lang="en-US" altLang="zh-HK" dirty="0" smtClean="0"/>
              <a:t>Seizures</a:t>
            </a:r>
          </a:p>
          <a:p>
            <a:r>
              <a:rPr lang="en-US" altLang="zh-HK" smtClean="0"/>
              <a:t>Persistent impairment </a:t>
            </a:r>
            <a:r>
              <a:rPr lang="en-US" altLang="zh-HK" dirty="0"/>
              <a:t>such as memory loss, dizziness, </a:t>
            </a:r>
            <a:r>
              <a:rPr lang="en-US" altLang="zh-HK" dirty="0" smtClean="0"/>
              <a:t>headache ,anxiety</a:t>
            </a:r>
            <a:r>
              <a:rPr lang="en-US" altLang="zh-HK" dirty="0"/>
              <a:t> </a:t>
            </a:r>
            <a:r>
              <a:rPr lang="en-US" altLang="zh-HK" dirty="0" smtClean="0"/>
              <a:t>, </a:t>
            </a:r>
            <a:r>
              <a:rPr lang="en-US" altLang="zh-HK" dirty="0"/>
              <a:t>and </a:t>
            </a:r>
            <a:r>
              <a:rPr lang="en-US" altLang="zh-HK"/>
              <a:t>difficulty </a:t>
            </a:r>
            <a:r>
              <a:rPr lang="en-US" altLang="zh-HK" smtClean="0"/>
              <a:t>concentrating, weakness</a:t>
            </a:r>
            <a:r>
              <a:rPr lang="en-US" altLang="zh-HK" dirty="0"/>
              <a:t>, numbness, </a:t>
            </a:r>
            <a:r>
              <a:rPr lang="en-US" altLang="zh-HK" dirty="0" smtClean="0"/>
              <a:t>dysphasia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5487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F3D9AA1-71AE-428F-B12C-D14A2185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Q6</a:t>
            </a:r>
            <a:endParaRPr lang="zh-HK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xmlns="" id="{58456215-5FFD-4A76-B861-077F0E660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M/50. He slipped and fell and injured his left leg, complaining of left knee pain. XR left knee was done.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00888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94BED01-CB13-4A8F-8644-7B80620E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xmlns="" id="{B9CA81D9-1453-46D6-8A21-BCB7D22ED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0311" y="855215"/>
            <a:ext cx="6841727" cy="5131294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CA1F2F1E-FBB3-4451-90D4-8F171D5AE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95" y="0"/>
            <a:ext cx="5431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8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7D18B81-8366-4F8E-91AA-E2525804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2EF1661-CDE6-429D-9348-23A2B65AC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a) </a:t>
            </a:r>
            <a:r>
              <a:rPr lang="en-US" altLang="zh-HK" dirty="0"/>
              <a:t>What is the radiological diagnosis?</a:t>
            </a:r>
          </a:p>
          <a:p>
            <a:r>
              <a:rPr lang="en-US" altLang="zh-TW" dirty="0"/>
              <a:t>Tibial spine fracture aka tibial eminence fracture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0499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A871799-B64E-4582-B853-28B10B383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B79F769-D327-4D21-9E8F-D73F2BF6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b) What is the most common age group for this injury?</a:t>
            </a:r>
          </a:p>
          <a:p>
            <a:r>
              <a:rPr lang="en-US" altLang="zh-HK" dirty="0"/>
              <a:t>8-14</a:t>
            </a:r>
          </a:p>
          <a:p>
            <a:endParaRPr lang="en-US" altLang="zh-HK" dirty="0"/>
          </a:p>
          <a:p>
            <a:pPr fontAlgn="base"/>
            <a:r>
              <a:rPr lang="en-US" altLang="zh-HK" dirty="0"/>
              <a:t>Intercondylar eminence in incompletely ossified and is more prone to failure than ligamentous structures</a:t>
            </a:r>
          </a:p>
          <a:p>
            <a:pPr fontAlgn="base"/>
            <a:r>
              <a:rPr lang="en-US" altLang="zh-HK" dirty="0"/>
              <a:t>Failure occurs through deep cancellous bone </a:t>
            </a:r>
          </a:p>
          <a:p>
            <a:pPr fontAlgn="base"/>
            <a:r>
              <a:rPr lang="en-US" altLang="zh-HK" dirty="0"/>
              <a:t>Fracture usually confined to intercondylar eminence, but it may propagate to tibial plateau, medial is most common 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973688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B922B87-CC36-44E5-AA2F-2D054EB2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04055EE-FA9B-4A8C-B237-3DF4AE17A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c) Name the classification system for this kind of injury.</a:t>
            </a:r>
          </a:p>
          <a:p>
            <a:endParaRPr lang="zh-TW" altLang="zh-HK" dirty="0"/>
          </a:p>
          <a:p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03096DD-71DF-4CE8-9429-6AADCB899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43" y="2660144"/>
            <a:ext cx="4914900" cy="3810000"/>
          </a:xfrm>
          <a:prstGeom prst="rect">
            <a:avLst/>
          </a:prstGeo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D7218941-D109-4AA2-B75D-F9428B51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07411"/>
              </p:ext>
            </p:extLst>
          </p:nvPr>
        </p:nvGraphicFramePr>
        <p:xfrm>
          <a:off x="411196" y="2660144"/>
          <a:ext cx="6660813" cy="4229100"/>
        </p:xfrm>
        <a:graphic>
          <a:graphicData uri="http://schemas.openxmlformats.org/drawingml/2006/table">
            <a:tbl>
              <a:tblPr/>
              <a:tblGrid>
                <a:gridCol w="2220271">
                  <a:extLst>
                    <a:ext uri="{9D8B030D-6E8A-4147-A177-3AD203B41FA5}">
                      <a16:colId xmlns:a16="http://schemas.microsoft.com/office/drawing/2014/main" xmlns="" val="1442780493"/>
                    </a:ext>
                  </a:extLst>
                </a:gridCol>
                <a:gridCol w="2220271">
                  <a:extLst>
                    <a:ext uri="{9D8B030D-6E8A-4147-A177-3AD203B41FA5}">
                      <a16:colId xmlns:a16="http://schemas.microsoft.com/office/drawing/2014/main" xmlns="" val="3152679833"/>
                    </a:ext>
                  </a:extLst>
                </a:gridCol>
                <a:gridCol w="2220271">
                  <a:extLst>
                    <a:ext uri="{9D8B030D-6E8A-4147-A177-3AD203B41FA5}">
                      <a16:colId xmlns:a16="http://schemas.microsoft.com/office/drawing/2014/main" xmlns="" val="10763483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b="1">
                          <a:effectLst/>
                          <a:latin typeface="Arial" panose="020B0604020202020204" pitchFamily="34" charset="0"/>
                        </a:rPr>
                        <a:t>Modified Meyers and McKeever Classification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528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Type I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Nondisplaced (&lt;3mm)</a:t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</a:rPr>
                      </a:b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zh-HK" alt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339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Type II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Minimally displaced with intact posterior hinge</a:t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</a:rPr>
                      </a:b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zh-HK" altLang="en-US" dirty="0">
                          <a:effectLst/>
                          <a:latin typeface="Arial" panose="020B0604020202020204" pitchFamily="34" charset="0"/>
                        </a:rPr>
                      </a:br>
                      <a:endParaRPr lang="zh-HK" alt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330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Type IIIA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Completely displaced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HK" altLang="en-US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zh-HK" altLang="en-US">
                          <a:effectLst/>
                          <a:latin typeface="Arial" panose="020B0604020202020204" pitchFamily="34" charset="0"/>
                        </a:rPr>
                      </a:br>
                      <a:endParaRPr lang="zh-HK" alt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879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Type IIIB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Type III fracture with rotation 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HK" altLang="en-US">
                          <a:effectLst/>
                          <a:latin typeface="Arial" panose="020B0604020202020204" pitchFamily="34" charset="0"/>
                        </a:rPr>
                        <a:t>     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784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Type IV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Completely displaced, rotated, comminuted</a:t>
                      </a: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lnL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FEA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576714408"/>
                  </a:ext>
                </a:extLst>
              </a:tr>
            </a:tbl>
          </a:graphicData>
        </a:graphic>
      </p:graphicFrame>
      <p:pic>
        <p:nvPicPr>
          <p:cNvPr id="1025" name="Picture 1" descr="https://www.orthobullets.com/images/pencil.jpg">
            <a:extLst>
              <a:ext uri="{FF2B5EF4-FFF2-40B4-BE49-F238E27FC236}">
                <a16:creationId xmlns:a16="http://schemas.microsoft.com/office/drawing/2014/main" xmlns="" id="{5AC0AF2B-1023-492F-A7A2-49F96937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6" y="266062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orthobullets.com/images/camera.gif">
            <a:extLst>
              <a:ext uri="{FF2B5EF4-FFF2-40B4-BE49-F238E27FC236}">
                <a16:creationId xmlns:a16="http://schemas.microsoft.com/office/drawing/2014/main" xmlns="" id="{F176106F-C346-409E-B8D0-B0E49D33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6" y="266062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orthobullets.com/images/pencil.jpg">
            <a:extLst>
              <a:ext uri="{FF2B5EF4-FFF2-40B4-BE49-F238E27FC236}">
                <a16:creationId xmlns:a16="http://schemas.microsoft.com/office/drawing/2014/main" xmlns="" id="{2CF73448-9B95-4546-82F9-2CAB1C3C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6" y="266062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rthobullets.com/images/camera.gif">
            <a:extLst>
              <a:ext uri="{FF2B5EF4-FFF2-40B4-BE49-F238E27FC236}">
                <a16:creationId xmlns:a16="http://schemas.microsoft.com/office/drawing/2014/main" xmlns="" id="{CBF09CD1-BA7A-487A-B843-FCEC96F4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6" y="266062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orthobullets.com/images/pencil.jpg">
            <a:extLst>
              <a:ext uri="{FF2B5EF4-FFF2-40B4-BE49-F238E27FC236}">
                <a16:creationId xmlns:a16="http://schemas.microsoft.com/office/drawing/2014/main" xmlns="" id="{6E2D974D-7A38-4CDB-B4F8-7630C534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6" y="266062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rthobullets.com/images/camera.gif">
            <a:extLst>
              <a:ext uri="{FF2B5EF4-FFF2-40B4-BE49-F238E27FC236}">
                <a16:creationId xmlns:a16="http://schemas.microsoft.com/office/drawing/2014/main" xmlns="" id="{17AFF87A-8F5B-4977-8F9A-03CDA687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6" y="2660620"/>
            <a:ext cx="1524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93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B40B099-4F32-4A9C-81DD-1FA59E01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0708BE7-671A-43FA-963E-8E50BE46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HK" dirty="0"/>
              <a:t>d) How to treat this injury non-operatively?</a:t>
            </a:r>
            <a:endParaRPr lang="zh-TW" altLang="zh-HK" dirty="0"/>
          </a:p>
          <a:p>
            <a:pPr fontAlgn="base"/>
            <a:r>
              <a:rPr lang="en-US" altLang="zh-HK" dirty="0"/>
              <a:t>aspiration</a:t>
            </a:r>
          </a:p>
          <a:p>
            <a:pPr lvl="1" fontAlgn="base"/>
            <a:r>
              <a:rPr lang="en-US" altLang="zh-HK" dirty="0"/>
              <a:t>when tense hemarthrosis is present, needle aspiration with the injection of lidocaine may help extend the knee</a:t>
            </a:r>
          </a:p>
          <a:p>
            <a:pPr fontAlgn="base"/>
            <a:r>
              <a:rPr lang="en-US" altLang="zh-HK" dirty="0"/>
              <a:t>reduction</a:t>
            </a:r>
          </a:p>
          <a:p>
            <a:pPr lvl="1" fontAlgn="base"/>
            <a:r>
              <a:rPr lang="en-US" altLang="zh-HK" dirty="0"/>
              <a:t>extend the knee to full extension or hyperextension to observe for fragment reduction</a:t>
            </a:r>
          </a:p>
          <a:p>
            <a:pPr fontAlgn="base"/>
            <a:r>
              <a:rPr lang="en-US" altLang="zh-HK" dirty="0"/>
              <a:t>Immobilization</a:t>
            </a:r>
          </a:p>
          <a:p>
            <a:pPr lvl="1" fontAlgn="base"/>
            <a:r>
              <a:rPr lang="en-US" altLang="zh-HK" dirty="0"/>
              <a:t>cast is placed at 0 degrees of flexion</a:t>
            </a:r>
          </a:p>
          <a:p>
            <a:pPr lvl="1" fontAlgn="base"/>
            <a:r>
              <a:rPr lang="en-US" altLang="zh-HK" dirty="0"/>
              <a:t>cast in extension for 3-4 weeks</a:t>
            </a:r>
          </a:p>
          <a:p>
            <a:pPr fontAlgn="base"/>
            <a:r>
              <a:rPr lang="en-US" altLang="zh-HK" dirty="0"/>
              <a:t>Post reduction XR +/- CT/MRI</a:t>
            </a:r>
          </a:p>
          <a:p>
            <a:pPr marL="457200" lvl="1" indent="0" fontAlgn="base">
              <a:buNone/>
            </a:pPr>
            <a:r>
              <a:rPr lang="en-US" altLang="zh-HK" dirty="0"/>
              <a:t> </a:t>
            </a:r>
          </a:p>
          <a:p>
            <a:pPr marL="457200" lvl="1" indent="0" fontAlgn="base">
              <a:buNone/>
            </a:pP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64004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3DDF84B-2EF7-4739-8321-713B8F62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104C159-B0EF-46D6-9060-9DE882B13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e) What are the complications of this injury?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A2C2F31-1434-48D5-9CF9-41A3722E49C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05837" y="2226161"/>
            <a:ext cx="11433242" cy="4431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Loss of motion</a:t>
            </a: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common, especially loss of extension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 be due to displaced fragment impinging on femoral notch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Arthrofibrosis </a:t>
            </a:r>
            <a:r>
              <a:rPr kumimoji="0" lang="zh-HK" altLang="zh-HK" sz="1200" b="0" i="0" u="none" strike="noStrike" cap="none" normalizeH="0" baseline="0" dirty="0">
                <a:ln>
                  <a:noFill/>
                </a:ln>
                <a:solidFill>
                  <a:srgbClr val="222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zh-HK" altLang="zh-HK" sz="800" b="0" i="0" u="none" strike="noStrike" cap="none" normalizeH="0" baseline="0" dirty="0">
                <a:ln>
                  <a:noFill/>
                </a:ln>
                <a:solidFill>
                  <a:srgbClr val="222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endParaRPr kumimoji="0" lang="zh-HK" altLang="zh-HK" sz="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common with surgical reconstruction</a:t>
            </a: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Growth arrest</a:t>
            </a: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iatrogenic injury during surgery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ACL laxity</a:t>
            </a: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38-100%, more common in operatively treated knees 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Lachman's laxity may be noted compared to contralateral limb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functional instability is uncommon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HK" altLang="zh-H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Rate of ACL reconstruction following this injury is 15-25%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https://www.orthobullets.com/images/question.jpg">
            <a:hlinkClick r:id="rId2" tooltip="question"/>
            <a:extLst>
              <a:ext uri="{FF2B5EF4-FFF2-40B4-BE49-F238E27FC236}">
                <a16:creationId xmlns:a16="http://schemas.microsoft.com/office/drawing/2014/main" xmlns="" id="{F519B386-5898-485E-9F79-9E5C310F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-1096963"/>
            <a:ext cx="1333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62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B43277C-29DF-4E21-9BB4-AC3F4C49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References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76809E3-7459-474D-8FD1-502500D5A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Uptodate</a:t>
            </a:r>
            <a:endParaRPr lang="en-US" altLang="zh-HK" dirty="0" smtClean="0"/>
          </a:p>
          <a:p>
            <a:r>
              <a:rPr lang="en-US" altLang="zh-HK" dirty="0" err="1" smtClean="0"/>
              <a:t>Radiopaedia</a:t>
            </a:r>
            <a:endParaRPr lang="en-US" altLang="zh-HK" dirty="0" smtClean="0"/>
          </a:p>
          <a:p>
            <a:r>
              <a:rPr lang="en-US" altLang="zh-HK" dirty="0" smtClean="0"/>
              <a:t>Life in the fast lane</a:t>
            </a:r>
            <a:endParaRPr lang="en-US" altLang="zh-HK" dirty="0"/>
          </a:p>
          <a:p>
            <a:r>
              <a:rPr lang="en-US" altLang="zh-HK" dirty="0"/>
              <a:t>www.orthobullets.com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0050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054478-EFFE-4B6A-88F0-D3EB4CEA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BC4C277-C81F-4A29-8E03-0822E5E16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c) What is the diagnosis based on the POCT result?</a:t>
            </a:r>
          </a:p>
          <a:p>
            <a:r>
              <a:rPr lang="en-US" altLang="zh-TW" dirty="0"/>
              <a:t>Lactic acidosis with respiratory compensation</a:t>
            </a:r>
            <a:endParaRPr lang="zh-TW" altLang="zh-HK" dirty="0"/>
          </a:p>
          <a:p>
            <a:endParaRPr lang="en-US" altLang="zh-HK" dirty="0"/>
          </a:p>
          <a:p>
            <a:r>
              <a:rPr lang="en-US" altLang="zh-HK" dirty="0"/>
              <a:t>expected pCO</a:t>
            </a:r>
            <a:r>
              <a:rPr lang="en-US" altLang="zh-HK" baseline="-25000" dirty="0"/>
              <a:t>2</a:t>
            </a:r>
            <a:r>
              <a:rPr lang="en-US" altLang="zh-HK" dirty="0"/>
              <a:t> at maximal compensation can be calculated from a simple formula</a:t>
            </a:r>
          </a:p>
          <a:p>
            <a:r>
              <a:rPr lang="en-US" altLang="zh-HK" dirty="0"/>
              <a:t>For expected pCO</a:t>
            </a:r>
            <a:r>
              <a:rPr lang="en-US" altLang="zh-HK" baseline="-25000" dirty="0"/>
              <a:t>2</a:t>
            </a:r>
            <a:r>
              <a:rPr lang="en-US" altLang="zh-HK" dirty="0"/>
              <a:t> = 1.5 (Actual [HCO</a:t>
            </a:r>
            <a:r>
              <a:rPr lang="en-US" altLang="zh-HK" baseline="-25000" dirty="0"/>
              <a:t>3</a:t>
            </a:r>
            <a:r>
              <a:rPr lang="en-US" altLang="zh-HK" dirty="0"/>
              <a:t>] ) + 8 mmHg</a:t>
            </a:r>
          </a:p>
          <a:p>
            <a:r>
              <a:rPr lang="en-US" altLang="zh-HK" dirty="0"/>
              <a:t>1mmHg=0.133kPa</a:t>
            </a:r>
          </a:p>
          <a:p>
            <a:r>
              <a:rPr lang="en-US" altLang="zh-HK" dirty="0"/>
              <a:t>This case expected pCO</a:t>
            </a:r>
            <a:r>
              <a:rPr lang="en-US" altLang="zh-HK" baseline="-25000" dirty="0"/>
              <a:t>2</a:t>
            </a:r>
            <a:r>
              <a:rPr lang="en-US" altLang="zh-HK" dirty="0"/>
              <a:t> = 1.5 * 6.8 + 8 mmHg = 10.2mmHg = 2.42kPa</a:t>
            </a:r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65937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6650B53-9D99-467F-9F9D-09D50188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AB5AED5-8613-4494-A6C5-925C840A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D78FE8B-073E-4582-B1E3-7C8C661C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6239746" cy="299126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4749DB9-1046-4A43-81E9-0FC0F980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746" y="1396606"/>
            <a:ext cx="5468113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5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D499BAB-325A-4F03-BC1A-3D7985052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7CBE660-4840-4B10-B1EB-BCFFC5251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d) List 4 further investigations to find out the underlying cause</a:t>
            </a:r>
          </a:p>
          <a:p>
            <a:r>
              <a:rPr lang="en-US" altLang="zh-HK" dirty="0" err="1"/>
              <a:t>H’stix</a:t>
            </a:r>
            <a:endParaRPr lang="en-US" altLang="zh-HK" dirty="0"/>
          </a:p>
          <a:p>
            <a:r>
              <a:rPr lang="en-US" altLang="zh-HK" dirty="0"/>
              <a:t>ECG</a:t>
            </a:r>
          </a:p>
          <a:p>
            <a:r>
              <a:rPr lang="en-US" altLang="zh-HK" dirty="0"/>
              <a:t>CXR</a:t>
            </a:r>
          </a:p>
          <a:p>
            <a:r>
              <a:rPr lang="en-US" altLang="zh-HK" dirty="0"/>
              <a:t>Blood tests </a:t>
            </a:r>
            <a:r>
              <a:rPr lang="en-US" altLang="zh-HK" dirty="0" err="1"/>
              <a:t>eg.</a:t>
            </a:r>
            <a:r>
              <a:rPr lang="en-US" altLang="zh-HK" dirty="0"/>
              <a:t> CBC, LRFT, Troponins, AV PO2 gradient, cyanide concentration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5034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A41521-C548-4BDE-946A-6B2C3CF3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1964A18-6AB4-4E00-8DE9-508E2F12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e) What are the sources for cyanide in general?</a:t>
            </a:r>
          </a:p>
          <a:p>
            <a:r>
              <a:rPr lang="en-US" altLang="zh-TW" dirty="0"/>
              <a:t>Fire victims</a:t>
            </a:r>
          </a:p>
          <a:p>
            <a:r>
              <a:rPr lang="en-US" altLang="zh-TW" dirty="0"/>
              <a:t>Occupational exposures during electroplating or stripping</a:t>
            </a:r>
          </a:p>
          <a:p>
            <a:r>
              <a:rPr lang="en-US" altLang="zh-TW" dirty="0"/>
              <a:t>Plants </a:t>
            </a:r>
            <a:r>
              <a:rPr lang="en-US" altLang="zh-TW" dirty="0" err="1"/>
              <a:t>eg.</a:t>
            </a:r>
            <a:r>
              <a:rPr lang="en-US" altLang="zh-TW" dirty="0"/>
              <a:t> Bitter almond, cassava, bamboo shoot, apricot seeds, lima bean, sorghum</a:t>
            </a:r>
          </a:p>
          <a:p>
            <a:r>
              <a:rPr lang="en-US" altLang="zh-TW" dirty="0"/>
              <a:t>Artificial nail remover containing acetonitrile</a:t>
            </a:r>
          </a:p>
          <a:p>
            <a:r>
              <a:rPr lang="en-US" altLang="zh-TW" dirty="0"/>
              <a:t>Excessive ingestion of laetrile (vit B17) or amygdalin</a:t>
            </a:r>
          </a:p>
          <a:p>
            <a:r>
              <a:rPr lang="en-US" altLang="zh-TW" dirty="0"/>
              <a:t>Drugs </a:t>
            </a:r>
            <a:r>
              <a:rPr lang="en-US" altLang="zh-TW" dirty="0" err="1"/>
              <a:t>eg.</a:t>
            </a:r>
            <a:r>
              <a:rPr lang="en-US" altLang="zh-TW" dirty="0"/>
              <a:t> nitroprusside </a:t>
            </a:r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3879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B78E2C6-8718-4333-B2A1-44A818EB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696A583-3800-4921-8014-7506CD2F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f) What are the specific antidotes for cyanide poisoning?</a:t>
            </a:r>
          </a:p>
          <a:p>
            <a:r>
              <a:rPr lang="en-US" altLang="zh-TW" dirty="0"/>
              <a:t>Hydroxocobalamin (</a:t>
            </a:r>
            <a:r>
              <a:rPr lang="en-US" altLang="zh-TW" dirty="0" err="1"/>
              <a:t>cyanokit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Bind cyanide to form cyanocobalamin</a:t>
            </a:r>
          </a:p>
          <a:p>
            <a:r>
              <a:rPr lang="en-US" altLang="zh-TW" dirty="0"/>
              <a:t>Sodium nitrite and sodium thiosulphate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325D5F9-A922-428F-B05C-4BA1E503A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61" y="3728024"/>
            <a:ext cx="5429858" cy="29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5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1065</Words>
  <Application>Microsoft Office PowerPoint</Application>
  <PresentationFormat>Custom</PresentationFormat>
  <Paragraphs>192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佈景主題</vt:lpstr>
      <vt:lpstr>JCM OSCE</vt:lpstr>
      <vt:lpstr>Q1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Tommy Ho</dc:creator>
  <cp:lastModifiedBy>ce</cp:lastModifiedBy>
  <cp:revision>28</cp:revision>
  <dcterms:created xsi:type="dcterms:W3CDTF">2019-05-29T13:06:08Z</dcterms:created>
  <dcterms:modified xsi:type="dcterms:W3CDTF">2019-06-03T14:46:26Z</dcterms:modified>
</cp:coreProperties>
</file>