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00153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文字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標題文字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標題文字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標題文字</a:t>
            </a:r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20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2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0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3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標題文字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標題文字</a:t>
            </a:r>
          </a:p>
        </p:txBody>
      </p:sp>
      <p:sp>
        <p:nvSpPr>
          <p:cNvPr id="154" name="內文層級一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5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標題文字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標題文字</a:t>
            </a:r>
          </a:p>
        </p:txBody>
      </p:sp>
      <p:sp>
        <p:nvSpPr>
          <p:cNvPr id="164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標題文字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17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185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標題文字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19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20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21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16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22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標題文字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243" name="內文層級一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4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標題文字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254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5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標題文字</a:t>
            </a:r>
          </a:p>
        </p:txBody>
      </p:sp>
      <p:sp>
        <p:nvSpPr>
          <p:cNvPr id="26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標題文字</a:t>
            </a:r>
          </a:p>
        </p:txBody>
      </p:sp>
      <p:sp>
        <p:nvSpPr>
          <p:cNvPr id="273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7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文字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標題文字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標題文字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標題文字</a:t>
            </a:r>
          </a:p>
        </p:txBody>
      </p:sp>
      <p:sp>
        <p:nvSpPr>
          <p:cNvPr id="83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文字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JCM SAQ</a:t>
            </a:r>
            <a:br/>
            <a:r>
              <a:rPr sz="4000"/>
              <a:t>3</a:t>
            </a:r>
            <a:r>
              <a:rPr sz="4000" baseline="30000"/>
              <a:t>th</a:t>
            </a:r>
            <a:r>
              <a:rPr sz="4000"/>
              <a:t> July 2019</a:t>
            </a:r>
          </a:p>
        </p:txBody>
      </p:sp>
      <p:sp>
        <p:nvSpPr>
          <p:cNvPr id="284" name="副標題 2"/>
          <p:cNvSpPr txBox="1">
            <a:spLocks noGrp="1"/>
          </p:cNvSpPr>
          <p:nvPr>
            <p:ph type="body" sz="quarter" idx="1"/>
          </p:nvPr>
        </p:nvSpPr>
        <p:spPr>
          <a:xfrm>
            <a:off x="2195735" y="4221088"/>
            <a:ext cx="6400801" cy="1752601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600"/>
              </a:spcBef>
              <a:defRPr sz="2800"/>
            </a:pPr>
            <a:endParaRPr/>
          </a:p>
          <a:p>
            <a:pPr algn="r">
              <a:spcBef>
                <a:spcPts val="600"/>
              </a:spcBef>
              <a:defRPr sz="2800"/>
            </a:pPr>
            <a:r>
              <a:t>AED, TSWH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buSzTx/>
              <a:buNone/>
              <a:defRPr sz="2976"/>
            </a:pPr>
            <a:r>
              <a:t>(c) A man was bitten by a dog in </a:t>
            </a:r>
            <a:r>
              <a:rPr u="sng"/>
              <a:t>mainland China</a:t>
            </a:r>
            <a:r>
              <a:t> </a:t>
            </a:r>
            <a:r>
              <a:rPr u="sng"/>
              <a:t>three days ago</a:t>
            </a:r>
            <a:r>
              <a:t> and went to Hospital in China and </a:t>
            </a:r>
            <a:r>
              <a:rPr u="sng"/>
              <a:t>received vaccination</a:t>
            </a:r>
            <a:r>
              <a:t> on the same day.  </a:t>
            </a:r>
          </a:p>
          <a:p>
            <a:pPr marL="0" indent="0" defTabSz="850391">
              <a:buSzTx/>
              <a:buNone/>
              <a:defRPr sz="2976"/>
            </a:pPr>
            <a:r>
              <a:t>He gave you the details of the vaccination: Human Diploid Cell Vaccine </a:t>
            </a:r>
            <a:r>
              <a:rPr u="sng"/>
              <a:t>(HDCV)</a:t>
            </a:r>
          </a:p>
          <a:p>
            <a:pPr marL="0" indent="0" defTabSz="850391">
              <a:buSzTx/>
              <a:buNone/>
              <a:defRPr sz="2976"/>
            </a:pPr>
            <a:endParaRPr u="sng"/>
          </a:p>
          <a:p>
            <a:pPr marL="0" indent="0" defTabSz="425195">
              <a:spcBef>
                <a:spcPts val="0"/>
              </a:spcBef>
              <a:buSzTx/>
              <a:buNone/>
              <a:defRPr sz="2976"/>
            </a:pPr>
            <a:r>
              <a:t>Start Verorab today but this dose as the Day 3 dose of usual Verorab course. </a:t>
            </a:r>
            <a:endParaRPr u="sng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13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grpSp>
        <p:nvGrpSpPr>
          <p:cNvPr id="3" name="群組 2"/>
          <p:cNvGrpSpPr/>
          <p:nvPr/>
        </p:nvGrpSpPr>
        <p:grpSpPr>
          <a:xfrm>
            <a:off x="747713" y="1433513"/>
            <a:ext cx="7648575" cy="3990975"/>
            <a:chOff x="747713" y="1433513"/>
            <a:chExt cx="7648575" cy="39909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3" y="1433513"/>
              <a:ext cx="7648575" cy="399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763688" y="3415004"/>
              <a:ext cx="2952328" cy="216024"/>
            </a:xfrm>
            <a:prstGeom prst="rect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79296" cy="4997152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</a:pPr>
            <a:r>
              <a:rPr dirty="0"/>
              <a:t>(d) A man with </a:t>
            </a:r>
            <a:r>
              <a:rPr u="sng" dirty="0"/>
              <a:t>good past health</a:t>
            </a:r>
            <a:r>
              <a:rPr dirty="0"/>
              <a:t> was bitten by a dog in mainland China three days ago and went to Hospital in China and received vaccination on the same day.  He throw away the vaccination record and </a:t>
            </a:r>
            <a:r>
              <a:rPr u="sng" dirty="0"/>
              <a:t>cannot give</a:t>
            </a:r>
            <a:r>
              <a:rPr dirty="0"/>
              <a:t> you the </a:t>
            </a:r>
            <a:r>
              <a:rPr u="sng" dirty="0"/>
              <a:t>details</a:t>
            </a:r>
            <a:r>
              <a:rPr dirty="0"/>
              <a:t> of the vaccination </a:t>
            </a:r>
          </a:p>
          <a:p>
            <a:pPr marL="0" indent="0" defTabSz="457200">
              <a:spcBef>
                <a:spcPts val="0"/>
              </a:spcBef>
              <a:buSzTx/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79296" cy="4997152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</a:pPr>
            <a:r>
              <a:t>(d) A man with </a:t>
            </a:r>
            <a:r>
              <a:rPr u="sng"/>
              <a:t>good past health</a:t>
            </a:r>
            <a:r>
              <a:t> was bitten by a dog in mainland China three days ago and went to Hospital in China and received vaccination on the same day.  He throw away the vaccination record and </a:t>
            </a:r>
            <a:r>
              <a:rPr u="sng"/>
              <a:t>cannot give</a:t>
            </a:r>
            <a:r>
              <a:t> you the </a:t>
            </a:r>
            <a:r>
              <a:rPr u="sng"/>
              <a:t>details</a:t>
            </a:r>
            <a:r>
              <a:t> of the vaccination </a:t>
            </a:r>
          </a:p>
          <a:p>
            <a:pPr marL="0" indent="0" defTabSz="457200">
              <a:spcBef>
                <a:spcPts val="0"/>
              </a:spcBef>
              <a:buSzTx/>
              <a:buNone/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</a:pPr>
            <a:r>
              <a:t>Start full course of Verorab today with today dose as Day 0.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grpSp>
        <p:nvGrpSpPr>
          <p:cNvPr id="3" name="群組 2"/>
          <p:cNvGrpSpPr/>
          <p:nvPr/>
        </p:nvGrpSpPr>
        <p:grpSpPr>
          <a:xfrm>
            <a:off x="747713" y="1433513"/>
            <a:ext cx="7648575" cy="3990975"/>
            <a:chOff x="747713" y="1433513"/>
            <a:chExt cx="7648575" cy="39909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3" y="1433513"/>
              <a:ext cx="7648575" cy="399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403648" y="4653136"/>
              <a:ext cx="6696744" cy="504056"/>
            </a:xfrm>
            <a:prstGeom prst="rect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(e) A woman with </a:t>
            </a:r>
            <a:r>
              <a:rPr u="sng" dirty="0"/>
              <a:t>SLE on steroid for a long time </a:t>
            </a:r>
            <a:r>
              <a:rPr dirty="0"/>
              <a:t>was bitten by a </a:t>
            </a:r>
            <a:r>
              <a:rPr u="sng" dirty="0"/>
              <a:t>bat/ bats</a:t>
            </a:r>
            <a:r>
              <a:rPr dirty="0"/>
              <a:t> over her left hand and right leg when she went to a cave today.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(e) A woman with </a:t>
            </a:r>
            <a:r>
              <a:rPr u="sng"/>
              <a:t>SLE on steroid for a long time </a:t>
            </a:r>
            <a:r>
              <a:t>was bitten by a </a:t>
            </a:r>
            <a:r>
              <a:rPr u="sng"/>
              <a:t>bat/ bats</a:t>
            </a:r>
            <a:r>
              <a:t> over her left hand and right leg when she went to a cave today.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Start whole course of </a:t>
            </a:r>
            <a:r>
              <a:rPr u="sng"/>
              <a:t>Verorab (5 doses) </a:t>
            </a:r>
            <a:r>
              <a:t>and HRIG.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3" name="群組 2"/>
          <p:cNvGrpSpPr/>
          <p:nvPr/>
        </p:nvGrpSpPr>
        <p:grpSpPr>
          <a:xfrm>
            <a:off x="179512" y="620688"/>
            <a:ext cx="8255000" cy="2725737"/>
            <a:chOff x="179512" y="2065338"/>
            <a:chExt cx="8255000" cy="272573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065338"/>
              <a:ext cx="8255000" cy="2725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11560" y="4293096"/>
              <a:ext cx="5760640" cy="36004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40363" y="4797152"/>
            <a:ext cx="6962775" cy="933450"/>
            <a:chOff x="640363" y="4797152"/>
            <a:chExt cx="6962775" cy="9334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63" y="4797152"/>
              <a:ext cx="696277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843808" y="4797152"/>
              <a:ext cx="3888432" cy="216024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04248" y="5013176"/>
              <a:ext cx="576064" cy="250701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2736" y="5253317"/>
              <a:ext cx="2635493" cy="253355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(f) A man with good past health is sleeping in his room. When he got up, he found there was a bat in his room. There was no obvious wound over his body."/>
          <p:cNvSpPr txBox="1"/>
          <p:nvPr/>
        </p:nvSpPr>
        <p:spPr>
          <a:xfrm>
            <a:off x="165418" y="1764029"/>
            <a:ext cx="9043352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Arial"/>
                <a:ea typeface="Arial"/>
                <a:cs typeface="Arial"/>
                <a:sym typeface="Arial"/>
              </a:rPr>
              <a:t>(f) A man with good past health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noticed there was a </a:t>
            </a:r>
            <a:r>
              <a:rPr lang="en-US" sz="3200" u="sng" dirty="0" smtClean="0">
                <a:latin typeface="Arial"/>
                <a:ea typeface="Arial"/>
                <a:cs typeface="Arial"/>
                <a:sym typeface="Arial"/>
              </a:rPr>
              <a:t>bat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dirty="0" smtClean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his room.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He was </a:t>
            </a:r>
            <a:r>
              <a:rPr lang="en-US" sz="3200" u="sng" dirty="0" smtClean="0">
                <a:latin typeface="Arial"/>
                <a:ea typeface="Arial"/>
                <a:cs typeface="Arial"/>
                <a:sym typeface="Arial"/>
              </a:rPr>
              <a:t>awake and conscious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all along.</a:t>
            </a:r>
            <a:r>
              <a:rPr sz="3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There was no obvious wound over his body.</a:t>
            </a:r>
          </a:p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(f) A man with good past health is sleeping in his room. When he got up, he found there was a bat in his room. There was no obvious wound over his body.…"/>
          <p:cNvSpPr txBox="1"/>
          <p:nvPr/>
        </p:nvSpPr>
        <p:spPr>
          <a:xfrm>
            <a:off x="165418" y="1764029"/>
            <a:ext cx="904335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Arial"/>
                <a:ea typeface="Arial"/>
                <a:cs typeface="Arial"/>
                <a:sym typeface="Arial"/>
              </a:rPr>
              <a:t>(f) A man with good past health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noticed </a:t>
            </a:r>
            <a:r>
              <a:rPr sz="3200" dirty="0" smtClean="0">
                <a:latin typeface="Arial"/>
                <a:ea typeface="Arial"/>
                <a:cs typeface="Arial"/>
                <a:sym typeface="Arial"/>
              </a:rPr>
              <a:t>there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was a</a:t>
            </a:r>
            <a:r>
              <a:rPr sz="3200" u="sng" dirty="0">
                <a:latin typeface="Arial"/>
                <a:ea typeface="Arial"/>
                <a:cs typeface="Arial"/>
                <a:sym typeface="Arial"/>
              </a:rPr>
              <a:t> bat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 in his room.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He was awake and conscious all along. </a:t>
            </a:r>
            <a:r>
              <a:rPr sz="3200" dirty="0" smtClean="0">
                <a:latin typeface="Arial"/>
                <a:ea typeface="Arial"/>
                <a:cs typeface="Arial"/>
                <a:sym typeface="Arial"/>
              </a:rPr>
              <a:t>There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was no obvious wound over his body.</a:t>
            </a:r>
          </a:p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There is no need to have </a:t>
            </a:r>
            <a:r>
              <a:rPr lang="en-US" sz="3200" dirty="0" err="1" smtClean="0">
                <a:latin typeface="Arial"/>
                <a:ea typeface="Arial"/>
                <a:cs typeface="Arial"/>
                <a:sym typeface="Arial"/>
              </a:rPr>
              <a:t>Verorab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 or HRIG.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1 Animal/ Dog bite </a:t>
            </a:r>
          </a:p>
        </p:txBody>
      </p:sp>
      <p:sp>
        <p:nvSpPr>
          <p:cNvPr id="287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Updated COC guideline</a:t>
            </a:r>
          </a:p>
          <a:p>
            <a:r>
              <a:rPr dirty="0"/>
              <a:t>Dog/Animal, Patient and Vaccine</a:t>
            </a:r>
          </a:p>
          <a:p>
            <a:endParaRPr dirty="0"/>
          </a:p>
          <a:p>
            <a:r>
              <a:rPr dirty="0"/>
              <a:t>Several junior doctors are not familiar with the management of animals bite and indication of rabies vaccination and ask you for help.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979712" y="403921"/>
            <a:ext cx="4572000" cy="6096000"/>
            <a:chOff x="2286000" y="381000"/>
            <a:chExt cx="4572000" cy="6096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24000" y="1143000"/>
              <a:ext cx="6096000" cy="4572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87824" y="4005064"/>
              <a:ext cx="720080" cy="21602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23928" y="5157192"/>
              <a:ext cx="1800200" cy="144016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74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(g) A man is receiving a course of </a:t>
            </a:r>
            <a:r>
              <a:rPr dirty="0" err="1"/>
              <a:t>Verorab</a:t>
            </a:r>
            <a:r>
              <a:rPr dirty="0"/>
              <a:t>. But he forgot to come back to AED 2 days ago for Day 7 dose.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0" indent="0">
              <a:buSzTx/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74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(g) A man is receiving a course of Verorab. But he forgot to come back to AED 2 days ago for Day 7 dose.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Continue the Verorab course and today dose as Day 7 dose.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0" indent="0">
              <a:buSzTx/>
              <a:buNone/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標題 1"/>
          <p:cNvSpPr txBox="1">
            <a:spLocks noGrp="1"/>
          </p:cNvSpPr>
          <p:nvPr>
            <p:ph type="title"/>
          </p:nvPr>
        </p:nvSpPr>
        <p:spPr>
          <a:xfrm>
            <a:off x="241299" y="1902544"/>
            <a:ext cx="8229601" cy="2937223"/>
          </a:xfrm>
          <a:prstGeom prst="rect">
            <a:avLst/>
          </a:prstGeom>
        </p:spPr>
        <p:txBody>
          <a:bodyPr/>
          <a:lstStyle/>
          <a:p>
            <a:pPr algn="l" defTabSz="841247">
              <a:defRPr sz="2944"/>
            </a:pPr>
            <a:r>
              <a:rPr dirty="0"/>
              <a:t>(h) A man has been received full course of </a:t>
            </a:r>
            <a:r>
              <a:rPr dirty="0" err="1"/>
              <a:t>Verorab</a:t>
            </a:r>
            <a:r>
              <a:rPr dirty="0"/>
              <a:t> 3 years ago was bitten by a dog in Hong Kong today but he felt that the dog could not be caught as he forgot how the dog looks like.</a:t>
            </a:r>
          </a:p>
          <a:p>
            <a:pPr algn="l" defTabSz="841247">
              <a:defRPr sz="2944"/>
            </a:pP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標題 1"/>
          <p:cNvSpPr txBox="1">
            <a:spLocks noGrp="1"/>
          </p:cNvSpPr>
          <p:nvPr>
            <p:ph type="title"/>
          </p:nvPr>
        </p:nvSpPr>
        <p:spPr>
          <a:xfrm>
            <a:off x="241300" y="1902544"/>
            <a:ext cx="8229600" cy="2937223"/>
          </a:xfrm>
          <a:prstGeom prst="rect">
            <a:avLst/>
          </a:prstGeom>
        </p:spPr>
        <p:txBody>
          <a:bodyPr/>
          <a:lstStyle/>
          <a:p>
            <a:pPr algn="l" defTabSz="841247">
              <a:defRPr sz="2944"/>
            </a:pPr>
            <a:r>
              <a:t>(h) A man has been received full course of Verorab 3 years ago was bitten by a dog in Hong Kong today but he felt that the dog could not be caught as he forgot how the dog looks like.</a:t>
            </a:r>
          </a:p>
          <a:p>
            <a:pPr algn="l" defTabSz="841247">
              <a:defRPr sz="2944"/>
            </a:pPr>
            <a:endParaRPr/>
          </a:p>
          <a:p>
            <a:pPr algn="l" defTabSz="841247">
              <a:defRPr sz="2944"/>
            </a:pPr>
            <a:r>
              <a:t> 2 doses of Verorab (Day 0 and day 3)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44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dirty="0"/>
          </a:p>
        </p:txBody>
      </p:sp>
      <p:grpSp>
        <p:nvGrpSpPr>
          <p:cNvPr id="6" name="群組 5"/>
          <p:cNvGrpSpPr/>
          <p:nvPr/>
        </p:nvGrpSpPr>
        <p:grpSpPr>
          <a:xfrm>
            <a:off x="755576" y="3038475"/>
            <a:ext cx="6810375" cy="781050"/>
            <a:chOff x="755576" y="3038475"/>
            <a:chExt cx="6810375" cy="7810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038475"/>
              <a:ext cx="6810375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835696" y="3284984"/>
              <a:ext cx="1728192" cy="216024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644008" y="3284984"/>
              <a:ext cx="2808312" cy="216024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43808" y="3501008"/>
              <a:ext cx="2016224" cy="216024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Don’t forget the antibiotics</a:t>
            </a:r>
          </a:p>
        </p:txBody>
      </p:sp>
      <p:sp>
        <p:nvSpPr>
          <p:cNvPr id="353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</a:pPr>
            <a:r>
              <a:t>Dog bite wound with antibiotics prophylaxis</a:t>
            </a:r>
          </a:p>
          <a:p>
            <a:pPr marL="0" indent="0" defTabSz="457200">
              <a:spcBef>
                <a:spcPts val="0"/>
              </a:spcBef>
              <a:buSzTx/>
              <a:buNone/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</a:pPr>
            <a:r>
              <a:t>Mainstay: Augmentin</a:t>
            </a:r>
          </a:p>
          <a:p>
            <a:pPr marL="0" indent="0" defTabSz="457200">
              <a:spcBef>
                <a:spcPts val="0"/>
              </a:spcBef>
              <a:buSzTx/>
              <a:buNone/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</a:pPr>
            <a:r>
              <a:t>Penicillin allergy: </a:t>
            </a:r>
          </a:p>
          <a:p>
            <a:pPr marL="0" indent="0" defTabSz="457200">
              <a:spcBef>
                <a:spcPts val="0"/>
              </a:spcBef>
              <a:buSzTx/>
              <a:buNone/>
            </a:pPr>
            <a:r>
              <a:t>(adults) doxycycline +/- metronidazole; </a:t>
            </a:r>
          </a:p>
          <a:p>
            <a:pPr marL="0" indent="0" defTabSz="457200">
              <a:spcBef>
                <a:spcPts val="0"/>
              </a:spcBef>
              <a:buSzTx/>
              <a:buNone/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</a:pPr>
            <a:r>
              <a:t>(children) clindamycin + septrin (cotrimoxazole)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Also Rabies Antibody </a:t>
            </a:r>
            <a:r>
              <a:rPr dirty="0" smtClean="0"/>
              <a:t>Test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43100"/>
            <a:ext cx="74961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2</a:t>
            </a:r>
          </a:p>
        </p:txBody>
      </p:sp>
      <p:sp>
        <p:nvSpPr>
          <p:cNvPr id="358" name="A 72-year old man complaint of sudden onset left side weakness 30 minutes ago. His wife found that he was sitting on floor and vomited undigested food.…"/>
          <p:cNvSpPr txBox="1"/>
          <p:nvPr/>
        </p:nvSpPr>
        <p:spPr>
          <a:xfrm>
            <a:off x="214630" y="1675130"/>
            <a:ext cx="8605842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A 72-year old man complaint of sudden onset left side weakness 30 minutes ago. His wife found that he was sitting on floor and vomited undigested food.</a:t>
            </a:r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PMH:</a:t>
            </a:r>
          </a:p>
          <a:p>
            <a:pPr marL="228600" indent="-228600" defTabSz="304800">
              <a:buSzPct val="100000"/>
              <a:buAutoNum type="arabicPeriod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Hypertension</a:t>
            </a:r>
          </a:p>
          <a:p>
            <a:pPr marL="228600" indent="-228600" defTabSz="304800">
              <a:buSzPct val="100000"/>
              <a:buAutoNum type="arabicPeriod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Diabetes Mellitus </a:t>
            </a:r>
          </a:p>
          <a:p>
            <a:pPr marL="228600" indent="-228600" defTabSz="304800">
              <a:buSzPct val="100000"/>
              <a:buAutoNum type="arabicPeriod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Hyperlipidemia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1" name="Vital signs:…"/>
          <p:cNvSpPr txBox="1"/>
          <p:nvPr/>
        </p:nvSpPr>
        <p:spPr>
          <a:xfrm>
            <a:off x="457199" y="1632965"/>
            <a:ext cx="8229601" cy="304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defTabSz="304800">
              <a:defRPr sz="1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Vital signs:</a:t>
            </a:r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BP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42 / 28 mmHg, Pulse rate 90/min</a:t>
            </a:r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Body Temp.36.4 C </a:t>
            </a:r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SpO2 100% on Room Air</a:t>
            </a:r>
          </a:p>
          <a:p>
            <a:pPr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標題 1"/>
          <p:cNvSpPr txBox="1"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Verorab, no. of doses, HRIG</a:t>
            </a:r>
          </a:p>
        </p:txBody>
      </p:sp>
      <p:sp>
        <p:nvSpPr>
          <p:cNvPr id="290" name="內容版面配置區 2"/>
          <p:cNvSpPr txBox="1"/>
          <p:nvPr/>
        </p:nvSpPr>
        <p:spPr>
          <a:xfrm>
            <a:off x="363887" y="1577091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(a) A lady was bitten today by </a:t>
            </a:r>
            <a:r>
              <a:rPr u="sng" dirty="0"/>
              <a:t>her own dog </a:t>
            </a:r>
            <a:r>
              <a:rPr dirty="0"/>
              <a:t>which has </a:t>
            </a:r>
            <a:r>
              <a:rPr u="sng" dirty="0"/>
              <a:t>received full vaccination</a:t>
            </a:r>
            <a:r>
              <a:rPr dirty="0"/>
              <a:t>.</a:t>
            </a:r>
          </a:p>
          <a:p>
            <a:pPr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900"/>
            </a:pPr>
            <a:endParaRPr/>
          </a:p>
        </p:txBody>
      </p:sp>
      <p:sp>
        <p:nvSpPr>
          <p:cNvPr id="364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Physical examination: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PEARL 3mm, R side sluggish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No facial asymmetry 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Limb power: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5|0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5|4-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Plantar reflex: 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2592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Left side upgoing; Right side downgoing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(a) You worry the patient had acute stroke. What is the definition of stroke?</a:t>
            </a:r>
          </a:p>
          <a:p>
            <a:pPr marL="0" indent="0">
              <a:buSzTx/>
              <a:buNone/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0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(a) You worry the patient had acute stroke. What is the definition of stroke?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A stroke is the acute neurologic injury that occurs as a result of brain ischemia and hemorrhage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3" name="(b) Can you give five diagnoses of stroke mimics?"/>
          <p:cNvSpPr txBox="1"/>
          <p:nvPr/>
        </p:nvSpPr>
        <p:spPr>
          <a:xfrm>
            <a:off x="113029" y="1738629"/>
            <a:ext cx="9184245" cy="148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(b) Can you give five diagnoses of stroke mimics?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(b) Can you give five diagnoses of stroke mimics?…"/>
          <p:cNvSpPr txBox="1"/>
          <p:nvPr/>
        </p:nvSpPr>
        <p:spPr>
          <a:xfrm>
            <a:off x="113029" y="1738629"/>
            <a:ext cx="9184245" cy="4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(b) Can you give five diagnoses of stroke mimics?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Hypoglycemia 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Brain/ CNS tumour or abscess 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Post-ictal state/ Todd paralysis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Migraine 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Multiple Sclerosis </a:t>
            </a:r>
          </a:p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and others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162" y="279368"/>
            <a:ext cx="4793600" cy="6516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(c) What are the early sign of cerebral ischemia in non-contrast CTB, please give 4?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5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(c) What are the early sign of cerebral ischemia in non-contrast CTB, please give 4?</a:t>
            </a:r>
          </a:p>
          <a:p>
            <a:pPr marL="0" indent="0">
              <a:buSzTx/>
              <a:buNone/>
              <a:defRPr sz="2000"/>
            </a:pPr>
            <a:r>
              <a:t>(Practice of Emergency Medicine)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Hypoattenuation involving one third or more of the Middle Cerebral Artery (MCA) territory. 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Obscuration of lentiform nucleus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Cortical sulcal effacement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Focal parenchymal hypoattenuation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Loss of insular ribbon/ obscuration of Sylvian fissure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Hyperatten uation of large vessels e.g. Dense MCA sign</a:t>
            </a:r>
          </a:p>
          <a:p>
            <a:pPr marL="457200" indent="-228600" defTabSz="304800">
              <a:spcBef>
                <a:spcPts val="0"/>
              </a:spcBef>
              <a:buAutoNum type="arabicPeriod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Loss of grey-white matter differentiation in basal ganglion.   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At the resuscitation room, BP on right arm was 42/28 mmHg. Then the nurse took BP over left arm and was 54/37. After that, the nurse took blood pressure over left thigh and was 104/55.…"/>
          <p:cNvSpPr txBox="1"/>
          <p:nvPr/>
        </p:nvSpPr>
        <p:spPr>
          <a:xfrm>
            <a:off x="371711" y="1827530"/>
            <a:ext cx="8400578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At the resuscitation room, BP on right arm was 42/28 mmHg. Then the nurse took BP over left arm and was 54/37. After that, the nurse took blood pressure over left thigh and was 104/55.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A CXR also performed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91" name="CXR.jpg" descr="CX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387" y="1679738"/>
            <a:ext cx="3705226" cy="4260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標題 1"/>
          <p:cNvSpPr txBox="1"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Verorab, no. of doses, HRIG</a:t>
            </a:r>
          </a:p>
        </p:txBody>
      </p:sp>
      <p:sp>
        <p:nvSpPr>
          <p:cNvPr id="293" name="內容版面配置區 2"/>
          <p:cNvSpPr txBox="1"/>
          <p:nvPr/>
        </p:nvSpPr>
        <p:spPr>
          <a:xfrm>
            <a:off x="179513" y="1577091"/>
            <a:ext cx="8856984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(a) A lady was bitten today by </a:t>
            </a:r>
            <a:r>
              <a:rPr u="sng" dirty="0"/>
              <a:t>her own dog </a:t>
            </a:r>
            <a:r>
              <a:rPr dirty="0"/>
              <a:t>which has </a:t>
            </a:r>
            <a:r>
              <a:rPr u="sng" dirty="0"/>
              <a:t>received full vaccination</a:t>
            </a:r>
            <a:r>
              <a:rPr dirty="0"/>
              <a:t>.</a:t>
            </a:r>
          </a:p>
          <a:p>
            <a:pPr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 indent="704087"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Observe the dog (at home or at Government Kennel) (for 7 days)</a:t>
            </a:r>
          </a:p>
          <a:p>
            <a:pPr lvl="3" indent="1056131"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Unremarkable/ not dead: no need for </a:t>
            </a:r>
            <a:r>
              <a:rPr dirty="0" err="1"/>
              <a:t>Verorab</a:t>
            </a:r>
            <a:endParaRPr dirty="0"/>
          </a:p>
          <a:p>
            <a:pPr lvl="3" indent="1056131"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Dead: start </a:t>
            </a:r>
            <a:r>
              <a:rPr dirty="0" err="1"/>
              <a:t>Verorab</a:t>
            </a:r>
            <a:endParaRPr dirty="0"/>
          </a:p>
          <a:p>
            <a:pPr lvl="4" indent="1408175"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Lab +</a:t>
            </a:r>
            <a:r>
              <a:rPr dirty="0" err="1"/>
              <a:t>ve</a:t>
            </a:r>
            <a:r>
              <a:rPr dirty="0"/>
              <a:t>: complete whole course of </a:t>
            </a:r>
            <a:r>
              <a:rPr dirty="0" err="1"/>
              <a:t>Verorab</a:t>
            </a:r>
            <a:r>
              <a:rPr dirty="0"/>
              <a:t> + HRIG</a:t>
            </a:r>
          </a:p>
          <a:p>
            <a:pPr lvl="4" indent="1408175" defTabSz="704087">
              <a:spcBef>
                <a:spcPts val="5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Lab -</a:t>
            </a:r>
            <a:r>
              <a:rPr dirty="0" err="1"/>
              <a:t>ve</a:t>
            </a:r>
            <a:r>
              <a:rPr dirty="0"/>
              <a:t>: off </a:t>
            </a:r>
            <a:r>
              <a:rPr dirty="0" err="1"/>
              <a:t>Verorab</a:t>
            </a:r>
            <a:endParaRPr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4" name="(d) Please comment the CXR and what do you worry with this CXR together with the above-findings and why?…"/>
          <p:cNvSpPr txBox="1"/>
          <p:nvPr/>
        </p:nvSpPr>
        <p:spPr>
          <a:xfrm>
            <a:off x="445809" y="1903729"/>
            <a:ext cx="7937461" cy="4954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(d) Please comment the CXR and what do you worry with this CXR together with the above-findings and why? 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Can you write down four other ‘typical’ findings in CXR for this condition?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What is the imaging of choice to diagnose this condition?</a:t>
            </a:r>
          </a:p>
          <a:p>
            <a:pPr marL="228600" defTabSz="304800">
              <a:defRPr sz="1200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7" name="Mediastinum is widened…"/>
          <p:cNvSpPr txBox="1"/>
          <p:nvPr/>
        </p:nvSpPr>
        <p:spPr>
          <a:xfrm>
            <a:off x="426660" y="1687830"/>
            <a:ext cx="8112880" cy="4777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Mediastinum is widened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Acute aortic dissection is suspected in view of discrepancy of blood pressure between upper limbs and lower limbs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Left pleural effusion,…"/>
          <p:cNvSpPr txBox="1"/>
          <p:nvPr/>
        </p:nvSpPr>
        <p:spPr>
          <a:xfrm>
            <a:off x="457199" y="1745277"/>
            <a:ext cx="8229601" cy="477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Left pleural effusion, 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right sided tracheal deviation, 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Separation of calcification at aortic arch (calcium sign), 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double aortic knob sign, 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pericardial effusion displacement of a nasogastric tube </a:t>
            </a: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defTabSz="304800">
              <a:defRPr sz="32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CT aortogram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ossible chest X-ray findings"/>
          <p:cNvSpPr txBox="1">
            <a:spLocks noGrp="1"/>
          </p:cNvSpPr>
          <p:nvPr>
            <p:ph type="title" idx="4294967295"/>
          </p:nvPr>
        </p:nvSpPr>
        <p:spPr>
          <a:xfrm>
            <a:off x="457200" y="333374"/>
            <a:ext cx="8229600" cy="114300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>
                <a:latin typeface="Arial"/>
                <a:ea typeface="Arial"/>
                <a:cs typeface="Arial"/>
                <a:sym typeface="Arial"/>
              </a:rPr>
              <a:t>Possible chest X-ray findi</a:t>
            </a:r>
            <a:r>
              <a:t>ngs </a:t>
            </a:r>
          </a:p>
        </p:txBody>
      </p:sp>
      <p:sp>
        <p:nvSpPr>
          <p:cNvPr id="403" name="Widened mediastinum (80%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Widened mediastinum (80%)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Double aortic knob sign (present in 40% of patients)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Diffuse enlargement of the aorta with poor definition or irregularity of the aortic contour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Inward displacement of aortic wall calcification by more than 10 mm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Tracheal displacement to the right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Pleural effusion (more common on the left side; suggests leakage)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Pericardial effusion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Cardiac enlargement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Displacement of a nasogastric tube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Left apical opacity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XR sign of aortic dissection"/>
          <p:cNvSpPr txBox="1">
            <a:spLocks noGrp="1"/>
          </p:cNvSpPr>
          <p:nvPr>
            <p:ph type="title" idx="4294967295"/>
          </p:nvPr>
        </p:nvSpPr>
        <p:spPr>
          <a:xfrm>
            <a:off x="457200" y="333374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CXR sign of aortic dissection</a:t>
            </a:r>
          </a:p>
        </p:txBody>
      </p:sp>
      <p:sp>
        <p:nvSpPr>
          <p:cNvPr id="406" name="rightward deviation of the trachea (red arrow); left apical pleural capping (blue arrow); aortic “double-calcium” sign (between white arrows); depression of the left bronchus (purple arrow); pleural effusion (green arrow); widened mediastinum"/>
          <p:cNvSpPr txBox="1"/>
          <p:nvPr/>
        </p:nvSpPr>
        <p:spPr>
          <a:xfrm>
            <a:off x="323850" y="5876925"/>
            <a:ext cx="8245475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  <a:r>
              <a:rPr sz="1600"/>
              <a:t>rightward deviation of the trachea (red arrow)</a:t>
            </a:r>
            <a:r>
              <a:rPr sz="1600">
                <a:solidFill>
                  <a:srgbClr val="000000"/>
                </a:solidFill>
              </a:rPr>
              <a:t>; </a:t>
            </a:r>
            <a:r>
              <a:rPr sz="1600">
                <a:solidFill>
                  <a:srgbClr val="0070C0"/>
                </a:solidFill>
              </a:rPr>
              <a:t>left apical pleural capping (blue arrow); </a:t>
            </a:r>
            <a:r>
              <a:rPr sz="1600">
                <a:solidFill>
                  <a:srgbClr val="000000"/>
                </a:solidFill>
              </a:rPr>
              <a:t>aortic “double-calcium” sign (between white arrows); </a:t>
            </a:r>
            <a:r>
              <a:rPr sz="1600">
                <a:solidFill>
                  <a:srgbClr val="7030A0"/>
                </a:solidFill>
              </a:rPr>
              <a:t>depression of the left bronchus (purple arrow); </a:t>
            </a:r>
            <a:r>
              <a:rPr sz="1600">
                <a:solidFill>
                  <a:srgbClr val="00B050"/>
                </a:solidFill>
              </a:rPr>
              <a:t>pleural effusion (green arrow)</a:t>
            </a:r>
            <a:r>
              <a:rPr sz="1600">
                <a:solidFill>
                  <a:srgbClr val="000000"/>
                </a:solidFill>
              </a:rPr>
              <a:t>; widened mediastinum</a:t>
            </a:r>
          </a:p>
        </p:txBody>
      </p:sp>
      <p:pic>
        <p:nvPicPr>
          <p:cNvPr id="407" name="aortic dissection CXR signs.jpg" descr="aortic dissection CXR sig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150" y="1125537"/>
            <a:ext cx="5761038" cy="4754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11" name="CTA(non-contrast).jpg" descr="CTA(non-contrast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" y="-57150"/>
            <a:ext cx="3337347" cy="3337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CTA(-contrast)a1.jpg" descr="CTA(-contrast)a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1250" y="-42069"/>
            <a:ext cx="3307184" cy="3307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CTA(-contrast)a2.jpg" descr="CTA(-contrast)a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050" y="3531394"/>
            <a:ext cx="3337347" cy="3337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CTA(-contrast)a3.jpg" descr="CTA(-contrast)a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1093" y="3566319"/>
            <a:ext cx="3267498" cy="3267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17" name="CTA(-contrast)a4.jpg" descr="CTA(-contrast)a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012" y="-26988"/>
            <a:ext cx="3317702" cy="331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CTA(-contrast)a5.jpg" descr="CTA(-contrast)a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7112" y="-1588"/>
            <a:ext cx="3266902" cy="32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CTA(-contrast)a6.jpg" descr="CTA(-contrast)a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5675" y="3432175"/>
            <a:ext cx="3266902" cy="3266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2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indent="0" defTabSz="304800">
              <a:spcBef>
                <a:spcPts val="0"/>
              </a:spcBef>
              <a:buSzTx/>
              <a:buNone/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e) </a:t>
            </a:r>
            <a:r>
              <a:t>What is the diagnosis? </a:t>
            </a:r>
          </a:p>
          <a:p>
            <a:pPr marL="228600" indent="0" defTabSz="304800">
              <a:spcBef>
                <a:spcPts val="0"/>
              </a:spcBef>
              <a:buSzTx/>
              <a:buNone/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What branch(es) are involved (from the CT findings and the clinically findings)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5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7170" indent="0" defTabSz="289559">
              <a:spcBef>
                <a:spcPts val="0"/>
              </a:spcBef>
              <a:buSzTx/>
              <a:buNone/>
              <a:defRPr sz="30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e) </a:t>
            </a:r>
            <a:r>
              <a:t>What is the diagnosis? </a:t>
            </a:r>
          </a:p>
          <a:p>
            <a:pPr marL="217170" indent="0" defTabSz="289559">
              <a:spcBef>
                <a:spcPts val="0"/>
              </a:spcBef>
              <a:buSzTx/>
              <a:buNone/>
              <a:defRPr sz="30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What branch(es) are involved (from the CT findings and the clinically findings)</a:t>
            </a:r>
          </a:p>
          <a:p>
            <a:pPr marL="217170" indent="0" defTabSz="289559">
              <a:spcBef>
                <a:spcPts val="0"/>
              </a:spcBef>
              <a:buSzTx/>
              <a:buNone/>
              <a:defRPr sz="30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217170" indent="0" defTabSz="289559">
              <a:spcBef>
                <a:spcPts val="0"/>
              </a:spcBef>
              <a:buSzTx/>
              <a:buNone/>
              <a:defRPr sz="30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Standford Type A (DeBakey type I) aortic dissection. </a:t>
            </a:r>
          </a:p>
          <a:p>
            <a:pPr marL="217170" indent="0" defTabSz="289559">
              <a:spcBef>
                <a:spcPts val="0"/>
              </a:spcBef>
              <a:buSzTx/>
              <a:buNone/>
              <a:defRPr sz="30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Brachio-cephalic trunk, (left common carotid artery), left subclavian artery</a:t>
            </a:r>
          </a:p>
          <a:p>
            <a:pPr marL="0" indent="0" defTabSz="289559">
              <a:spcBef>
                <a:spcPts val="0"/>
              </a:spcBef>
              <a:buSzTx/>
              <a:buNone/>
              <a:defRPr sz="11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289559">
              <a:spcBef>
                <a:spcPts val="0"/>
              </a:spcBef>
              <a:buSzTx/>
              <a:buNone/>
              <a:defRPr sz="114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289559">
              <a:spcBef>
                <a:spcPts val="0"/>
              </a:spcBef>
              <a:buSzTx/>
              <a:buNone/>
              <a:defRPr sz="304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Right hemiparesis, both ULs low BP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</a:lvl1pPr>
          </a:lstStyle>
          <a:p>
            <a:r>
              <a:t>Question 3</a:t>
            </a:r>
          </a:p>
        </p:txBody>
      </p:sp>
      <p:sp>
        <p:nvSpPr>
          <p:cNvPr id="428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r>
              <a:t>40 year old man, good past health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endParaRPr/>
          </a:p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r>
              <a:t>C/O: increased occipital headache for 1 day, vomiting and blurred bilateral vision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endParaRPr/>
          </a:p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r>
              <a:t>BP: 207/157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r>
              <a:t>PE: GCS full, no focal neurology, neck soft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</a:pPr>
            <a:r>
              <a:t>RFT: Cr 238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96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953350" cy="58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1" name="What is the clinical diagnosis?"/>
          <p:cNvSpPr txBox="1"/>
          <p:nvPr/>
        </p:nvSpPr>
        <p:spPr>
          <a:xfrm>
            <a:off x="436809" y="1907642"/>
            <a:ext cx="6173102" cy="1650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534736" indent="-534736">
              <a:lnSpc>
                <a:spcPct val="90000"/>
              </a:lnSpc>
              <a:spcBef>
                <a:spcPts val="1000"/>
              </a:spcBef>
              <a:buSzPct val="100000"/>
              <a:buAutoNum type="alphaLcParenBoth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What is the clinical diagnosis?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4" name="What is the clinical diagnosis?…"/>
          <p:cNvSpPr txBox="1"/>
          <p:nvPr/>
        </p:nvSpPr>
        <p:spPr>
          <a:xfrm>
            <a:off x="436808" y="1907642"/>
            <a:ext cx="7303543" cy="212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34736" indent="-534736">
              <a:lnSpc>
                <a:spcPct val="90000"/>
              </a:lnSpc>
              <a:spcBef>
                <a:spcPts val="1000"/>
              </a:spcBef>
              <a:buSzPct val="100000"/>
              <a:buAutoNum type="alphaLcParenBoth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is the clinical diagnosis?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clinical diagnosis is hypertensive encephalopathy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CT Brain performed</a:t>
            </a:r>
          </a:p>
        </p:txBody>
      </p:sp>
      <p:pic>
        <p:nvPicPr>
          <p:cNvPr id="437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33" y="2195218"/>
            <a:ext cx="2996080" cy="2996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圖片 6" descr="圖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3960" y="2195218"/>
            <a:ext cx="2996080" cy="2996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圖片 8" descr="圖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2483" y="2230319"/>
            <a:ext cx="2925875" cy="292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(b) Describe the CT brain.…"/>
          <p:cNvSpPr txBox="1"/>
          <p:nvPr/>
        </p:nvSpPr>
        <p:spPr>
          <a:xfrm>
            <a:off x="422418" y="644553"/>
            <a:ext cx="8299164" cy="194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(b) Describe the CT brain.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What is the most likely diagnosis based on the radiological findings combined with the clinical picture?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(b) Describe the CT brain.…"/>
          <p:cNvSpPr txBox="1"/>
          <p:nvPr/>
        </p:nvSpPr>
        <p:spPr>
          <a:xfrm>
            <a:off x="422418" y="644553"/>
            <a:ext cx="8299164" cy="194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(b) Describe the CT brain.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What is the most likely diagnosis based on the radiological findings combined with the clinical picture?</a:t>
            </a:r>
          </a:p>
        </p:txBody>
      </p:sp>
      <p:sp>
        <p:nvSpPr>
          <p:cNvPr id="444" name="Hypodensity predominant over pons and medulla…"/>
          <p:cNvSpPr txBox="1"/>
          <p:nvPr/>
        </p:nvSpPr>
        <p:spPr>
          <a:xfrm>
            <a:off x="147855" y="2775753"/>
            <a:ext cx="8848289" cy="370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Hypodensity</a:t>
            </a:r>
            <a:r>
              <a:rPr dirty="0"/>
              <a:t> predominant over pons and medulla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Based on the radiological findings, the most likely condition is: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Posterior reversible encephalopathy syndrome (PRES) or,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Reversible posterior leukoencephalopathy syndrome (RPLS)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7" name="Pathophysiology of PRES is poorly understood…"/>
          <p:cNvSpPr txBox="1"/>
          <p:nvPr/>
        </p:nvSpPr>
        <p:spPr>
          <a:xfrm>
            <a:off x="463015" y="1892300"/>
            <a:ext cx="8590652" cy="432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Pathophysiology of PRES is poorly understood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Related to hypertensive encephalopathy &amp; acute elevation of BP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Increased CPP + endothelial damage + impaired autoregulation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If properly recognized and treated, clinical syndrome resolved completely within few weeks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0" name="(c) Apart from hypertension, what are the other possible risk factors for this condition?"/>
          <p:cNvSpPr txBox="1"/>
          <p:nvPr/>
        </p:nvSpPr>
        <p:spPr>
          <a:xfrm>
            <a:off x="449781" y="1759032"/>
            <a:ext cx="8244438" cy="97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(c) Apart from hypertension, what are the other possible risk factors for this condition?</a:t>
            </a:r>
          </a:p>
        </p:txBody>
      </p:sp>
      <p:sp>
        <p:nvSpPr>
          <p:cNvPr id="451" name="Other risk factors for PRES:…"/>
          <p:cNvSpPr txBox="1"/>
          <p:nvPr/>
        </p:nvSpPr>
        <p:spPr>
          <a:xfrm>
            <a:off x="477548" y="2899838"/>
            <a:ext cx="8188905" cy="372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Other risk factors for PRES: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Eclampsia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Renal failure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Immunosuppressants (e.g. cyclosporin, tacrolimus, chemotherapy)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Autoimmune diseases (e.g. SLE, TTP)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Sepsis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(d) What are the possible clinical manifestations?"/>
          <p:cNvSpPr txBox="1"/>
          <p:nvPr/>
        </p:nvSpPr>
        <p:spPr>
          <a:xfrm>
            <a:off x="450947" y="1618625"/>
            <a:ext cx="8242106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(d) What are the possible clinical manifestations?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(d) What are the possible clinical manifestations?"/>
          <p:cNvSpPr txBox="1"/>
          <p:nvPr/>
        </p:nvSpPr>
        <p:spPr>
          <a:xfrm>
            <a:off x="450947" y="1618626"/>
            <a:ext cx="8242106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(d) What are the possible clinical manifestations?</a:t>
            </a:r>
          </a:p>
        </p:txBody>
      </p:sp>
      <p:sp>
        <p:nvSpPr>
          <p:cNvPr id="458" name="(CCCV=cephagia, convulsions, confusion &amp; vision loss)…"/>
          <p:cNvSpPr txBox="1"/>
          <p:nvPr/>
        </p:nvSpPr>
        <p:spPr>
          <a:xfrm>
            <a:off x="323879" y="2715554"/>
            <a:ext cx="8496242" cy="356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b="1"/>
              <a:t>CCCV</a:t>
            </a:r>
            <a:r>
              <a:t>=cephagia, convulsions, confusion &amp; vision loss)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Headache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Seizures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Altered consciousness (somnolence, confusion or even coma)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Visual disturbance (hemianopia, visual neglect, hallucinations or even cortical blindness)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1" name="(e) What further Ix should be done?"/>
          <p:cNvSpPr txBox="1"/>
          <p:nvPr/>
        </p:nvSpPr>
        <p:spPr>
          <a:xfrm>
            <a:off x="421364" y="1662503"/>
            <a:ext cx="6497202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(e) What further Ix should be done?</a:t>
            </a:r>
          </a:p>
        </p:txBody>
      </p:sp>
      <p:sp>
        <p:nvSpPr>
          <p:cNvPr id="462" name="文字"/>
          <p:cNvSpPr txBox="1"/>
          <p:nvPr/>
        </p:nvSpPr>
        <p:spPr>
          <a:xfrm>
            <a:off x="476279" y="2630921"/>
            <a:ext cx="8191442" cy="599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(b) A man with unremarkable past health was bitten by a dog in Indonesia two days ago and did not seek medical help."/>
          <p:cNvSpPr txBox="1"/>
          <p:nvPr/>
        </p:nvSpPr>
        <p:spPr>
          <a:xfrm>
            <a:off x="93533" y="793784"/>
            <a:ext cx="883722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(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b) A man with </a:t>
            </a:r>
            <a:r>
              <a:rPr u="sng" dirty="0">
                <a:latin typeface="Arial"/>
                <a:ea typeface="Arial"/>
                <a:cs typeface="Arial"/>
                <a:sym typeface="Arial"/>
              </a:rPr>
              <a:t>unremarkable past health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was bitten by a dog in</a:t>
            </a:r>
            <a:r>
              <a:rPr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 dirty="0" smtClean="0">
                <a:latin typeface="Arial"/>
                <a:ea typeface="Arial"/>
                <a:cs typeface="Arial"/>
                <a:sym typeface="Arial"/>
              </a:rPr>
              <a:t>Malaysia</a:t>
            </a:r>
            <a:r>
              <a:rPr u="sng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two days ago and did not seek medical help.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(e) What further Ix should be done?"/>
          <p:cNvSpPr txBox="1"/>
          <p:nvPr/>
        </p:nvSpPr>
        <p:spPr>
          <a:xfrm>
            <a:off x="421364" y="1662503"/>
            <a:ext cx="6497202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(e) What further Ix should be done?</a:t>
            </a:r>
          </a:p>
        </p:txBody>
      </p:sp>
      <p:sp>
        <p:nvSpPr>
          <p:cNvPr id="466" name="MRI brain &amp; FU interval MRI…"/>
          <p:cNvSpPr txBox="1"/>
          <p:nvPr/>
        </p:nvSpPr>
        <p:spPr>
          <a:xfrm>
            <a:off x="476279" y="2630921"/>
            <a:ext cx="8191442" cy="343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MRI brain &amp; FU interval MRI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MRI finding in PRES: vasogenic edema in the subcortical white matter, predominantly focused posteriorly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Diffusion-weighted imaging (DWI) can differentiate PRES from stroke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Follow-up imaging is necessary to expect resolutions of findings within few weeks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9" name="Wide range of differential diagnoses:…"/>
          <p:cNvSpPr txBox="1"/>
          <p:nvPr/>
        </p:nvSpPr>
        <p:spPr>
          <a:xfrm>
            <a:off x="420267" y="2011680"/>
            <a:ext cx="8074486" cy="317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Wide range of differential diagnoses: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Posterior circulation stroke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Infectious, paraneoplastic or autoimmune encephalitis (usually cortex affected more)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Acute demyelinating encephalomyelitis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Metabolic or toxic encehalopathies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2" name="(f) How do you treat the condition?"/>
          <p:cNvSpPr txBox="1"/>
          <p:nvPr/>
        </p:nvSpPr>
        <p:spPr>
          <a:xfrm>
            <a:off x="465241" y="1644952"/>
            <a:ext cx="631642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(f) How do you treat the condition?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(f) How do you treat the condition?"/>
          <p:cNvSpPr txBox="1"/>
          <p:nvPr/>
        </p:nvSpPr>
        <p:spPr>
          <a:xfrm>
            <a:off x="465241" y="1644952"/>
            <a:ext cx="631642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(f) How do you treat the condition?</a:t>
            </a:r>
          </a:p>
        </p:txBody>
      </p:sp>
      <p:sp>
        <p:nvSpPr>
          <p:cNvPr id="476" name="Protect airway &amp; treat seizure if necessary…"/>
          <p:cNvSpPr txBox="1"/>
          <p:nvPr/>
        </p:nvSpPr>
        <p:spPr>
          <a:xfrm>
            <a:off x="340077" y="2355762"/>
            <a:ext cx="8463846" cy="306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Protect airway &amp; treat seizure if necessary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Treat malignant hypertension (initial fall &lt;25%)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E.g. labetolol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Avoid nitroglycerin (dilates cerebral arteries &amp; worsen autoregulation failure)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Remove triggers (e.g. withhold offending medications or delivery of fetus in eclampsia)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</a:lvl1pPr>
          </a:lstStyle>
          <a:p>
            <a:r>
              <a:t>Question 4</a:t>
            </a:r>
          </a:p>
        </p:txBody>
      </p:sp>
      <p:sp>
        <p:nvSpPr>
          <p:cNvPr id="479" name="69 year old man…"/>
          <p:cNvSpPr txBox="1"/>
          <p:nvPr/>
        </p:nvSpPr>
        <p:spPr>
          <a:xfrm>
            <a:off x="137090" y="2155444"/>
            <a:ext cx="8867339" cy="297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69 year old man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Found acute confusion 2 hours ago by family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Recently DAMA from medical ward; admitted for same condition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On multiple PCMs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2" name="BP: 186/116   P: 132/min   temp: 37.8C…"/>
          <p:cNvSpPr txBox="1"/>
          <p:nvPr/>
        </p:nvSpPr>
        <p:spPr>
          <a:xfrm>
            <a:off x="451227" y="1734842"/>
            <a:ext cx="8241546" cy="2078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BP: 186/116   P: 132/min   temp: 37.8C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GCS E2V2M5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Pupils: 4mm bilaterally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Dry and red skin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5" name="(a) What is the toxidrome of this patient?"/>
          <p:cNvSpPr txBox="1"/>
          <p:nvPr/>
        </p:nvSpPr>
        <p:spPr>
          <a:xfrm>
            <a:off x="454362" y="1670705"/>
            <a:ext cx="7400093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(a) What is the toxidrome of this patient?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(a) What is the toxidrome of this patient?"/>
          <p:cNvSpPr txBox="1"/>
          <p:nvPr/>
        </p:nvSpPr>
        <p:spPr>
          <a:xfrm>
            <a:off x="454362" y="1670705"/>
            <a:ext cx="7400093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(a) What is the toxidrome of this patient?</a:t>
            </a:r>
          </a:p>
        </p:txBody>
      </p:sp>
      <p:sp>
        <p:nvSpPr>
          <p:cNvPr id="489" name="Anticholinergic toxidrome…"/>
          <p:cNvSpPr txBox="1"/>
          <p:nvPr/>
        </p:nvSpPr>
        <p:spPr>
          <a:xfrm>
            <a:off x="492083" y="2471818"/>
            <a:ext cx="8159834" cy="2499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Anticholinergic toxidrome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Toxins are tropane alkaloids (solanaceous alkaloids) e.g. atropine, scopolamine, hyoscine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(b) Give 2 examples of herbal medicine that would give rise to this toxidrome"/>
          <p:cNvSpPr txBox="1"/>
          <p:nvPr/>
        </p:nvSpPr>
        <p:spPr>
          <a:xfrm>
            <a:off x="457199" y="1742313"/>
            <a:ext cx="8229601" cy="9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(b) Give 2 examples of herbal medicine that would give rise to this toxidrome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5" name="(b) Give 2 examples of herbal medicine that would give rise to this toxidrome"/>
          <p:cNvSpPr txBox="1"/>
          <p:nvPr/>
        </p:nvSpPr>
        <p:spPr>
          <a:xfrm>
            <a:off x="457200" y="1742313"/>
            <a:ext cx="8229600" cy="9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(b) Give 2 examples of herbal medicine that would give rise to this toxidrome</a:t>
            </a:r>
          </a:p>
        </p:txBody>
      </p:sp>
      <p:sp>
        <p:nvSpPr>
          <p:cNvPr id="496" name="洋金花 (白花曼陀羅Datura Metel L)…"/>
          <p:cNvSpPr txBox="1"/>
          <p:nvPr/>
        </p:nvSpPr>
        <p:spPr>
          <a:xfrm>
            <a:off x="524631" y="3039272"/>
            <a:ext cx="8094738" cy="235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洋金花 (白花曼陀羅</a:t>
            </a:r>
            <a:r>
              <a:rPr i="1"/>
              <a:t>Datura Metel L</a:t>
            </a:r>
            <a: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天仙子 (seeds of </a:t>
            </a:r>
            <a:r>
              <a:rPr i="1"/>
              <a:t>Hyosyamus niger L</a:t>
            </a:r>
            <a: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顛茄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毒參茄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(b) A man with unremarkable past health was bitten by a dog in Indonesia two days ago and did not seek medical help."/>
          <p:cNvSpPr txBox="1"/>
          <p:nvPr/>
        </p:nvSpPr>
        <p:spPr>
          <a:xfrm>
            <a:off x="93533" y="793784"/>
            <a:ext cx="883722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(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b) A man with </a:t>
            </a:r>
            <a:r>
              <a:rPr u="sng" dirty="0">
                <a:latin typeface="Arial"/>
                <a:ea typeface="Arial"/>
                <a:cs typeface="Arial"/>
                <a:sym typeface="Arial"/>
              </a:rPr>
              <a:t>unremarkable past health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was bitten by a dog in</a:t>
            </a:r>
            <a:r>
              <a:rPr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 dirty="0" smtClean="0">
                <a:latin typeface="Arial"/>
                <a:ea typeface="Arial"/>
                <a:cs typeface="Arial"/>
                <a:sym typeface="Arial"/>
              </a:rPr>
              <a:t>Malaysia</a:t>
            </a:r>
            <a:r>
              <a:rPr u="sng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two days ago and did not seek medical help.</a:t>
            </a:r>
          </a:p>
        </p:txBody>
      </p:sp>
      <p:sp>
        <p:nvSpPr>
          <p:cNvPr id="301" name="Start whole course of Verorab (4 doses) and HRIG"/>
          <p:cNvSpPr txBox="1"/>
          <p:nvPr/>
        </p:nvSpPr>
        <p:spPr>
          <a:xfrm>
            <a:off x="91797" y="3154977"/>
            <a:ext cx="905220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Start whole course of </a:t>
            </a:r>
            <a:r>
              <a:rPr dirty="0" err="1"/>
              <a:t>Verorab</a:t>
            </a:r>
            <a:r>
              <a:rPr dirty="0"/>
              <a:t> (4 doses) and HRIG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9" name="(c) What antidote can be given? How should it be given?"/>
          <p:cNvSpPr txBox="1"/>
          <p:nvPr/>
        </p:nvSpPr>
        <p:spPr>
          <a:xfrm>
            <a:off x="457200" y="1599834"/>
            <a:ext cx="8229600" cy="152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(c) What antidote can be given? How should it be given?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2" name="(c) What antidote can be given? How should it be given?"/>
          <p:cNvSpPr txBox="1"/>
          <p:nvPr/>
        </p:nvSpPr>
        <p:spPr>
          <a:xfrm>
            <a:off x="457199" y="1599834"/>
            <a:ext cx="8229601" cy="152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(c) What antidote can be given? How should it be given?</a:t>
            </a:r>
          </a:p>
        </p:txBody>
      </p:sp>
      <p:sp>
        <p:nvSpPr>
          <p:cNvPr id="503" name="The antidote is physostigmine…"/>
          <p:cNvSpPr txBox="1"/>
          <p:nvPr/>
        </p:nvSpPr>
        <p:spPr>
          <a:xfrm>
            <a:off x="389810" y="2688792"/>
            <a:ext cx="8364380" cy="335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The antidote is physostigmine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Given in 0.5mg increments up to 1-2mg in adults &amp; 0.02mg/Kg (max 0.5mg) in children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Repeated dosing may be needed if adequate response not achieved and no adverse effects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6" name="(d) What caution should taken when administering the antidote?"/>
          <p:cNvSpPr txBox="1"/>
          <p:nvPr/>
        </p:nvSpPr>
        <p:spPr>
          <a:xfrm>
            <a:off x="406742" y="1952923"/>
            <a:ext cx="8229601" cy="9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(d) What caution should taken when administering the antidote?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9" name="(d) What caution should taken when administering the antidote?"/>
          <p:cNvSpPr txBox="1"/>
          <p:nvPr/>
        </p:nvSpPr>
        <p:spPr>
          <a:xfrm>
            <a:off x="406742" y="1952923"/>
            <a:ext cx="8229601" cy="9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(d) What caution should taken when administering the antidote?</a:t>
            </a:r>
          </a:p>
        </p:txBody>
      </p:sp>
      <p:sp>
        <p:nvSpPr>
          <p:cNvPr id="510" name="Cardiac &amp; SpO2 monitoring required…"/>
          <p:cNvSpPr txBox="1"/>
          <p:nvPr/>
        </p:nvSpPr>
        <p:spPr>
          <a:xfrm>
            <a:off x="372056" y="3050657"/>
            <a:ext cx="8481392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Cardiac &amp; SpO2 monitoring required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Slow infusion over 5min (too rapid administration may cause bradycardia and seizure)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Atropine standby (in case of excessive cholinergic toxicity)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Contraindicated in TCA overdose, widen QRS, bradycardia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Question 5</a:t>
            </a:r>
          </a:p>
        </p:txBody>
      </p:sp>
      <p:sp>
        <p:nvSpPr>
          <p:cNvPr id="513" name="73 year old man…"/>
          <p:cNvSpPr txBox="1"/>
          <p:nvPr/>
        </p:nvSpPr>
        <p:spPr>
          <a:xfrm>
            <a:off x="336387" y="1486558"/>
            <a:ext cx="8471225" cy="467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73 year old man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C/O: LBP for few months; increased pain for 2 days and could not get up from floor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Noted low grade fever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PE: lumbar spine tenderness, no LL neurology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L-spine X-ray findings of ‘degenerative changes’ documented in A&amp;E notes 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16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117" y="466319"/>
            <a:ext cx="3689271" cy="549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圖片 6" descr="圖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7437" y="447462"/>
            <a:ext cx="4768772" cy="5739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0" name="(a) Describe the radiological findings"/>
          <p:cNvSpPr txBox="1"/>
          <p:nvPr/>
        </p:nvSpPr>
        <p:spPr>
          <a:xfrm>
            <a:off x="418669" y="1951519"/>
            <a:ext cx="667758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(a) Describe the radiological findings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3" name="(a) Describe the radiological findings"/>
          <p:cNvSpPr txBox="1"/>
          <p:nvPr/>
        </p:nvSpPr>
        <p:spPr>
          <a:xfrm>
            <a:off x="418669" y="1951519"/>
            <a:ext cx="667758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(a) Describe the radiological findings</a:t>
            </a:r>
          </a:p>
        </p:txBody>
      </p:sp>
      <p:sp>
        <p:nvSpPr>
          <p:cNvPr id="524" name="Ill defined upper end plate of L3 &amp; lower end plate of L2…"/>
          <p:cNvSpPr txBox="1"/>
          <p:nvPr/>
        </p:nvSpPr>
        <p:spPr>
          <a:xfrm>
            <a:off x="413121" y="2890559"/>
            <a:ext cx="8229601" cy="2074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Ill defined upper end plate of L3 &amp; lower end plate of L2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Narrowing of L2/L3 disk space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Bulging of R Psoas shadow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7" name="(b) What is the likely diagnosis?"/>
          <p:cNvSpPr txBox="1"/>
          <p:nvPr/>
        </p:nvSpPr>
        <p:spPr>
          <a:xfrm>
            <a:off x="473578" y="1766567"/>
            <a:ext cx="8196844" cy="1099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(b) What is the likely diagnosis?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0" name="(b) What is the likely diagnosis?"/>
          <p:cNvSpPr txBox="1"/>
          <p:nvPr/>
        </p:nvSpPr>
        <p:spPr>
          <a:xfrm>
            <a:off x="473578" y="1766567"/>
            <a:ext cx="8196844" cy="1099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(b) What is the likely diagnosis?</a:t>
            </a:r>
          </a:p>
        </p:txBody>
      </p:sp>
      <p:sp>
        <p:nvSpPr>
          <p:cNvPr id="531" name="Infective spondylodisciitis with psoas abscess (vertebral osteomyelitis)"/>
          <p:cNvSpPr txBox="1"/>
          <p:nvPr/>
        </p:nvSpPr>
        <p:spPr>
          <a:xfrm>
            <a:off x="490163" y="2593530"/>
            <a:ext cx="7993984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Infective spondylodisciitis with psoas abscess (vertebral osteomyelitis)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grpSp>
        <p:nvGrpSpPr>
          <p:cNvPr id="3" name="群組 2"/>
          <p:cNvGrpSpPr/>
          <p:nvPr/>
        </p:nvGrpSpPr>
        <p:grpSpPr>
          <a:xfrm>
            <a:off x="411878" y="2085789"/>
            <a:ext cx="8258175" cy="2724150"/>
            <a:chOff x="442913" y="2066925"/>
            <a:chExt cx="8258175" cy="27241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2066925"/>
              <a:ext cx="8258175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059832" y="2564904"/>
              <a:ext cx="1584176" cy="36004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4" name="(c) What are the next steps of investigation?"/>
          <p:cNvSpPr txBox="1"/>
          <p:nvPr/>
        </p:nvSpPr>
        <p:spPr>
          <a:xfrm>
            <a:off x="477578" y="1574175"/>
            <a:ext cx="803291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(c) What are the next steps of investigation?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7" name="(c) What are the next steps of investigation?"/>
          <p:cNvSpPr txBox="1"/>
          <p:nvPr/>
        </p:nvSpPr>
        <p:spPr>
          <a:xfrm>
            <a:off x="477578" y="1574176"/>
            <a:ext cx="803291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(c) What are the next steps of investigation?</a:t>
            </a:r>
          </a:p>
        </p:txBody>
      </p:sp>
      <p:sp>
        <p:nvSpPr>
          <p:cNvPr id="538" name="Imaging: MRI preferred (most sensitive), CT (may miss early cases), bone scans (non-specific)…"/>
          <p:cNvSpPr txBox="1"/>
          <p:nvPr/>
        </p:nvSpPr>
        <p:spPr>
          <a:xfrm>
            <a:off x="379407" y="2418158"/>
            <a:ext cx="8591854" cy="356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Imaging: MRI preferred (most sensitive), CT (may miss early cases), bone scans (non-specific)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Blood test: CBC, CRP/ ESR (for monitoring of treatment success)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Blood culture (to guide antibiotics choice)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CT guided biopsy (if blood culture-ve)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Open biopsy (if blood culture &amp; CT guided biopsy both -ve &amp; no alternative diagnosis)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1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030" y="1130300"/>
            <a:ext cx="3238501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Contrast CT L-spine &amp; sacrum done:…"/>
          <p:cNvSpPr txBox="1"/>
          <p:nvPr/>
        </p:nvSpPr>
        <p:spPr>
          <a:xfrm>
            <a:off x="4468543" y="1651838"/>
            <a:ext cx="4391424" cy="292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Contrast CT L-spine &amp; sacrum done:</a:t>
            </a:r>
          </a:p>
          <a:p>
            <a:pPr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-L2/3 spondylodiscittis extending into epidural space</a:t>
            </a:r>
          </a:p>
          <a:p>
            <a:pPr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-Psoas abscess in adjacent region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(d) What are the criteria for choosing surgical rather than medical treatment for this condition?"/>
          <p:cNvSpPr txBox="1"/>
          <p:nvPr/>
        </p:nvSpPr>
        <p:spPr>
          <a:xfrm>
            <a:off x="251520" y="995733"/>
            <a:ext cx="8703002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(d) What are the criteria for choosing surgical rather than medical treatment for this condition?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(d) What are the criteria for choosing surgical rather than medical treatment for this condition?"/>
          <p:cNvSpPr txBox="1"/>
          <p:nvPr/>
        </p:nvSpPr>
        <p:spPr>
          <a:xfrm>
            <a:off x="130839" y="995733"/>
            <a:ext cx="8823683" cy="152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(d) What are the criteria for choosing surgical rather than medical treatment for this condition?</a:t>
            </a:r>
          </a:p>
        </p:txBody>
      </p:sp>
      <p:sp>
        <p:nvSpPr>
          <p:cNvPr id="547" name="Most cases can be treated with pathogen directed antibiotics (empirical if septic or culture-ve) for around 6 weeks ; nonoperative treatments successful in up to 80% of cases…"/>
          <p:cNvSpPr txBox="1"/>
          <p:nvPr/>
        </p:nvSpPr>
        <p:spPr>
          <a:xfrm>
            <a:off x="160159" y="2506546"/>
            <a:ext cx="8823682" cy="3660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buFont typeface="Arial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Most cases can be treated with pathogen directed antibiotics (empirical if septic or culture-ve) for around 6 weeks ; nonoperative treatments successful in up to 80% of cases</a:t>
            </a:r>
          </a:p>
          <a:p>
            <a:pPr>
              <a:lnSpc>
                <a:spcPct val="81000"/>
              </a:lnSpc>
              <a:spcBef>
                <a:spcPts val="1000"/>
              </a:spcBef>
              <a:buFont typeface="Arial"/>
              <a:defRPr sz="2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81000"/>
              </a:lnSpc>
              <a:spcBef>
                <a:spcPts val="1000"/>
              </a:spcBef>
              <a:buFont typeface="Arial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Indications for surgical treatment: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Focal neurological deficits</a:t>
            </a:r>
            <a:endParaRPr sz="2200"/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Epidural or paravertebral abscess</a:t>
            </a:r>
            <a:endParaRPr sz="2200"/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Possible cord compression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Persistence or recurrence of disease despite medical treatment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(e) If blood culture showed gram-positive organisms, and cannot be explained by an obvious source, what concurrent condition should be evaluated?"/>
          <p:cNvSpPr txBox="1"/>
          <p:nvPr/>
        </p:nvSpPr>
        <p:spPr>
          <a:xfrm>
            <a:off x="256882" y="918158"/>
            <a:ext cx="8630236" cy="171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(e) If blood culture showed gram-positive organisms, and cannot be explained by an obvious source, what concurrent condition should be evaluated?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(e) If blood culture showed gram-positive organisms, and cannot be explained by an obvious source, what concurrent condition should be evaluated?"/>
          <p:cNvSpPr txBox="1"/>
          <p:nvPr/>
        </p:nvSpPr>
        <p:spPr>
          <a:xfrm>
            <a:off x="256882" y="918158"/>
            <a:ext cx="8630236" cy="171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(e) If blood culture showed gram-positive organisms, and cannot be explained by an obvious source, what concurrent condition should be evaluated?</a:t>
            </a:r>
          </a:p>
        </p:txBody>
      </p:sp>
      <p:sp>
        <p:nvSpPr>
          <p:cNvPr id="552" name="Evaluation for concurrent infective endocarditis is required if:…"/>
          <p:cNvSpPr txBox="1"/>
          <p:nvPr/>
        </p:nvSpPr>
        <p:spPr>
          <a:xfrm>
            <a:off x="227062" y="2767771"/>
            <a:ext cx="8351953" cy="356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Evaluation for concurrent infective endocarditis is required if: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Age&gt; 75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Predisposing heart condition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Heart failure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Positive blood cultures of gram-positive organisms (especially non-pyogenic streptococci or staphylococci)</a:t>
            </a: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(f) What are the red flags of non-traumatic back pain?"/>
          <p:cNvSpPr txBox="1"/>
          <p:nvPr/>
        </p:nvSpPr>
        <p:spPr>
          <a:xfrm>
            <a:off x="179512" y="731734"/>
            <a:ext cx="8659070" cy="9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(f) What are the red flags of non-traumatic back pain? </a:t>
            </a: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(f) What are the red flags of non-traumatic back pain?"/>
          <p:cNvSpPr txBox="1"/>
          <p:nvPr/>
        </p:nvSpPr>
        <p:spPr>
          <a:xfrm>
            <a:off x="251520" y="731734"/>
            <a:ext cx="8587062" cy="9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(f) What are the red flags of non-traumatic back pain? </a:t>
            </a:r>
          </a:p>
        </p:txBody>
      </p:sp>
      <p:sp>
        <p:nvSpPr>
          <p:cNvPr id="557" name="Possible malignancy or infection…"/>
          <p:cNvSpPr txBox="1"/>
          <p:nvPr/>
        </p:nvSpPr>
        <p:spPr>
          <a:xfrm>
            <a:off x="49883" y="2283676"/>
            <a:ext cx="7667289" cy="341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Possible malignancy or infection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Age &lt; 20 or &gt; 50 years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History of cancer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Constitutional symptoms (fever, chills, weight loss)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Recent bacterial infection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IV drug use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Immunosuppression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Pain worse at night or when supine </a:t>
            </a:r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ignificant neurological deficits…"/>
          <p:cNvSpPr txBox="1"/>
          <p:nvPr/>
        </p:nvSpPr>
        <p:spPr>
          <a:xfrm>
            <a:off x="266665" y="2034338"/>
            <a:ext cx="8141758" cy="182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buFont typeface="Arial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Significant neurological deficits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Severe or progressive sensory alteration or weakness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Bladder or bowel dysfunction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Major LL weakness/ saddle anesthesia/ loss of anal sphincter tone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(c) A man was bitten by a dog in </a:t>
            </a:r>
            <a:r>
              <a:rPr u="sng" dirty="0"/>
              <a:t>mainland China</a:t>
            </a:r>
            <a:r>
              <a:rPr dirty="0"/>
              <a:t> </a:t>
            </a:r>
            <a:r>
              <a:rPr u="sng" dirty="0"/>
              <a:t>three days ago</a:t>
            </a:r>
            <a:r>
              <a:rPr dirty="0"/>
              <a:t> and went to Hospital in China and </a:t>
            </a:r>
            <a:r>
              <a:rPr u="sng" dirty="0"/>
              <a:t>received vaccination</a:t>
            </a:r>
            <a:r>
              <a:rPr dirty="0"/>
              <a:t> on the same day.  </a:t>
            </a:r>
          </a:p>
          <a:p>
            <a:pPr marL="0" indent="0">
              <a:buSzTx/>
              <a:buNone/>
            </a:pPr>
            <a:r>
              <a:rPr dirty="0"/>
              <a:t>He gave you the details of the vaccination: Human Diploid Cell Vaccine </a:t>
            </a:r>
            <a:r>
              <a:rPr u="sng" dirty="0"/>
              <a:t>(HDCV)</a:t>
            </a:r>
          </a:p>
          <a:p>
            <a:pPr marL="0" indent="0">
              <a:buSzTx/>
              <a:buNone/>
            </a:pPr>
            <a:endParaRPr u="sng" dirty="0"/>
          </a:p>
          <a:p>
            <a:pPr marL="0" indent="0" defTabSz="457200">
              <a:spcBef>
                <a:spcPts val="0"/>
              </a:spcBef>
              <a:buSzTx/>
              <a:buNone/>
            </a:pPr>
            <a:endParaRPr u="sng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自訂設計">
  <a:themeElements>
    <a:clrScheme name="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自訂設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自訂設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2557</Words>
  <Application>Microsoft Office PowerPoint</Application>
  <PresentationFormat>如螢幕大小 (4:3)</PresentationFormat>
  <Paragraphs>300</Paragraphs>
  <Slides>89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90" baseType="lpstr">
      <vt:lpstr>自訂設計</vt:lpstr>
      <vt:lpstr>JCM SAQ 3th July 2019</vt:lpstr>
      <vt:lpstr>Question 1 Animal/ Dog bite 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(h) A man has been received full course of Verorab 3 years ago was bitten by a dog in Hong Kong today but he felt that the dog could not be caught as he forgot how the dog looks like. </vt:lpstr>
      <vt:lpstr>(h) A man has been received full course of Verorab 3 years ago was bitten by a dog in Hong Kong today but he felt that the dog could not be caught as he forgot how the dog looks like.   2 doses of Verorab (Day 0 and day 3)</vt:lpstr>
      <vt:lpstr>PowerPoint 簡報</vt:lpstr>
      <vt:lpstr>Don’t forget the antibiotics</vt:lpstr>
      <vt:lpstr>Also Rabies Antibody Test</vt:lpstr>
      <vt:lpstr>Question 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Possible chest X-ray findings </vt:lpstr>
      <vt:lpstr>CXR sign of aortic dissection</vt:lpstr>
      <vt:lpstr>PowerPoint 簡報</vt:lpstr>
      <vt:lpstr>PowerPoint 簡報</vt:lpstr>
      <vt:lpstr>PowerPoint 簡報</vt:lpstr>
      <vt:lpstr>PowerPoint 簡報</vt:lpstr>
      <vt:lpstr>Question 3</vt:lpstr>
      <vt:lpstr>PowerPoint 簡報</vt:lpstr>
      <vt:lpstr>PowerPoint 簡報</vt:lpstr>
      <vt:lpstr>CT Brain performed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Question 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Question 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SAQ 3th July 2019</dc:title>
  <dc:creator>W K LAU Dr, TMH Resident Specialist(A&amp;E)</dc:creator>
  <cp:lastModifiedBy>ce</cp:lastModifiedBy>
  <cp:revision>6</cp:revision>
  <dcterms:modified xsi:type="dcterms:W3CDTF">2019-07-01T08:24:05Z</dcterms:modified>
</cp:coreProperties>
</file>